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3/3/2016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3/3/2016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3/3/2016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bs.org/crucible/frames/_journalism.html" TargetMode="External"/><Relationship Id="rId2" Type="http://schemas.openxmlformats.org/officeDocument/2006/relationships/hyperlink" Target="http://www.loc.gov/rr/hispanic/1898/trask.html" TargetMode="External"/><Relationship Id="rId1" Type="http://schemas.openxmlformats.org/officeDocument/2006/relationships/slideLayout" Target="../slideLayouts/slideLayout2.xml"/><Relationship Id="rId4" Type="http://schemas.openxmlformats.org/officeDocument/2006/relationships/hyperlink" Target="http://www.pbs.org/wgbh/amex/1900/filmmore/reference/interview/lafeber_antiimperialism.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Yellow Journalism</a:t>
            </a:r>
            <a:endParaRPr lang="en-US" dirty="0"/>
          </a:p>
        </p:txBody>
      </p:sp>
      <p:sp>
        <p:nvSpPr>
          <p:cNvPr id="3" name="Subtitle 2"/>
          <p:cNvSpPr>
            <a:spLocks noGrp="1"/>
          </p:cNvSpPr>
          <p:nvPr>
            <p:ph type="subTitle" idx="1"/>
          </p:nvPr>
        </p:nvSpPr>
        <p:spPr/>
        <p:txBody>
          <a:bodyPr/>
          <a:lstStyle/>
          <a:p>
            <a:r>
              <a:rPr lang="en-US" dirty="0" smtClean="0"/>
              <a:t>Group Activity</a:t>
            </a:r>
            <a:endParaRPr lang="en-US" dirty="0"/>
          </a:p>
        </p:txBody>
      </p:sp>
    </p:spTree>
    <p:extLst>
      <p:ext uri="{BB962C8B-B14F-4D97-AF65-F5344CB8AC3E}">
        <p14:creationId xmlns:p14="http://schemas.microsoft.com/office/powerpoint/2010/main" val="3582455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28811" y="123770"/>
            <a:ext cx="6036634" cy="6734230"/>
          </a:xfrm>
          <a:prstGeom prst="rect">
            <a:avLst/>
          </a:prstGeom>
        </p:spPr>
      </p:pic>
    </p:spTree>
    <p:extLst>
      <p:ext uri="{BB962C8B-B14F-4D97-AF65-F5344CB8AC3E}">
        <p14:creationId xmlns:p14="http://schemas.microsoft.com/office/powerpoint/2010/main" val="1341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7" y="154546"/>
            <a:ext cx="11470783" cy="6740307"/>
          </a:xfrm>
          <a:prstGeom prst="rect">
            <a:avLst/>
          </a:prstGeom>
        </p:spPr>
        <p:txBody>
          <a:bodyPr wrap="square">
            <a:spAutoFit/>
          </a:bodyPr>
          <a:lstStyle/>
          <a:p>
            <a:pPr marR="0" algn="ctr"/>
            <a:r>
              <a:rPr lang="en-US" b="1" dirty="0" smtClean="0">
                <a:solidFill>
                  <a:srgbClr val="000000"/>
                </a:solidFill>
                <a:latin typeface="Times New Roman" panose="02020603050405020304" pitchFamily="18" charset="0"/>
              </a:rPr>
              <a:t>DESTRUCTION </a:t>
            </a:r>
            <a:r>
              <a:rPr lang="en-US" b="1" dirty="0">
                <a:solidFill>
                  <a:srgbClr val="000000"/>
                </a:solidFill>
                <a:latin typeface="Times New Roman" panose="02020603050405020304" pitchFamily="18" charset="0"/>
              </a:rPr>
              <a:t>OF THE WAR SHIP MAINE WAS THE WORK OF AN ENEMY </a:t>
            </a:r>
            <a:endParaRPr lang="en-US" dirty="0">
              <a:solidFill>
                <a:srgbClr val="000000"/>
              </a:solidFill>
              <a:latin typeface="Times New Roman" panose="02020603050405020304" pitchFamily="18" charset="0"/>
            </a:endParaRPr>
          </a:p>
          <a:p>
            <a:pPr marR="0" algn="ctr"/>
            <a:r>
              <a:rPr lang="en-US" b="1" dirty="0">
                <a:solidFill>
                  <a:srgbClr val="000000"/>
                </a:solidFill>
                <a:latin typeface="Times New Roman" panose="02020603050405020304" pitchFamily="18" charset="0"/>
              </a:rPr>
              <a:t>Assistant Secretary Roosevelt Convinced the Explosion of the War Ship Was Not an Accident. </a:t>
            </a:r>
            <a:endParaRPr lang="en-US" dirty="0">
              <a:solidFill>
                <a:srgbClr val="000000"/>
              </a:solidFill>
              <a:latin typeface="Times New Roman" panose="02020603050405020304" pitchFamily="18" charset="0"/>
            </a:endParaRPr>
          </a:p>
          <a:p>
            <a:pPr marR="0" algn="ctr"/>
            <a:r>
              <a:rPr lang="en-US" b="1" dirty="0">
                <a:solidFill>
                  <a:srgbClr val="000000"/>
                </a:solidFill>
                <a:latin typeface="Times New Roman" panose="02020603050405020304" pitchFamily="18" charset="0"/>
              </a:rPr>
              <a:t>The Journal Offers $50,000 Reward for the Conviction of the Criminals Who Sent 258 American Sailors to Their Death. Naval Officers Unanimous That the Ship Was Destroyed on Purpose. </a:t>
            </a:r>
            <a:endParaRPr lang="en-US" dirty="0">
              <a:solidFill>
                <a:srgbClr val="000000"/>
              </a:solidFill>
              <a:latin typeface="Times New Roman" panose="02020603050405020304" pitchFamily="18" charset="0"/>
            </a:endParaRPr>
          </a:p>
          <a:p>
            <a:pPr marR="0" algn="ctr"/>
            <a:r>
              <a:rPr lang="en-US" b="1" dirty="0">
                <a:solidFill>
                  <a:srgbClr val="000000"/>
                </a:solidFill>
                <a:latin typeface="Times New Roman" panose="02020603050405020304" pitchFamily="18" charset="0"/>
              </a:rPr>
              <a:t>NAVAL OFFICERS THINK THE MAINE WAS DESTROYED BY A SPANISH MINE. </a:t>
            </a:r>
            <a:endParaRPr lang="en-US" b="1" dirty="0" smtClean="0">
              <a:solidFill>
                <a:srgbClr val="000000"/>
              </a:solidFill>
              <a:latin typeface="Times New Roman" panose="02020603050405020304" pitchFamily="18" charset="0"/>
            </a:endParaRPr>
          </a:p>
          <a:p>
            <a:pPr marR="0" algn="ct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George Eugene Bryson, the Journal’s special correspondent at Havana, cables that it is the secret opinion of many Spaniards in the Cuban capital, that the Maine was destroyed and 258 men killed by means of marine mine or fixed torpedo. This is the opinion of several American naval authorities. The Spaniards, it is believed, arranged to have the Maine anchored over one of the harbor mines. Wires connected the mines with a... magazine, and it is thought the explosion was caused by sending an electric current through the wire. If this can be proven, the brutal nature of the Spaniards will be shown by the fact that they waited to spring the mine after all the men had retired for the night. The Maltese cross in the picture shows where the mine may have been fired. </a:t>
            </a:r>
            <a:endParaRPr lang="en-US" dirty="0" smtClean="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Mine or a Sunken Torpedo Believed to Have Been the Weapon Used Against the American Man-Of-War---Officer and Men tell Thrilling Stories of Being Blown into the Air Amid a Mass of Shattered Steel and Exploding Shells—Survivors Brought to Key West Scout the Idea of Accident—Spanish Officials Protest Too Much---Our Cabinet orders a Searching Inquiry—Journal Sends Divers to Havana to Report Upon the Condition of the Wreck. Was the Vessel Anchored Over a Mine?  </a:t>
            </a:r>
            <a:r>
              <a:rPr lang="en-US" dirty="0" smtClean="0">
                <a:solidFill>
                  <a:srgbClr val="000000"/>
                </a:solidFill>
                <a:latin typeface="Times New Roman" panose="02020603050405020304" pitchFamily="18" charset="0"/>
              </a:rPr>
              <a:t> The Assistant </a:t>
            </a:r>
            <a:r>
              <a:rPr lang="en-US" dirty="0">
                <a:solidFill>
                  <a:srgbClr val="000000"/>
                </a:solidFill>
                <a:latin typeface="Times New Roman" panose="02020603050405020304" pitchFamily="18" charset="0"/>
              </a:rPr>
              <a:t>Secretary of the Navy Theodore Roosevelt says he is convinced that the destruction of the Maine in Havana Harbor was not an accident. The Journal offers a reward of $50,000 for exclusive evidence that will convict the person, persons or government criminally responsible for the [destruction] of the American battleship and the death of 258 of its crew. suspicion that the Maine was deliberately blown up grows stronger every hour. Not a single fact to the contrary has been </a:t>
            </a:r>
            <a:r>
              <a:rPr lang="en-US" dirty="0" smtClean="0">
                <a:solidFill>
                  <a:srgbClr val="000000"/>
                </a:solidFill>
                <a:latin typeface="Times New Roman" panose="02020603050405020304" pitchFamily="18" charset="0"/>
              </a:rPr>
              <a:t>produced   </a:t>
            </a:r>
            <a:r>
              <a:rPr lang="en-US" b="1" i="1" dirty="0" smtClean="0">
                <a:solidFill>
                  <a:srgbClr val="000000"/>
                </a:solidFill>
                <a:latin typeface="Times New Roman" panose="02020603050405020304" pitchFamily="18" charset="0"/>
              </a:rPr>
              <a:t>Source</a:t>
            </a:r>
            <a:r>
              <a:rPr lang="en-US" i="1" dirty="0">
                <a:solidFill>
                  <a:srgbClr val="000000"/>
                </a:solidFill>
                <a:latin typeface="Times New Roman" panose="02020603050405020304" pitchFamily="18" charset="0"/>
              </a:rPr>
              <a:t>: </a:t>
            </a:r>
            <a:r>
              <a:rPr lang="en-US" b="1" i="1" dirty="0">
                <a:solidFill>
                  <a:srgbClr val="000000"/>
                </a:solidFill>
                <a:latin typeface="Times New Roman" panose="02020603050405020304" pitchFamily="18" charset="0"/>
              </a:rPr>
              <a:t>Excerpt from </a:t>
            </a:r>
            <a:r>
              <a:rPr lang="en-US" b="1" dirty="0">
                <a:solidFill>
                  <a:srgbClr val="000000"/>
                </a:solidFill>
                <a:latin typeface="Times New Roman" panose="02020603050405020304" pitchFamily="18" charset="0"/>
              </a:rPr>
              <a:t>New York Journal and Advertiser</a:t>
            </a:r>
            <a:r>
              <a:rPr lang="en-US" b="1" i="1" dirty="0">
                <a:solidFill>
                  <a:srgbClr val="000000"/>
                </a:solidFill>
                <a:latin typeface="Times New Roman" panose="02020603050405020304" pitchFamily="18" charset="0"/>
              </a:rPr>
              <a:t>, February 17, 1898. Purchased by William Randolph Hearst in 1895 </a:t>
            </a:r>
            <a:endParaRPr lang="en-US" b="1" dirty="0"/>
          </a:p>
        </p:txBody>
      </p:sp>
    </p:spTree>
    <p:extLst>
      <p:ext uri="{BB962C8B-B14F-4D97-AF65-F5344CB8AC3E}">
        <p14:creationId xmlns:p14="http://schemas.microsoft.com/office/powerpoint/2010/main" val="1233445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59665"/>
          </a:xfrm>
        </p:spPr>
        <p:txBody>
          <a:bodyPr/>
          <a:lstStyle/>
          <a:p>
            <a:r>
              <a:rPr lang="en-US" dirty="0" smtClean="0"/>
              <a:t>Yellow Journalism Activity</a:t>
            </a:r>
            <a:endParaRPr lang="en-US" dirty="0"/>
          </a:p>
        </p:txBody>
      </p:sp>
      <p:sp>
        <p:nvSpPr>
          <p:cNvPr id="3" name="Content Placeholder 2"/>
          <p:cNvSpPr>
            <a:spLocks noGrp="1"/>
          </p:cNvSpPr>
          <p:nvPr>
            <p:ph idx="1"/>
          </p:nvPr>
        </p:nvSpPr>
        <p:spPr>
          <a:xfrm>
            <a:off x="1146218" y="1545465"/>
            <a:ext cx="10779617" cy="5409127"/>
          </a:xfrm>
        </p:spPr>
        <p:txBody>
          <a:bodyPr>
            <a:normAutofit fontScale="40000" lnSpcReduction="20000"/>
          </a:bodyPr>
          <a:lstStyle/>
          <a:p>
            <a:r>
              <a:rPr lang="en-US" sz="5500" b="1" dirty="0"/>
              <a:t>Directions: </a:t>
            </a:r>
            <a:r>
              <a:rPr lang="en-US" sz="5500" dirty="0"/>
              <a:t>You will create the front page of an early 20</a:t>
            </a:r>
            <a:r>
              <a:rPr lang="en-US" sz="5500" baseline="30000" dirty="0"/>
              <a:t>th</a:t>
            </a:r>
            <a:r>
              <a:rPr lang="en-US" sz="5500" dirty="0"/>
              <a:t> Century newspaper that is written and edited by yellow journalists.  The front page of the newspaper should contain the following information using yellow journalism techniques:</a:t>
            </a:r>
          </a:p>
          <a:p>
            <a:pPr marL="0" indent="0">
              <a:buNone/>
            </a:pPr>
            <a:endParaRPr lang="en-US" sz="4300" dirty="0"/>
          </a:p>
          <a:p>
            <a:pPr lvl="1"/>
            <a:r>
              <a:rPr lang="en-US" sz="4300" dirty="0"/>
              <a:t>A title to the Newspaper and a newspaper style format using multiple columns of text and imagery</a:t>
            </a:r>
          </a:p>
          <a:p>
            <a:pPr lvl="1"/>
            <a:r>
              <a:rPr lang="en-US" sz="4300" dirty="0"/>
              <a:t>An article using yellow journalism techniques describing why we should abandon isolationism and become an imperialist country (Chapter 18, Section 1)</a:t>
            </a:r>
          </a:p>
          <a:p>
            <a:pPr lvl="1"/>
            <a:r>
              <a:rPr lang="en-US" sz="4300" dirty="0"/>
              <a:t>An article using yellow journalism techniques denouncing Anti-Imperialists such as William Jennings Bryan, Mark Twain, Samuel Gompers, etc. (Power point/Independent Research)</a:t>
            </a:r>
          </a:p>
          <a:p>
            <a:pPr lvl="1"/>
            <a:r>
              <a:rPr lang="en-US" sz="4300" dirty="0"/>
              <a:t>An article using yellow journalism techniques convincing readers as to why America should have gone to war with Spain (Chapter 18, Section 2)</a:t>
            </a:r>
          </a:p>
          <a:p>
            <a:pPr lvl="1"/>
            <a:r>
              <a:rPr lang="en-US" sz="4300" dirty="0"/>
              <a:t>An article using yellow journalism techniques convincing reads as to why America should get involved in East Asia (Chapter 18, Section 3)</a:t>
            </a:r>
          </a:p>
          <a:p>
            <a:pPr lvl="1"/>
            <a:r>
              <a:rPr lang="en-US" sz="4300" dirty="0"/>
              <a:t>An article using yellow journalism techniques favoring the imperialist policies of either Roosevelt, Taft or Wilson in Latin America (Chapter 18, Section 4)</a:t>
            </a:r>
          </a:p>
          <a:p>
            <a:pPr lvl="1"/>
            <a:r>
              <a:rPr lang="en-US" sz="4300" dirty="0"/>
              <a:t>Each article must have the following elements: </a:t>
            </a:r>
          </a:p>
          <a:p>
            <a:pPr lvl="2"/>
            <a:r>
              <a:rPr lang="en-US" sz="4100" dirty="0"/>
              <a:t>A headline for the article that captures the reader’s attention</a:t>
            </a:r>
          </a:p>
          <a:p>
            <a:pPr lvl="2"/>
            <a:r>
              <a:rPr lang="en-US" sz="4100" dirty="0"/>
              <a:t>a graphic to illustrate the article; </a:t>
            </a:r>
          </a:p>
          <a:p>
            <a:pPr lvl="2"/>
            <a:r>
              <a:rPr lang="en-US" sz="4100" dirty="0"/>
              <a:t>a caption for the graphic that adequately describes the action; </a:t>
            </a:r>
          </a:p>
          <a:p>
            <a:pPr lvl="2"/>
            <a:r>
              <a:rPr lang="en-US" sz="4100" dirty="0"/>
              <a:t>a lead paragraph; two (2) informational paragraphs that have details, facts, and figures; and a concluding paragraph (TOTAL- 4 paragraphs) </a:t>
            </a:r>
          </a:p>
          <a:p>
            <a:endParaRPr lang="en-US" dirty="0"/>
          </a:p>
        </p:txBody>
      </p:sp>
    </p:spTree>
    <p:extLst>
      <p:ext uri="{BB962C8B-B14F-4D97-AF65-F5344CB8AC3E}">
        <p14:creationId xmlns:p14="http://schemas.microsoft.com/office/powerpoint/2010/main" val="391377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A </a:t>
            </a:r>
            <a:r>
              <a:rPr lang="en-US" dirty="0"/>
              <a:t>comprehensive overview of the Spanish-American War can be found at: </a:t>
            </a:r>
            <a:r>
              <a:rPr lang="en-US" u="sng" dirty="0">
                <a:hlinkClick r:id="rId2"/>
              </a:rPr>
              <a:t>http://www.loc.gov/rr/hispanic/1898/trask.html</a:t>
            </a:r>
            <a:r>
              <a:rPr lang="en-US" dirty="0"/>
              <a:t> </a:t>
            </a:r>
          </a:p>
          <a:p>
            <a:r>
              <a:rPr lang="en-US" dirty="0" smtClean="0"/>
              <a:t>A </a:t>
            </a:r>
            <a:r>
              <a:rPr lang="en-US" dirty="0"/>
              <a:t>definition of yellow journalism and its connection to the Spanish-American War can be found on </a:t>
            </a:r>
            <a:r>
              <a:rPr lang="en-US" i="1" dirty="0"/>
              <a:t>The Crucible of Empire</a:t>
            </a:r>
            <a:r>
              <a:rPr lang="en-US" dirty="0"/>
              <a:t>, PBS Web site: </a:t>
            </a:r>
            <a:r>
              <a:rPr lang="en-US" u="sng" dirty="0">
                <a:hlinkClick r:id="rId3"/>
              </a:rPr>
              <a:t>http://www.pbs.org/crucible/frames/_journalism.html</a:t>
            </a:r>
            <a:r>
              <a:rPr lang="en-US" dirty="0"/>
              <a:t> </a:t>
            </a:r>
          </a:p>
          <a:p>
            <a:pPr lvl="0"/>
            <a:r>
              <a:rPr lang="en-US" dirty="0"/>
              <a:t>A view of anti-imperialism can be found </a:t>
            </a:r>
            <a:r>
              <a:rPr lang="en-US" dirty="0" smtClean="0"/>
              <a:t>at:  </a:t>
            </a:r>
            <a:r>
              <a:rPr lang="en-US" u="sng" dirty="0" smtClean="0">
                <a:hlinkClick r:id="rId4"/>
              </a:rPr>
              <a:t>http</a:t>
            </a:r>
            <a:r>
              <a:rPr lang="en-US" u="sng" dirty="0">
                <a:hlinkClick r:id="rId4"/>
              </a:rPr>
              <a:t>://www.pbs.org/wgbh/amex/1900/filmmore/reference/interview/lafeber_antiimperialism.html</a:t>
            </a:r>
            <a:endParaRPr lang="en-US" dirty="0"/>
          </a:p>
          <a:p>
            <a:endParaRPr lang="en-US" dirty="0"/>
          </a:p>
        </p:txBody>
      </p:sp>
    </p:spTree>
    <p:extLst>
      <p:ext uri="{BB962C8B-B14F-4D97-AF65-F5344CB8AC3E}">
        <p14:creationId xmlns:p14="http://schemas.microsoft.com/office/powerpoint/2010/main" val="23300228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286</TotalTime>
  <Words>727</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Franklin Gothic Book</vt:lpstr>
      <vt:lpstr>Times New Roman</vt:lpstr>
      <vt:lpstr>Crop</vt:lpstr>
      <vt:lpstr>Yellow Journalism</vt:lpstr>
      <vt:lpstr>PowerPoint Presentation</vt:lpstr>
      <vt:lpstr>PowerPoint Presentation</vt:lpstr>
      <vt:lpstr>Yellow Journalism Activity</vt:lpstr>
      <vt:lpstr>Additional Resources:</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Journalism</dc:title>
  <dc:creator>dedwards4</dc:creator>
  <cp:lastModifiedBy>dedwards4</cp:lastModifiedBy>
  <cp:revision>2</cp:revision>
  <dcterms:created xsi:type="dcterms:W3CDTF">2016-03-03T16:29:58Z</dcterms:created>
  <dcterms:modified xsi:type="dcterms:W3CDTF">2016-03-03T21:16:50Z</dcterms:modified>
</cp:coreProperties>
</file>