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92" r:id="rId3"/>
    <p:sldId id="291" r:id="rId4"/>
    <p:sldId id="293" r:id="rId5"/>
    <p:sldId id="290" r:id="rId6"/>
    <p:sldId id="267" r:id="rId7"/>
    <p:sldId id="273" r:id="rId8"/>
    <p:sldId id="276" r:id="rId9"/>
    <p:sldId id="275" r:id="rId10"/>
    <p:sldId id="274" r:id="rId11"/>
    <p:sldId id="278" r:id="rId12"/>
    <p:sldId id="279" r:id="rId13"/>
    <p:sldId id="281" r:id="rId14"/>
    <p:sldId id="259" r:id="rId15"/>
    <p:sldId id="280" r:id="rId16"/>
    <p:sldId id="260" r:id="rId17"/>
    <p:sldId id="282" r:id="rId18"/>
    <p:sldId id="261" r:id="rId19"/>
    <p:sldId id="262" r:id="rId20"/>
    <p:sldId id="268" r:id="rId21"/>
    <p:sldId id="269" r:id="rId22"/>
    <p:sldId id="286" r:id="rId23"/>
    <p:sldId id="277" r:id="rId24"/>
    <p:sldId id="284" r:id="rId25"/>
    <p:sldId id="283" r:id="rId26"/>
    <p:sldId id="285" r:id="rId27"/>
    <p:sldId id="258" r:id="rId28"/>
    <p:sldId id="265" r:id="rId29"/>
    <p:sldId id="288" r:id="rId30"/>
    <p:sldId id="287" r:id="rId31"/>
    <p:sldId id="28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388" tIns="46694" rIns="93388" bIns="46694" rtlCol="0"/>
          <a:lstStyle>
            <a:lvl1pPr algn="l" fontAlgn="auto">
              <a:spcBef>
                <a:spcPts val="0"/>
              </a:spcBef>
              <a:spcAft>
                <a:spcPts val="0"/>
              </a:spcAft>
              <a:defRPr sz="1200" smtClean="0">
                <a:latin typeface="+mn-lt"/>
                <a:cs typeface="+mn-cs"/>
              </a:defRPr>
            </a:lvl1pPr>
          </a:lstStyle>
          <a:p>
            <a:pPr>
              <a:defRPr/>
            </a:pPr>
            <a:r>
              <a:rPr lang="en-US"/>
              <a:t>Chapter 8 Notes</a:t>
            </a:r>
          </a:p>
        </p:txBody>
      </p:sp>
      <p:sp>
        <p:nvSpPr>
          <p:cNvPr id="3" name="Date Placeholder 2"/>
          <p:cNvSpPr>
            <a:spLocks noGrp="1"/>
          </p:cNvSpPr>
          <p:nvPr>
            <p:ph type="dt" sz="quarter" idx="1"/>
          </p:nvPr>
        </p:nvSpPr>
        <p:spPr>
          <a:xfrm>
            <a:off x="3970338" y="0"/>
            <a:ext cx="3038475" cy="465138"/>
          </a:xfrm>
          <a:prstGeom prst="rect">
            <a:avLst/>
          </a:prstGeom>
        </p:spPr>
        <p:txBody>
          <a:bodyPr vert="horz" lIns="93388" tIns="46694" rIns="93388" bIns="46694" rtlCol="0"/>
          <a:lstStyle>
            <a:lvl1pPr algn="r" fontAlgn="auto">
              <a:spcBef>
                <a:spcPts val="0"/>
              </a:spcBef>
              <a:spcAft>
                <a:spcPts val="0"/>
              </a:spcAft>
              <a:defRPr sz="1200" smtClean="0">
                <a:latin typeface="+mn-lt"/>
                <a:cs typeface="+mn-cs"/>
              </a:defRPr>
            </a:lvl1pPr>
          </a:lstStyle>
          <a:p>
            <a:pPr>
              <a:defRPr/>
            </a:pPr>
            <a:fld id="{BE7ED747-A0C0-415F-BC28-5760E9AC9382}" type="datetimeFigureOut">
              <a:rPr lang="en-US"/>
              <a:pPr>
                <a:defRPr/>
              </a:pPr>
              <a:t>10/6/2015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388" tIns="46694" rIns="93388" bIns="4669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388" tIns="46694" rIns="93388" bIns="46694" rtlCol="0" anchor="b"/>
          <a:lstStyle>
            <a:lvl1pPr algn="r" fontAlgn="auto">
              <a:spcBef>
                <a:spcPts val="0"/>
              </a:spcBef>
              <a:spcAft>
                <a:spcPts val="0"/>
              </a:spcAft>
              <a:defRPr sz="1200" smtClean="0">
                <a:latin typeface="+mn-lt"/>
                <a:cs typeface="+mn-cs"/>
              </a:defRPr>
            </a:lvl1pPr>
          </a:lstStyle>
          <a:p>
            <a:pPr>
              <a:defRPr/>
            </a:pPr>
            <a:fld id="{7B2FB444-E1E7-46E7-BAFA-48DBF7AF90B4}" type="slidenum">
              <a:rPr lang="en-US"/>
              <a:pPr>
                <a:defRPr/>
              </a:pPr>
              <a:t>‹#›</a:t>
            </a:fld>
            <a:endParaRPr lang="en-US"/>
          </a:p>
        </p:txBody>
      </p:sp>
    </p:spTree>
    <p:extLst>
      <p:ext uri="{BB962C8B-B14F-4D97-AF65-F5344CB8AC3E}">
        <p14:creationId xmlns:p14="http://schemas.microsoft.com/office/powerpoint/2010/main" val="1622819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388" tIns="46694" rIns="93388" bIns="46694" rtlCol="0"/>
          <a:lstStyle>
            <a:lvl1pPr algn="l" fontAlgn="auto">
              <a:spcBef>
                <a:spcPts val="0"/>
              </a:spcBef>
              <a:spcAft>
                <a:spcPts val="0"/>
              </a:spcAft>
              <a:defRPr sz="1200" smtClean="0">
                <a:latin typeface="+mn-lt"/>
                <a:cs typeface="+mn-cs"/>
              </a:defRPr>
            </a:lvl1pPr>
          </a:lstStyle>
          <a:p>
            <a:pPr>
              <a:defRPr/>
            </a:pPr>
            <a:r>
              <a:rPr lang="en-US"/>
              <a:t>Chapter 8 Notes</a:t>
            </a:r>
          </a:p>
        </p:txBody>
      </p:sp>
      <p:sp>
        <p:nvSpPr>
          <p:cNvPr id="3" name="Date Placeholder 2"/>
          <p:cNvSpPr>
            <a:spLocks noGrp="1"/>
          </p:cNvSpPr>
          <p:nvPr>
            <p:ph type="dt" idx="1"/>
          </p:nvPr>
        </p:nvSpPr>
        <p:spPr>
          <a:xfrm>
            <a:off x="3970338" y="0"/>
            <a:ext cx="3038475" cy="465138"/>
          </a:xfrm>
          <a:prstGeom prst="rect">
            <a:avLst/>
          </a:prstGeom>
        </p:spPr>
        <p:txBody>
          <a:bodyPr vert="horz" lIns="93388" tIns="46694" rIns="93388" bIns="46694" rtlCol="0"/>
          <a:lstStyle>
            <a:lvl1pPr algn="r" fontAlgn="auto">
              <a:spcBef>
                <a:spcPts val="0"/>
              </a:spcBef>
              <a:spcAft>
                <a:spcPts val="0"/>
              </a:spcAft>
              <a:defRPr sz="1200" smtClean="0">
                <a:latin typeface="+mn-lt"/>
                <a:cs typeface="+mn-cs"/>
              </a:defRPr>
            </a:lvl1pPr>
          </a:lstStyle>
          <a:p>
            <a:pPr>
              <a:defRPr/>
            </a:pPr>
            <a:fld id="{ABE5EA07-6EE1-45B1-A507-0E943F02F114}" type="datetimeFigureOut">
              <a:rPr lang="en-US"/>
              <a:pPr>
                <a:defRPr/>
              </a:pPr>
              <a:t>10/6/2015</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388" tIns="46694" rIns="93388" bIns="46694"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388" tIns="46694" rIns="93388" bIns="4669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388" tIns="46694" rIns="93388" bIns="4669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388" tIns="46694" rIns="93388" bIns="46694" rtlCol="0" anchor="b"/>
          <a:lstStyle>
            <a:lvl1pPr algn="r" fontAlgn="auto">
              <a:spcBef>
                <a:spcPts val="0"/>
              </a:spcBef>
              <a:spcAft>
                <a:spcPts val="0"/>
              </a:spcAft>
              <a:defRPr sz="1200" smtClean="0">
                <a:latin typeface="+mn-lt"/>
                <a:cs typeface="+mn-cs"/>
              </a:defRPr>
            </a:lvl1pPr>
          </a:lstStyle>
          <a:p>
            <a:pPr>
              <a:defRPr/>
            </a:pPr>
            <a:fld id="{3BB684D0-B805-413C-B293-25E4B7C23C0D}" type="slidenum">
              <a:rPr lang="en-US"/>
              <a:pPr>
                <a:defRPr/>
              </a:pPr>
              <a:t>‹#›</a:t>
            </a:fld>
            <a:endParaRPr lang="en-US"/>
          </a:p>
        </p:txBody>
      </p:sp>
    </p:spTree>
    <p:extLst>
      <p:ext uri="{BB962C8B-B14F-4D97-AF65-F5344CB8AC3E}">
        <p14:creationId xmlns:p14="http://schemas.microsoft.com/office/powerpoint/2010/main" val="4155820778"/>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Chapter 8 Notes</a:t>
            </a:r>
            <a:endParaRPr lang="en-US"/>
          </a:p>
        </p:txBody>
      </p:sp>
      <p:sp>
        <p:nvSpPr>
          <p:cNvPr id="5" name="Slide Number Placeholder 4"/>
          <p:cNvSpPr>
            <a:spLocks noGrp="1"/>
          </p:cNvSpPr>
          <p:nvPr>
            <p:ph type="sldNum" sz="quarter" idx="11"/>
          </p:nvPr>
        </p:nvSpPr>
        <p:spPr/>
        <p:txBody>
          <a:bodyPr/>
          <a:lstStyle/>
          <a:p>
            <a:pPr>
              <a:defRPr/>
            </a:pPr>
            <a:fld id="{3BB684D0-B805-413C-B293-25E4B7C23C0D}" type="slidenum">
              <a:rPr lang="en-US" smtClean="0"/>
              <a:pPr>
                <a:defRPr/>
              </a:pPr>
              <a:t>1</a:t>
            </a:fld>
            <a:endParaRPr lang="en-US"/>
          </a:p>
        </p:txBody>
      </p:sp>
    </p:spTree>
    <p:extLst>
      <p:ext uri="{BB962C8B-B14F-4D97-AF65-F5344CB8AC3E}">
        <p14:creationId xmlns:p14="http://schemas.microsoft.com/office/powerpoint/2010/main" val="217314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17A611B-2797-405A-902A-73DE9F3724AA}"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
        <p:nvSpPr>
          <p:cNvPr id="307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r>
              <a:rPr lang="en-US" altLang="en-US">
                <a:latin typeface="Calibri" pitchFamily="34" charset="0"/>
              </a:rPr>
              <a:t>Chapter 8 Notes</a:t>
            </a:r>
          </a:p>
        </p:txBody>
      </p:sp>
    </p:spTree>
    <p:extLst>
      <p:ext uri="{BB962C8B-B14F-4D97-AF65-F5344CB8AC3E}">
        <p14:creationId xmlns:p14="http://schemas.microsoft.com/office/powerpoint/2010/main" val="17733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7F0F53E-3CAE-4245-8878-F56D04E12C81}" type="datetimeFigureOut">
              <a:rPr lang="en-US"/>
              <a:pPr>
                <a:defRPr/>
              </a:pPr>
              <a:t>10/6/2015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C935FFA0-A16B-4C0B-A9B7-9BAAC4D51607}" type="slidenum">
              <a:rPr lang="en-US"/>
              <a:pPr>
                <a:defRPr/>
              </a:pPr>
              <a:t>‹#›</a:t>
            </a:fld>
            <a:endParaRPr lang="en-US"/>
          </a:p>
        </p:txBody>
      </p:sp>
    </p:spTree>
    <p:extLst>
      <p:ext uri="{BB962C8B-B14F-4D97-AF65-F5344CB8AC3E}">
        <p14:creationId xmlns:p14="http://schemas.microsoft.com/office/powerpoint/2010/main" val="31015328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E613F8-B8CC-4151-95EF-31F5318A7C66}" type="datetimeFigureOut">
              <a:rPr lang="en-US"/>
              <a:pPr>
                <a:defRPr/>
              </a:pPr>
              <a:t>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391F1BD-5B57-48C4-BEC6-0CC6DE17C158}" type="slidenum">
              <a:rPr lang="en-US"/>
              <a:pPr>
                <a:defRPr/>
              </a:pPr>
              <a:t>‹#›</a:t>
            </a:fld>
            <a:endParaRPr lang="en-US"/>
          </a:p>
        </p:txBody>
      </p:sp>
    </p:spTree>
    <p:extLst>
      <p:ext uri="{BB962C8B-B14F-4D97-AF65-F5344CB8AC3E}">
        <p14:creationId xmlns:p14="http://schemas.microsoft.com/office/powerpoint/2010/main" val="330989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A7C4096-8150-4B04-9854-A208D545EC51}" type="datetimeFigureOut">
              <a:rPr lang="en-US"/>
              <a:pPr>
                <a:defRPr/>
              </a:pPr>
              <a:t>10/6/2015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8DDE2B4-D055-424B-BCDF-8618D5F96850}" type="slidenum">
              <a:rPr lang="en-US"/>
              <a:pPr>
                <a:defRPr/>
              </a:pPr>
              <a:t>‹#›</a:t>
            </a:fld>
            <a:endParaRPr lang="en-US"/>
          </a:p>
        </p:txBody>
      </p:sp>
    </p:spTree>
    <p:extLst>
      <p:ext uri="{BB962C8B-B14F-4D97-AF65-F5344CB8AC3E}">
        <p14:creationId xmlns:p14="http://schemas.microsoft.com/office/powerpoint/2010/main" val="29881317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8811927-9D3E-438F-BE72-9EB6DC731E2F}" type="datetimeFigureOut">
              <a:rPr lang="en-US"/>
              <a:pPr>
                <a:defRPr/>
              </a:pPr>
              <a:t>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044E465-1EAF-44BA-80C2-681385DD625F}" type="slidenum">
              <a:rPr lang="en-US"/>
              <a:pPr>
                <a:defRPr/>
              </a:pPr>
              <a:t>‹#›</a:t>
            </a:fld>
            <a:endParaRPr lang="en-US"/>
          </a:p>
        </p:txBody>
      </p:sp>
    </p:spTree>
    <p:extLst>
      <p:ext uri="{BB962C8B-B14F-4D97-AF65-F5344CB8AC3E}">
        <p14:creationId xmlns:p14="http://schemas.microsoft.com/office/powerpoint/2010/main" val="41925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67E5409-CBD3-4576-B1B9-D608D19AA41F}" type="datetimeFigureOut">
              <a:rPr lang="en-US"/>
              <a:pPr>
                <a:defRPr/>
              </a:pPr>
              <a:t>10/6/2015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A22CA02D-5DA9-4EE2-8D59-7DFB73178C59}"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577467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3C80E36-650F-424C-BDC7-5F2790401D8C}" type="datetimeFigureOut">
              <a:rPr lang="en-US"/>
              <a:pPr>
                <a:defRPr/>
              </a:pPr>
              <a:t>10/6/2015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00384A3-0896-428C-89B3-E52B7191226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4901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18FAAF6-4DBC-446D-83D1-2D32BB763569}" type="datetimeFigureOut">
              <a:rPr lang="en-US"/>
              <a:pPr>
                <a:defRPr/>
              </a:pPr>
              <a:t>10/6/2015</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C92B7F6B-E1CE-45E1-83D6-BE5B51208AE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09066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085D7CF-31E9-4CF2-956B-C0B7796B6A92}" type="datetimeFigureOut">
              <a:rPr lang="en-US"/>
              <a:pPr>
                <a:defRPr/>
              </a:pPr>
              <a:t>10/6/2015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9BD21CA-1A4F-4C9F-9F9A-0A762F58070D}" type="slidenum">
              <a:rPr lang="en-US"/>
              <a:pPr>
                <a:defRPr/>
              </a:pPr>
              <a:t>‹#›</a:t>
            </a:fld>
            <a:endParaRPr lang="en-US"/>
          </a:p>
        </p:txBody>
      </p:sp>
    </p:spTree>
    <p:extLst>
      <p:ext uri="{BB962C8B-B14F-4D97-AF65-F5344CB8AC3E}">
        <p14:creationId xmlns:p14="http://schemas.microsoft.com/office/powerpoint/2010/main" val="357990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1C9D2CF-78FD-434E-AF8A-07D08111AD38}" type="datetimeFigureOut">
              <a:rPr lang="en-US"/>
              <a:pPr>
                <a:defRPr/>
              </a:pPr>
              <a:t>10/6/2015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488AF44-AC12-48AB-A22A-7E8E95F97852}" type="slidenum">
              <a:rPr lang="en-US"/>
              <a:pPr>
                <a:defRPr/>
              </a:pPr>
              <a:t>‹#›</a:t>
            </a:fld>
            <a:endParaRPr lang="en-US"/>
          </a:p>
        </p:txBody>
      </p:sp>
    </p:spTree>
    <p:extLst>
      <p:ext uri="{BB962C8B-B14F-4D97-AF65-F5344CB8AC3E}">
        <p14:creationId xmlns:p14="http://schemas.microsoft.com/office/powerpoint/2010/main" val="331117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C2BA7B-86EB-44A9-8BE6-1DDA317D4020}" type="datetimeFigureOut">
              <a:rPr lang="en-US"/>
              <a:pPr>
                <a:defRPr/>
              </a:pPr>
              <a:t>10/6/2015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99A270-4392-4702-88AF-C92C69305DF8}" type="slidenum">
              <a:rPr lang="en-US"/>
              <a:pPr>
                <a:defRPr/>
              </a:pPr>
              <a:t>‹#›</a:t>
            </a:fld>
            <a:endParaRPr lang="en-US"/>
          </a:p>
        </p:txBody>
      </p:sp>
    </p:spTree>
    <p:extLst>
      <p:ext uri="{BB962C8B-B14F-4D97-AF65-F5344CB8AC3E}">
        <p14:creationId xmlns:p14="http://schemas.microsoft.com/office/powerpoint/2010/main" val="394429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04110AEB-3515-45AF-B306-E7B6B78475D7}" type="datetimeFigureOut">
              <a:rPr lang="en-US"/>
              <a:pPr>
                <a:defRPr/>
              </a:pPr>
              <a:t>10/6/2015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B9187CDB-960A-4048-A9AB-ABECA3233388}"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2797053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E1947BCB-79F0-4A39-834A-046F6C070710}" type="datetimeFigureOut">
              <a:rPr lang="en-US"/>
              <a:pPr>
                <a:defRPr/>
              </a:pPr>
              <a:t>10/6/2015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AD04EFB9-741A-429E-8B08-7C7B602F3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2" r:id="rId6"/>
    <p:sldLayoutId id="2147483699" r:id="rId7"/>
    <p:sldLayoutId id="2147483693" r:id="rId8"/>
    <p:sldLayoutId id="2147483700" r:id="rId9"/>
    <p:sldLayoutId id="2147483694" r:id="rId10"/>
    <p:sldLayoutId id="2147483701"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1/1e/Thomas_Jefferson_by_Rembrandt_Peale,_1800.jp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0/05/Alexander_Hamilton_portrait_by_John_Trumbull_1806.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edwardsushistory.weebly.com/unit-3-resourc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www.nypl.org/research/chss/spe/art/print/exhibits/revolution/captions/images/McAlpin45.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edwardsushistory.weebly.com/unit-3-resourc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1/12/Gilbert_Stuart,_George_Washington_(Lansdowne_portrait,_1796).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type="subTitle" idx="1"/>
          </p:nvPr>
        </p:nvSpPr>
        <p:spPr>
          <a:xfrm>
            <a:off x="2362200" y="6049963"/>
            <a:ext cx="6705600" cy="685800"/>
          </a:xfrm>
        </p:spPr>
        <p:txBody>
          <a:bodyPr/>
          <a:lstStyle/>
          <a:p>
            <a:r>
              <a:rPr lang="en-US" altLang="en-US" smtClean="0"/>
              <a:t>Launching a New Nation</a:t>
            </a:r>
          </a:p>
        </p:txBody>
      </p:sp>
      <p:pic>
        <p:nvPicPr>
          <p:cNvPr id="9219" name="Picture 2" descr="http://upload.wikimedia.org/wikipedia/commons/thumb/b/b6/Gilbert_Stuart_Williamstown_Portrait_of_George_Washington.jpg/640px-Gilbert_Stuart_Williamstown_Portrait_of_George_Washing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3525"/>
            <a:ext cx="464820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52600"/>
            <a:ext cx="4267200" cy="4400550"/>
          </a:xfrm>
          <a:prstGeom prst="rect">
            <a:avLst/>
          </a:prstGeom>
          <a:noFill/>
        </p:spPr>
        <p:txBody>
          <a:bodyPr>
            <a:spAutoFit/>
          </a:bodyPr>
          <a:lstStyle/>
          <a:p>
            <a:pPr fontAlgn="auto">
              <a:spcBef>
                <a:spcPts val="0"/>
              </a:spcBef>
              <a:spcAft>
                <a:spcPts val="0"/>
              </a:spcAft>
              <a:defRPr/>
            </a:pPr>
            <a:r>
              <a:rPr lang="en-US" sz="2000" dirty="0">
                <a:latin typeface="+mn-lt"/>
                <a:cs typeface="+mn-cs"/>
              </a:rPr>
              <a:t>Unlike the other founding fathers, Washington was a true </a:t>
            </a:r>
            <a:r>
              <a:rPr lang="en-US" sz="2000" b="1" dirty="0">
                <a:latin typeface="+mn-lt"/>
                <a:cs typeface="+mn-cs"/>
              </a:rPr>
              <a:t>non-partisan</a:t>
            </a:r>
            <a:r>
              <a:rPr lang="en-US" sz="2000" dirty="0">
                <a:latin typeface="+mn-lt"/>
                <a:cs typeface="+mn-cs"/>
              </a:rPr>
              <a:t>. </a:t>
            </a:r>
          </a:p>
          <a:p>
            <a:pPr fontAlgn="auto">
              <a:spcBef>
                <a:spcPts val="0"/>
              </a:spcBef>
              <a:spcAft>
                <a:spcPts val="0"/>
              </a:spcAft>
              <a:defRPr/>
            </a:pPr>
            <a:endParaRPr lang="en-US" sz="2000" dirty="0">
              <a:latin typeface="+mn-lt"/>
              <a:cs typeface="+mn-cs"/>
            </a:endParaRPr>
          </a:p>
          <a:p>
            <a:pPr marL="285750" indent="-285750" fontAlgn="auto">
              <a:spcBef>
                <a:spcPts val="0"/>
              </a:spcBef>
              <a:spcAft>
                <a:spcPts val="0"/>
              </a:spcAft>
              <a:buFont typeface="Wingdings" panose="05000000000000000000" pitchFamily="2" charset="2"/>
              <a:buChar char="q"/>
              <a:defRPr/>
            </a:pPr>
            <a:r>
              <a:rPr lang="en-US" sz="2000" dirty="0">
                <a:latin typeface="+mn-lt"/>
                <a:cs typeface="+mn-cs"/>
              </a:rPr>
              <a:t>He hated it when people divided into hostile groups</a:t>
            </a:r>
          </a:p>
          <a:p>
            <a:pPr marL="285750" indent="-285750" fontAlgn="auto">
              <a:spcBef>
                <a:spcPts val="0"/>
              </a:spcBef>
              <a:spcAft>
                <a:spcPts val="0"/>
              </a:spcAft>
              <a:buFont typeface="Wingdings" panose="05000000000000000000" pitchFamily="2" charset="2"/>
              <a:buChar char="q"/>
              <a:defRPr/>
            </a:pPr>
            <a:r>
              <a:rPr lang="en-US" sz="2000" dirty="0">
                <a:latin typeface="+mn-lt"/>
                <a:cs typeface="+mn-cs"/>
              </a:rPr>
              <a:t>He tried to avoid taking sides during political disputes. </a:t>
            </a:r>
          </a:p>
          <a:p>
            <a:pPr marL="285750" indent="-285750" fontAlgn="auto">
              <a:spcBef>
                <a:spcPts val="0"/>
              </a:spcBef>
              <a:spcAft>
                <a:spcPts val="0"/>
              </a:spcAft>
              <a:buFont typeface="Wingdings" panose="05000000000000000000" pitchFamily="2" charset="2"/>
              <a:buChar char="q"/>
              <a:defRPr/>
            </a:pPr>
            <a:r>
              <a:rPr lang="en-US" sz="2000" dirty="0">
                <a:latin typeface="+mn-lt"/>
                <a:cs typeface="+mn-cs"/>
              </a:rPr>
              <a:t>He contributed almost nothing to the heated debates that took place, but</a:t>
            </a:r>
          </a:p>
          <a:p>
            <a:pPr marL="285750" indent="-285750" fontAlgn="auto">
              <a:spcBef>
                <a:spcPts val="0"/>
              </a:spcBef>
              <a:spcAft>
                <a:spcPts val="0"/>
              </a:spcAft>
              <a:buFont typeface="Wingdings" panose="05000000000000000000" pitchFamily="2" charset="2"/>
              <a:buChar char="q"/>
              <a:defRPr/>
            </a:pPr>
            <a:r>
              <a:rPr lang="en-US" sz="2000" dirty="0">
                <a:latin typeface="+mn-lt"/>
                <a:cs typeface="+mn-cs"/>
              </a:rPr>
              <a:t>He used his prestige to calm people down and get them back to their main job</a:t>
            </a:r>
          </a:p>
        </p:txBody>
      </p:sp>
      <p:pic>
        <p:nvPicPr>
          <p:cNvPr id="14339"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76200" y="71438"/>
            <a:ext cx="441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b="1"/>
              <a:t>As president of the Constitutional Convention in 1787 he convinced different factions to work together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20638"/>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76200" y="71438"/>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b="1"/>
              <a:t>As president of the United States (1789-1797) he established a precedent for other presidents to follow</a:t>
            </a:r>
          </a:p>
        </p:txBody>
      </p:sp>
      <p:sp>
        <p:nvSpPr>
          <p:cNvPr id="15364" name="TextBox 2"/>
          <p:cNvSpPr txBox="1">
            <a:spLocks noChangeArrowheads="1"/>
          </p:cNvSpPr>
          <p:nvPr/>
        </p:nvSpPr>
        <p:spPr bwMode="auto">
          <a:xfrm>
            <a:off x="76200" y="1536700"/>
            <a:ext cx="4797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buFont typeface="Wingdings" pitchFamily="2" charset="2"/>
              <a:buChar char="q"/>
            </a:pPr>
            <a:r>
              <a:rPr lang="en-US" altLang="en-US"/>
              <a:t>Washington could have retired at Mount Vernon a military hero.</a:t>
            </a:r>
          </a:p>
          <a:p>
            <a:pPr>
              <a:buFont typeface="Wingdings" pitchFamily="2" charset="2"/>
              <a:buChar char="q"/>
            </a:pPr>
            <a:r>
              <a:rPr lang="en-US" altLang="en-US"/>
              <a:t>His ability to lead an entire nation was untested.</a:t>
            </a:r>
          </a:p>
          <a:p>
            <a:pPr>
              <a:buFont typeface="Wingdings" pitchFamily="2" charset="2"/>
              <a:buChar char="q"/>
            </a:pPr>
            <a:r>
              <a:rPr lang="en-US" altLang="en-US"/>
              <a:t>He became the first and only president to be unanimously elected</a:t>
            </a:r>
          </a:p>
          <a:p>
            <a:pPr>
              <a:buFont typeface="Wingdings" pitchFamily="2" charset="2"/>
              <a:buChar char="q"/>
            </a:pPr>
            <a:r>
              <a:rPr lang="en-US" altLang="en-US"/>
              <a:t>He formed a cabinet of advisors that differed in opinion led by Jefferson and Hamilton</a:t>
            </a:r>
          </a:p>
          <a:p>
            <a:pPr>
              <a:buFont typeface="Wingdings" pitchFamily="2" charset="2"/>
              <a:buChar char="q"/>
            </a:pPr>
            <a:r>
              <a:rPr lang="en-US" altLang="en-US"/>
              <a:t>He served only two terms when he could have served longer</a:t>
            </a:r>
          </a:p>
          <a:p>
            <a:pPr>
              <a:buFont typeface="Wingdings" pitchFamily="2" charset="2"/>
              <a:buChar char="q"/>
            </a:pPr>
            <a:r>
              <a:rPr lang="en-US" altLang="en-US"/>
              <a:t>He established American neutrality during the French Revolution</a:t>
            </a:r>
          </a:p>
          <a:p>
            <a:pPr>
              <a:buFont typeface="Wingdings" pitchFamily="2" charset="2"/>
              <a:buChar char="q"/>
            </a:pPr>
            <a:r>
              <a:rPr lang="en-US" altLang="en-US"/>
              <a:t>He put down the first test of the government’s power-the Whiskey Rebellion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Washington’s Inauguration</a:t>
            </a:r>
          </a:p>
        </p:txBody>
      </p:sp>
      <p:sp>
        <p:nvSpPr>
          <p:cNvPr id="3" name="Content Placeholder 2"/>
          <p:cNvSpPr>
            <a:spLocks noGrp="1"/>
          </p:cNvSpPr>
          <p:nvPr>
            <p:ph sz="quarter" idx="1"/>
          </p:nvPr>
        </p:nvSpPr>
        <p:spPr>
          <a:xfrm>
            <a:off x="381000" y="1676400"/>
            <a:ext cx="4267200" cy="5029200"/>
          </a:xfrm>
        </p:spPr>
        <p:txBody>
          <a:bodyPr>
            <a:normAutofit fontScale="62500" lnSpcReduction="20000"/>
          </a:bodyPr>
          <a:lstStyle/>
          <a:p>
            <a:pPr marL="320040" indent="-320040" fontAlgn="auto">
              <a:spcAft>
                <a:spcPts val="0"/>
              </a:spcAft>
              <a:buFont typeface="Wingdings"/>
              <a:buChar char=""/>
              <a:defRPr/>
            </a:pPr>
            <a:r>
              <a:rPr lang="en-US" dirty="0"/>
              <a:t>In 1788, the Confederation Congress scheduled the first presidential inauguration for the first Wednesday in March of the following year. </a:t>
            </a:r>
            <a:endParaRPr lang="en-US" dirty="0" smtClean="0"/>
          </a:p>
          <a:p>
            <a:pPr marL="320040" indent="-320040" fontAlgn="auto">
              <a:spcAft>
                <a:spcPts val="0"/>
              </a:spcAft>
              <a:buFont typeface="Wingdings"/>
              <a:buChar char=""/>
              <a:defRPr/>
            </a:pPr>
            <a:r>
              <a:rPr lang="en-US" dirty="0"/>
              <a:t>B</a:t>
            </a:r>
            <a:r>
              <a:rPr lang="en-US" dirty="0" smtClean="0"/>
              <a:t>ad </a:t>
            </a:r>
            <a:r>
              <a:rPr lang="en-US" dirty="0"/>
              <a:t>weather delayed many members of the First Federal Congress from arriving promptly in New York City, the temporary seat of government. </a:t>
            </a:r>
            <a:endParaRPr lang="en-US" dirty="0" smtClean="0"/>
          </a:p>
          <a:p>
            <a:pPr marL="320040" indent="-320040" fontAlgn="auto">
              <a:spcAft>
                <a:spcPts val="0"/>
              </a:spcAft>
              <a:buFont typeface="Wingdings"/>
              <a:buChar char=""/>
              <a:defRPr/>
            </a:pPr>
            <a:r>
              <a:rPr lang="en-US" dirty="0" smtClean="0"/>
              <a:t>Finally</a:t>
            </a:r>
            <a:r>
              <a:rPr lang="en-US" dirty="0"/>
              <a:t>, on April 6, 1789 </a:t>
            </a:r>
            <a:r>
              <a:rPr lang="en-US" dirty="0" smtClean="0"/>
              <a:t>enough </a:t>
            </a:r>
            <a:r>
              <a:rPr lang="en-US" dirty="0"/>
              <a:t>members had reached New York to tally the electoral ballots. </a:t>
            </a:r>
            <a:endParaRPr lang="en-US" dirty="0" smtClean="0"/>
          </a:p>
          <a:p>
            <a:pPr marL="320040" indent="-320040" fontAlgn="auto">
              <a:spcAft>
                <a:spcPts val="0"/>
              </a:spcAft>
              <a:buFont typeface="Wingdings"/>
              <a:buChar char=""/>
              <a:defRPr/>
            </a:pPr>
            <a:r>
              <a:rPr lang="en-US" dirty="0" smtClean="0"/>
              <a:t>The </a:t>
            </a:r>
            <a:r>
              <a:rPr lang="en-US" dirty="0"/>
              <a:t>ballots were counted on April 6 and George Washington won unanimously with 69 electoral votes. </a:t>
            </a:r>
            <a:endParaRPr lang="en-US" dirty="0" smtClean="0"/>
          </a:p>
          <a:p>
            <a:pPr marL="320040" indent="-320040" fontAlgn="auto">
              <a:spcAft>
                <a:spcPts val="0"/>
              </a:spcAft>
              <a:buFont typeface="Wingdings"/>
              <a:buChar char=""/>
              <a:defRPr/>
            </a:pPr>
            <a:r>
              <a:rPr lang="en-US" dirty="0" smtClean="0"/>
              <a:t>Washington </a:t>
            </a:r>
            <a:r>
              <a:rPr lang="en-US" dirty="0"/>
              <a:t>was then notified of his victory and traveled to New York City from his home in Virginia</a:t>
            </a:r>
            <a:r>
              <a:rPr lang="en-US" dirty="0" smtClean="0"/>
              <a:t>.</a:t>
            </a:r>
          </a:p>
          <a:p>
            <a:pPr marL="320040" indent="-320040" fontAlgn="auto">
              <a:spcAft>
                <a:spcPts val="0"/>
              </a:spcAft>
              <a:buFont typeface="Wingdings"/>
              <a:buChar char=""/>
              <a:defRPr/>
            </a:pPr>
            <a:r>
              <a:rPr lang="en-US" dirty="0" smtClean="0"/>
              <a:t>Washington met with much celebration along the journey to NYC</a:t>
            </a: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34671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U.S. Problems after Constitutional Convention</a:t>
            </a:r>
            <a:endParaRPr lang="en-US" dirty="0"/>
          </a:p>
        </p:txBody>
      </p:sp>
      <p:sp>
        <p:nvSpPr>
          <p:cNvPr id="17411" name="Content Placeholder 2"/>
          <p:cNvSpPr>
            <a:spLocks noGrp="1"/>
          </p:cNvSpPr>
          <p:nvPr>
            <p:ph sz="quarter" idx="1"/>
          </p:nvPr>
        </p:nvSpPr>
        <p:spPr>
          <a:xfrm>
            <a:off x="304800" y="1828800"/>
            <a:ext cx="6324600" cy="4572000"/>
          </a:xfrm>
        </p:spPr>
        <p:txBody>
          <a:bodyPr/>
          <a:lstStyle/>
          <a:p>
            <a:pPr marL="735013" lvl="1" indent="-342900">
              <a:spcBef>
                <a:spcPct val="20000"/>
              </a:spcBef>
              <a:buClr>
                <a:srgbClr val="0F6FC6"/>
              </a:buClr>
              <a:buSzPct val="85000"/>
              <a:buFont typeface="Wingdings" pitchFamily="2" charset="2"/>
              <a:buChar char="q"/>
            </a:pPr>
            <a:r>
              <a:rPr lang="en-US" altLang="en-US" sz="2400" smtClean="0">
                <a:solidFill>
                  <a:srgbClr val="000000"/>
                </a:solidFill>
                <a:latin typeface="Arial" charset="0"/>
                <a:cs typeface="Arial" charset="0"/>
              </a:rPr>
              <a:t>Inherited a national debt of $52 million from the Confederation</a:t>
            </a:r>
          </a:p>
          <a:p>
            <a:pPr marL="735013" lvl="1" indent="-342900">
              <a:spcBef>
                <a:spcPct val="20000"/>
              </a:spcBef>
              <a:buClr>
                <a:srgbClr val="0F6FC6"/>
              </a:buClr>
              <a:buSzPct val="85000"/>
              <a:buFont typeface="Wingdings" pitchFamily="2" charset="2"/>
              <a:buChar char="q"/>
            </a:pPr>
            <a:r>
              <a:rPr lang="en-US" altLang="en-US" sz="2400" smtClean="0">
                <a:solidFill>
                  <a:srgbClr val="000000"/>
                </a:solidFill>
                <a:latin typeface="Arial" charset="0"/>
                <a:cs typeface="Arial" charset="0"/>
              </a:rPr>
              <a:t>No Navy and only a 400 man army</a:t>
            </a:r>
          </a:p>
          <a:p>
            <a:pPr marL="735013" lvl="1" indent="-342900">
              <a:spcBef>
                <a:spcPct val="20000"/>
              </a:spcBef>
              <a:buClr>
                <a:srgbClr val="0F6FC6"/>
              </a:buClr>
              <a:buSzPct val="85000"/>
              <a:buFont typeface="Wingdings" pitchFamily="2" charset="2"/>
              <a:buChar char="q"/>
            </a:pPr>
            <a:r>
              <a:rPr lang="en-US" altLang="en-US" sz="2400" smtClean="0">
                <a:solidFill>
                  <a:srgbClr val="000000"/>
                </a:solidFill>
                <a:latin typeface="Arial" charset="0"/>
                <a:cs typeface="Arial" charset="0"/>
              </a:rPr>
              <a:t>US not respected in foreign countries</a:t>
            </a:r>
          </a:p>
          <a:p>
            <a:pPr marL="735013" lvl="1" indent="-342900">
              <a:spcBef>
                <a:spcPct val="20000"/>
              </a:spcBef>
              <a:buClr>
                <a:srgbClr val="0F6FC6"/>
              </a:buClr>
              <a:buSzPct val="85000"/>
              <a:buFont typeface="Wingdings" pitchFamily="2" charset="2"/>
              <a:buChar char="q"/>
            </a:pPr>
            <a:r>
              <a:rPr lang="en-US" altLang="en-US" sz="2400" smtClean="0">
                <a:solidFill>
                  <a:srgbClr val="000000"/>
                </a:solidFill>
                <a:latin typeface="Arial" charset="0"/>
                <a:cs typeface="Arial" charset="0"/>
              </a:rPr>
              <a:t>Everything is new – learning on the fly</a:t>
            </a:r>
          </a:p>
          <a:p>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612775" y="228600"/>
            <a:ext cx="8153400" cy="990600"/>
          </a:xfrm>
        </p:spPr>
        <p:txBody>
          <a:bodyPr/>
          <a:lstStyle/>
          <a:p>
            <a:r>
              <a:rPr lang="en-US" altLang="en-US" dirty="0" smtClean="0"/>
              <a:t>Presidential Policy-Domestic</a:t>
            </a:r>
          </a:p>
        </p:txBody>
      </p:sp>
      <p:sp>
        <p:nvSpPr>
          <p:cNvPr id="18435" name="Content Placeholder 7"/>
          <p:cNvSpPr>
            <a:spLocks noGrp="1"/>
          </p:cNvSpPr>
          <p:nvPr>
            <p:ph sz="quarter" idx="1"/>
          </p:nvPr>
        </p:nvSpPr>
        <p:spPr>
          <a:xfrm>
            <a:off x="612775" y="1600200"/>
            <a:ext cx="8153400" cy="4495800"/>
          </a:xfrm>
        </p:spPr>
        <p:txBody>
          <a:bodyPr/>
          <a:lstStyle/>
          <a:p>
            <a:r>
              <a:rPr lang="en-US" altLang="en-US" dirty="0" smtClean="0"/>
              <a:t>George Washington inaugurated on April 30, 1789</a:t>
            </a:r>
          </a:p>
          <a:p>
            <a:r>
              <a:rPr lang="en-US" altLang="en-US" dirty="0" smtClean="0"/>
              <a:t>Had to put a working government in place-Established </a:t>
            </a:r>
            <a:r>
              <a:rPr lang="en-US" altLang="en-US" b="1" dirty="0" smtClean="0"/>
              <a:t>Cabinet</a:t>
            </a:r>
          </a:p>
          <a:p>
            <a:pPr lvl="1"/>
            <a:r>
              <a:rPr lang="en-US" altLang="en-US" dirty="0" smtClean="0"/>
              <a:t>Set up Department of Treasury, Dept. of State and Dept. of War</a:t>
            </a:r>
          </a:p>
          <a:p>
            <a:pPr lvl="2"/>
            <a:r>
              <a:rPr lang="en-US" altLang="en-US" dirty="0" smtClean="0"/>
              <a:t>Secretary of Treasury – Alexander Hamilton</a:t>
            </a:r>
          </a:p>
          <a:p>
            <a:pPr lvl="2"/>
            <a:r>
              <a:rPr lang="en-US" altLang="en-US" dirty="0" smtClean="0"/>
              <a:t>Secretary of State – Thomas Jefferson</a:t>
            </a:r>
          </a:p>
          <a:p>
            <a:pPr lvl="2"/>
            <a:r>
              <a:rPr lang="en-US" altLang="en-US" dirty="0" smtClean="0"/>
              <a:t>Secretary of War – Henry Knox</a:t>
            </a:r>
          </a:p>
          <a:p>
            <a:pPr lvl="1"/>
            <a:r>
              <a:rPr lang="en-US" altLang="en-US" dirty="0" smtClean="0"/>
              <a:t>Appoint Attorney General to advise on legal matters</a:t>
            </a:r>
          </a:p>
          <a:p>
            <a:pPr lvl="2"/>
            <a:r>
              <a:rPr lang="en-US" altLang="en-US" dirty="0" smtClean="0"/>
              <a:t>Attorney General – Edmund Randolph</a:t>
            </a:r>
          </a:p>
          <a:p>
            <a:pPr lvl="1"/>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altLang="en-US" smtClean="0"/>
              <a:t>Judiciary Act of 1789</a:t>
            </a:r>
          </a:p>
        </p:txBody>
      </p:sp>
      <p:sp>
        <p:nvSpPr>
          <p:cNvPr id="19459" name="Content Placeholder 2"/>
          <p:cNvSpPr>
            <a:spLocks noGrp="1"/>
          </p:cNvSpPr>
          <p:nvPr>
            <p:ph sz="quarter" idx="1"/>
          </p:nvPr>
        </p:nvSpPr>
        <p:spPr>
          <a:xfrm>
            <a:off x="381000" y="1600200"/>
            <a:ext cx="8610599" cy="4495800"/>
          </a:xfrm>
        </p:spPr>
        <p:txBody>
          <a:bodyPr/>
          <a:lstStyle/>
          <a:p>
            <a:pPr marL="457200" lvl="1" indent="-457200">
              <a:spcBef>
                <a:spcPct val="20000"/>
              </a:spcBef>
              <a:buClr>
                <a:srgbClr val="0F6FC6"/>
              </a:buClr>
              <a:buSzPct val="85000"/>
              <a:buFont typeface="Wingdings" panose="05000000000000000000" pitchFamily="2" charset="2"/>
              <a:buChar char="q"/>
            </a:pPr>
            <a:r>
              <a:rPr lang="en-US" altLang="en-US" sz="2800" dirty="0" smtClean="0">
                <a:solidFill>
                  <a:srgbClr val="000000"/>
                </a:solidFill>
                <a:latin typeface="Constantia" pitchFamily="18" charset="0"/>
              </a:rPr>
              <a:t>Constitution called for one Supreme Court and several smaller ones.</a:t>
            </a:r>
          </a:p>
          <a:p>
            <a:pPr marL="457200" lvl="1" indent="-457200">
              <a:spcBef>
                <a:spcPct val="20000"/>
              </a:spcBef>
              <a:buClr>
                <a:srgbClr val="0F6FC6"/>
              </a:buClr>
              <a:buSzPct val="85000"/>
              <a:buFont typeface="Wingdings" panose="05000000000000000000" pitchFamily="2" charset="2"/>
              <a:buChar char="q"/>
            </a:pPr>
            <a:r>
              <a:rPr lang="en-US" altLang="en-US" sz="2800" dirty="0" smtClean="0">
                <a:solidFill>
                  <a:srgbClr val="000000"/>
                </a:solidFill>
                <a:latin typeface="Constantia" pitchFamily="18" charset="0"/>
              </a:rPr>
              <a:t>This act established a system of courts or judiciary.</a:t>
            </a:r>
          </a:p>
          <a:p>
            <a:pPr marL="457200" lvl="1" indent="-457200">
              <a:spcBef>
                <a:spcPct val="20000"/>
              </a:spcBef>
              <a:buClr>
                <a:srgbClr val="0F6FC6"/>
              </a:buClr>
              <a:buSzPct val="85000"/>
              <a:buFont typeface="Wingdings" panose="05000000000000000000" pitchFamily="2" charset="2"/>
              <a:buChar char="q"/>
            </a:pPr>
            <a:r>
              <a:rPr lang="en-US" altLang="en-US" sz="2800" dirty="0" smtClean="0">
                <a:solidFill>
                  <a:srgbClr val="000000"/>
                </a:solidFill>
                <a:latin typeface="Constantia" pitchFamily="18" charset="0"/>
              </a:rPr>
              <a:t>Made up of thirteen federal district courts, three circuit courts, and a six member Supreme Court.</a:t>
            </a:r>
          </a:p>
          <a:p>
            <a:pPr marL="457200" lvl="1" indent="-457200">
              <a:spcBef>
                <a:spcPct val="20000"/>
              </a:spcBef>
              <a:buClr>
                <a:srgbClr val="0F6FC6"/>
              </a:buClr>
              <a:buSzPct val="85000"/>
              <a:buFont typeface="Wingdings" panose="05000000000000000000" pitchFamily="2" charset="2"/>
              <a:buChar char="q"/>
            </a:pPr>
            <a:r>
              <a:rPr lang="en-US" altLang="en-US" sz="2800" dirty="0" smtClean="0">
                <a:solidFill>
                  <a:srgbClr val="000000"/>
                </a:solidFill>
                <a:latin typeface="Constantia" pitchFamily="18" charset="0"/>
              </a:rPr>
              <a:t>Established the office of Attorney general to prosecute and defend cases on behalf of the federal government.</a:t>
            </a:r>
          </a:p>
          <a:p>
            <a:pPr marL="457200" lvl="1" indent="-457200">
              <a:spcBef>
                <a:spcPct val="20000"/>
              </a:spcBef>
              <a:buClr>
                <a:srgbClr val="0F6FC6"/>
              </a:buClr>
              <a:buSzPct val="85000"/>
              <a:buFont typeface="Wingdings" panose="05000000000000000000" pitchFamily="2" charset="2"/>
              <a:buChar char="q"/>
            </a:pPr>
            <a:r>
              <a:rPr lang="en-US" altLang="en-US" sz="2800" dirty="0" smtClean="0">
                <a:solidFill>
                  <a:srgbClr val="000000"/>
                </a:solidFill>
                <a:latin typeface="Constantia" pitchFamily="18" charset="0"/>
              </a:rPr>
              <a:t>John</a:t>
            </a:r>
            <a:r>
              <a:rPr lang="en-US" altLang="en-US" sz="2800" dirty="0">
                <a:solidFill>
                  <a:srgbClr val="000000"/>
                </a:solidFill>
                <a:latin typeface="Constantia" pitchFamily="18" charset="0"/>
              </a:rPr>
              <a:t> </a:t>
            </a:r>
            <a:r>
              <a:rPr lang="en-US" altLang="en-US" sz="2800" dirty="0" smtClean="0">
                <a:solidFill>
                  <a:srgbClr val="000000"/>
                </a:solidFill>
                <a:latin typeface="Constantia" pitchFamily="18" charset="0"/>
              </a:rPr>
              <a:t>Jay--First Chief Justice of the United States</a:t>
            </a:r>
          </a:p>
          <a:p>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altLang="en-US" smtClean="0"/>
              <a:t>Hamilton’s Financial Plan</a:t>
            </a:r>
          </a:p>
        </p:txBody>
      </p:sp>
      <p:sp>
        <p:nvSpPr>
          <p:cNvPr id="3" name="Content Placeholder 2"/>
          <p:cNvSpPr>
            <a:spLocks noGrp="1"/>
          </p:cNvSpPr>
          <p:nvPr>
            <p:ph sz="quarter" idx="1"/>
          </p:nvPr>
        </p:nvSpPr>
        <p:spPr>
          <a:xfrm>
            <a:off x="304800" y="1600200"/>
            <a:ext cx="8839200" cy="5257800"/>
          </a:xfrm>
        </p:spPr>
        <p:txBody>
          <a:bodyPr>
            <a:normAutofit fontScale="77500" lnSpcReduction="20000"/>
          </a:bodyPr>
          <a:lstStyle/>
          <a:p>
            <a:pPr marL="320040" indent="-320040" fontAlgn="auto">
              <a:spcAft>
                <a:spcPts val="0"/>
              </a:spcAft>
              <a:buFont typeface="Wingdings"/>
              <a:buChar char=""/>
              <a:defRPr/>
            </a:pPr>
            <a:r>
              <a:rPr lang="en-US" dirty="0" smtClean="0"/>
              <a:t>U.S. deeply in debt after Revolution</a:t>
            </a:r>
          </a:p>
          <a:p>
            <a:pPr marL="0" indent="0" fontAlgn="auto">
              <a:spcAft>
                <a:spcPts val="0"/>
              </a:spcAft>
              <a:buNone/>
              <a:defRPr/>
            </a:pPr>
            <a:endParaRPr lang="en-US" dirty="0" smtClean="0"/>
          </a:p>
          <a:p>
            <a:pPr marL="320040" indent="-320040" fontAlgn="auto">
              <a:spcAft>
                <a:spcPts val="0"/>
              </a:spcAft>
              <a:buFont typeface="Wingdings"/>
              <a:buChar char=""/>
              <a:defRPr/>
            </a:pPr>
            <a:r>
              <a:rPr lang="en-US" dirty="0" smtClean="0"/>
              <a:t>Secretary of Treasury – Alexander Hamilton set up Financial Plan with 4 parts </a:t>
            </a:r>
            <a:r>
              <a:rPr lang="en-US" b="1" dirty="0" smtClean="0"/>
              <a:t>(BEAT</a:t>
            </a:r>
            <a:r>
              <a:rPr lang="en-US" dirty="0" smtClean="0"/>
              <a:t>)</a:t>
            </a:r>
          </a:p>
          <a:p>
            <a:pPr marL="640080" lvl="1" indent="-274320" fontAlgn="auto">
              <a:spcAft>
                <a:spcPts val="0"/>
              </a:spcAft>
              <a:buClr>
                <a:srgbClr val="94B6D2"/>
              </a:buClr>
              <a:buFont typeface="Wingdings 2"/>
              <a:buChar char=""/>
              <a:defRPr/>
            </a:pPr>
            <a:r>
              <a:rPr lang="en-US" dirty="0" smtClean="0">
                <a:solidFill>
                  <a:prstClr val="black"/>
                </a:solidFill>
              </a:rPr>
              <a:t>1. </a:t>
            </a:r>
            <a:r>
              <a:rPr lang="en-US" dirty="0">
                <a:solidFill>
                  <a:prstClr val="black"/>
                </a:solidFill>
              </a:rPr>
              <a:t>U.S. govt. would charter a national </a:t>
            </a:r>
            <a:r>
              <a:rPr lang="en-US" b="1" i="1" dirty="0" smtClean="0">
                <a:solidFill>
                  <a:prstClr val="black"/>
                </a:solidFill>
              </a:rPr>
              <a:t>b</a:t>
            </a:r>
            <a:r>
              <a:rPr lang="en-US" i="1" dirty="0" smtClean="0">
                <a:solidFill>
                  <a:prstClr val="black"/>
                </a:solidFill>
              </a:rPr>
              <a:t>ank (BUS)</a:t>
            </a:r>
            <a:r>
              <a:rPr lang="en-US" dirty="0" smtClean="0">
                <a:solidFill>
                  <a:prstClr val="black"/>
                </a:solidFill>
              </a:rPr>
              <a:t> </a:t>
            </a:r>
            <a:r>
              <a:rPr lang="en-US" dirty="0">
                <a:solidFill>
                  <a:prstClr val="black"/>
                </a:solidFill>
              </a:rPr>
              <a:t>for depositing govt. funds – sparked large debate; some felt this was </a:t>
            </a:r>
            <a:r>
              <a:rPr lang="en-US" dirty="0" smtClean="0">
                <a:solidFill>
                  <a:prstClr val="black"/>
                </a:solidFill>
              </a:rPr>
              <a:t>unconstitutional</a:t>
            </a:r>
          </a:p>
          <a:p>
            <a:pPr marL="640080" lvl="1" indent="-274320" fontAlgn="auto">
              <a:spcAft>
                <a:spcPts val="0"/>
              </a:spcAft>
              <a:buClr>
                <a:srgbClr val="94B6D2"/>
              </a:buClr>
              <a:buFont typeface="Wingdings 2"/>
              <a:buChar char=""/>
              <a:defRPr/>
            </a:pPr>
            <a:r>
              <a:rPr lang="en-US" dirty="0" smtClean="0">
                <a:solidFill>
                  <a:prstClr val="black"/>
                </a:solidFill>
              </a:rPr>
              <a:t>2.  U.S. govt. would pass an </a:t>
            </a:r>
            <a:r>
              <a:rPr lang="en-US" b="1" i="1" dirty="0" smtClean="0">
                <a:solidFill>
                  <a:prstClr val="black"/>
                </a:solidFill>
              </a:rPr>
              <a:t>e</a:t>
            </a:r>
            <a:r>
              <a:rPr lang="en-US" i="1" dirty="0" smtClean="0">
                <a:solidFill>
                  <a:prstClr val="black"/>
                </a:solidFill>
              </a:rPr>
              <a:t>xcise tax </a:t>
            </a:r>
            <a:r>
              <a:rPr lang="en-US" dirty="0" smtClean="0">
                <a:solidFill>
                  <a:prstClr val="black"/>
                </a:solidFill>
              </a:rPr>
              <a:t>on certain goods such as whiskey.</a:t>
            </a:r>
            <a:endParaRPr lang="en-US" dirty="0">
              <a:solidFill>
                <a:prstClr val="black"/>
              </a:solidFill>
            </a:endParaRPr>
          </a:p>
          <a:p>
            <a:pPr marL="640080" lvl="1" indent="-274320" fontAlgn="auto">
              <a:spcAft>
                <a:spcPts val="0"/>
              </a:spcAft>
              <a:buFont typeface="Wingdings 2"/>
              <a:buChar char=""/>
              <a:defRPr/>
            </a:pPr>
            <a:r>
              <a:rPr lang="en-US" dirty="0" smtClean="0"/>
              <a:t>3. U.S. govt. would fully </a:t>
            </a:r>
            <a:r>
              <a:rPr lang="en-US" b="1" i="1" dirty="0" smtClean="0"/>
              <a:t>a</a:t>
            </a:r>
            <a:r>
              <a:rPr lang="en-US" i="1" dirty="0" smtClean="0"/>
              <a:t>ssume</a:t>
            </a:r>
            <a:r>
              <a:rPr lang="en-US" dirty="0"/>
              <a:t> (agree to pay) all federal and state debts (Sold government bonds which </a:t>
            </a:r>
            <a:r>
              <a:rPr lang="en-US" dirty="0" smtClean="0"/>
              <a:t>paid </a:t>
            </a:r>
            <a:r>
              <a:rPr lang="en-US" dirty="0"/>
              <a:t>annual interest to the </a:t>
            </a:r>
            <a:r>
              <a:rPr lang="en-US" dirty="0" smtClean="0"/>
              <a:t>holders)</a:t>
            </a:r>
          </a:p>
          <a:p>
            <a:pPr marL="640080" lvl="1" indent="-274320" fontAlgn="auto">
              <a:spcAft>
                <a:spcPts val="0"/>
              </a:spcAft>
              <a:buFont typeface="Wingdings 2"/>
              <a:buChar char=""/>
              <a:defRPr/>
            </a:pPr>
            <a:r>
              <a:rPr lang="en-US" dirty="0" smtClean="0"/>
              <a:t>4. govt. would impose a high tax on goods imported into the country (</a:t>
            </a:r>
            <a:r>
              <a:rPr lang="en-US" b="1" i="1" dirty="0" smtClean="0"/>
              <a:t>t</a:t>
            </a:r>
            <a:r>
              <a:rPr lang="en-US" i="1" dirty="0" smtClean="0"/>
              <a:t>ariff)– </a:t>
            </a:r>
            <a:r>
              <a:rPr lang="en-US" dirty="0" smtClean="0"/>
              <a:t>this part of plan not passed by Congress </a:t>
            </a:r>
          </a:p>
          <a:p>
            <a:pPr marL="365760" lvl="1" indent="0" fontAlgn="auto">
              <a:spcAft>
                <a:spcPts val="0"/>
              </a:spcAft>
              <a:buNone/>
              <a:defRPr/>
            </a:pPr>
            <a:endParaRPr lang="en-US" dirty="0" smtClean="0"/>
          </a:p>
          <a:p>
            <a:pPr marL="319405" indent="-274320" fontAlgn="auto">
              <a:spcAft>
                <a:spcPts val="0"/>
              </a:spcAft>
              <a:buFont typeface="Wingdings 2"/>
              <a:buChar char=""/>
              <a:defRPr/>
            </a:pPr>
            <a:r>
              <a:rPr lang="en-US" dirty="0"/>
              <a:t>Hamilton believed that this system would establish the nations credibility, buy political support and enrich investors</a:t>
            </a:r>
          </a:p>
          <a:p>
            <a:pPr marL="319405" indent="-274320" fontAlgn="auto">
              <a:spcAft>
                <a:spcPts val="0"/>
              </a:spcAft>
              <a:buFont typeface="Wingdings 2"/>
              <a:buChar char=""/>
              <a:defRPr/>
            </a:pPr>
            <a:r>
              <a:rPr lang="en-US" dirty="0"/>
              <a:t>Redistribute wealth from farmers to merchants and South to North</a:t>
            </a:r>
          </a:p>
          <a:p>
            <a:pPr marL="640080"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altLang="en-US" dirty="0" smtClean="0"/>
              <a:t>Opposition to Hamilton’s BUS</a:t>
            </a:r>
          </a:p>
        </p:txBody>
      </p:sp>
      <p:sp>
        <p:nvSpPr>
          <p:cNvPr id="3" name="Content Placeholder 2"/>
          <p:cNvSpPr>
            <a:spLocks noGrp="1"/>
          </p:cNvSpPr>
          <p:nvPr>
            <p:ph sz="quarter" idx="1"/>
          </p:nvPr>
        </p:nvSpPr>
        <p:spPr>
          <a:xfrm>
            <a:off x="612774" y="1600200"/>
            <a:ext cx="8302625" cy="4495800"/>
          </a:xfrm>
        </p:spPr>
        <p:txBody>
          <a:bodyPr>
            <a:normAutofit fontScale="85000" lnSpcReduction="20000"/>
          </a:bodyPr>
          <a:lstStyle/>
          <a:p>
            <a:pPr marL="320040" indent="-320040" fontAlgn="auto">
              <a:spcAft>
                <a:spcPts val="0"/>
              </a:spcAft>
              <a:buFont typeface="Wingdings"/>
              <a:buChar char=""/>
              <a:defRPr/>
            </a:pPr>
            <a:r>
              <a:rPr lang="en-US" dirty="0"/>
              <a:t>Opposition grew in the south.</a:t>
            </a:r>
          </a:p>
          <a:p>
            <a:pPr marL="320040" indent="-320040" fontAlgn="auto">
              <a:spcAft>
                <a:spcPts val="0"/>
              </a:spcAft>
              <a:buFont typeface="Wingdings"/>
              <a:buChar char=""/>
              <a:defRPr/>
            </a:pPr>
            <a:r>
              <a:rPr lang="en-US" b="1" dirty="0"/>
              <a:t>Loose </a:t>
            </a:r>
            <a:r>
              <a:rPr lang="en-US" b="1" dirty="0" smtClean="0"/>
              <a:t>Construction </a:t>
            </a:r>
            <a:r>
              <a:rPr lang="en-US" dirty="0" smtClean="0"/>
              <a:t>(Broad interpretation-used 	broad language of constitution Article 1, Section 8, Clause 18 “elastic” clause) vs.</a:t>
            </a:r>
            <a:endParaRPr lang="en-US" dirty="0"/>
          </a:p>
          <a:p>
            <a:pPr marL="0" indent="0" fontAlgn="auto">
              <a:spcAft>
                <a:spcPts val="0"/>
              </a:spcAft>
              <a:buFont typeface="Wingdings"/>
              <a:buNone/>
              <a:defRPr/>
            </a:pPr>
            <a:r>
              <a:rPr lang="en-US" dirty="0" smtClean="0"/>
              <a:t>   </a:t>
            </a:r>
            <a:r>
              <a:rPr lang="en-US" b="1" dirty="0" smtClean="0"/>
              <a:t>Strict Construction (</a:t>
            </a:r>
            <a:r>
              <a:rPr lang="en-US" dirty="0" smtClean="0"/>
              <a:t>Limited </a:t>
            </a:r>
            <a:r>
              <a:rPr lang="en-US" dirty="0"/>
              <a:t>the </a:t>
            </a:r>
            <a:r>
              <a:rPr lang="en-US" dirty="0" smtClean="0"/>
              <a:t>federal government to 	powers </a:t>
            </a:r>
            <a:r>
              <a:rPr lang="en-US" dirty="0"/>
              <a:t>only granted by the </a:t>
            </a:r>
            <a:r>
              <a:rPr lang="en-US" dirty="0" smtClean="0"/>
              <a:t>constitution)</a:t>
            </a:r>
            <a:endParaRPr lang="en-US" dirty="0"/>
          </a:p>
          <a:p>
            <a:pPr marL="320040" indent="-320040" fontAlgn="auto">
              <a:spcAft>
                <a:spcPts val="0"/>
              </a:spcAft>
              <a:buFont typeface="Wingdings"/>
              <a:buChar char=""/>
              <a:defRPr/>
            </a:pPr>
            <a:r>
              <a:rPr lang="en-US" dirty="0"/>
              <a:t>1791 Congress approves National Bank, excise taxes, and funding of the national debt</a:t>
            </a:r>
            <a:r>
              <a:rPr lang="en-US" dirty="0" smtClean="0"/>
              <a:t>.</a:t>
            </a:r>
          </a:p>
          <a:p>
            <a:pPr marL="320040" indent="-320040" fontAlgn="auto">
              <a:spcAft>
                <a:spcPts val="0"/>
              </a:spcAft>
              <a:buFont typeface="Wingdings"/>
              <a:buChar char=""/>
              <a:defRPr/>
            </a:pPr>
            <a:r>
              <a:rPr lang="en-US" b="1" dirty="0" smtClean="0"/>
              <a:t>Compromise</a:t>
            </a:r>
            <a:r>
              <a:rPr lang="en-US" dirty="0" smtClean="0"/>
              <a:t>-For </a:t>
            </a:r>
            <a:r>
              <a:rPr lang="en-US" dirty="0"/>
              <a:t>Southerner’s to agree to Hamilton’s Plan, they were promised to have the national capital  </a:t>
            </a:r>
            <a:r>
              <a:rPr lang="en-US" dirty="0" smtClean="0"/>
              <a:t>move from the North (NYC) </a:t>
            </a:r>
            <a:r>
              <a:rPr lang="en-US" dirty="0"/>
              <a:t>to the </a:t>
            </a:r>
            <a:r>
              <a:rPr lang="en-US" dirty="0" smtClean="0"/>
              <a:t>South on the banks </a:t>
            </a:r>
            <a:r>
              <a:rPr lang="en-US" dirty="0"/>
              <a:t>of the Potomac River. (Washington, D.C.)</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altLang="en-US" smtClean="0"/>
              <a:t>Whiskey Rebellion</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smtClean="0"/>
              <a:t>1791 – Congress imposed tax on all whiskey made and sold in U.S. in hopes to raise funds for treasury</a:t>
            </a:r>
          </a:p>
          <a:p>
            <a:pPr marL="320040" indent="-320040" fontAlgn="auto">
              <a:spcAft>
                <a:spcPts val="0"/>
              </a:spcAft>
              <a:buFont typeface="Wingdings"/>
              <a:buChar char=""/>
              <a:defRPr/>
            </a:pPr>
            <a:r>
              <a:rPr lang="en-US" dirty="0" smtClean="0"/>
              <a:t>Angered farmers – many backcountry farmers made extra money by turning corn into whiskey</a:t>
            </a:r>
          </a:p>
          <a:p>
            <a:pPr marL="640080" lvl="1" indent="-274320" fontAlgn="auto">
              <a:spcAft>
                <a:spcPts val="0"/>
              </a:spcAft>
              <a:buFont typeface="Wingdings 2"/>
              <a:buChar char=""/>
              <a:defRPr/>
            </a:pPr>
            <a:r>
              <a:rPr lang="en-US" dirty="0" smtClean="0"/>
              <a:t>Organized protest &amp; refused to pay the tax</a:t>
            </a:r>
          </a:p>
          <a:p>
            <a:pPr marL="640080" lvl="1" indent="-274320" fontAlgn="auto">
              <a:spcAft>
                <a:spcPts val="0"/>
              </a:spcAft>
              <a:buFont typeface="Wingdings 2"/>
              <a:buChar char=""/>
              <a:defRPr/>
            </a:pPr>
            <a:r>
              <a:rPr lang="en-US" dirty="0" smtClean="0"/>
              <a:t>Started a revolt</a:t>
            </a:r>
          </a:p>
          <a:p>
            <a:pPr lvl="2" fontAlgn="auto">
              <a:spcAft>
                <a:spcPts val="0"/>
              </a:spcAft>
              <a:buFont typeface="Wingdings"/>
              <a:buChar char=""/>
              <a:defRPr/>
            </a:pPr>
            <a:r>
              <a:rPr lang="en-US" dirty="0" smtClean="0"/>
              <a:t>Burned down home of tax collector</a:t>
            </a:r>
          </a:p>
          <a:p>
            <a:pPr marL="640080" lvl="1" indent="-274320" fontAlgn="auto">
              <a:spcAft>
                <a:spcPts val="0"/>
              </a:spcAft>
              <a:buFont typeface="Wingdings 2"/>
              <a:buChar char=""/>
              <a:defRPr/>
            </a:pPr>
            <a:r>
              <a:rPr lang="en-US" dirty="0" smtClean="0"/>
              <a:t>Militia sent to Pennsylvania and stopped rebellion</a:t>
            </a:r>
          </a:p>
          <a:p>
            <a:pPr marL="320040" indent="-320040" fontAlgn="auto">
              <a:spcAft>
                <a:spcPts val="0"/>
              </a:spcAft>
              <a:buFont typeface="Wingdings"/>
              <a:buChar char=""/>
              <a:defRPr/>
            </a:pPr>
            <a:r>
              <a:rPr lang="en-US" dirty="0" smtClean="0"/>
              <a:t>Whiskey Rebellion tested new govt. – showed govt. strong</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612775" y="228600"/>
            <a:ext cx="8153400" cy="990600"/>
          </a:xfrm>
        </p:spPr>
        <p:txBody>
          <a:bodyPr/>
          <a:lstStyle/>
          <a:p>
            <a:r>
              <a:rPr lang="en-US" altLang="en-US" smtClean="0"/>
              <a:t>Political Parties Emerge</a:t>
            </a:r>
          </a:p>
        </p:txBody>
      </p:sp>
      <p:sp>
        <p:nvSpPr>
          <p:cNvPr id="23555" name="Content Placeholder 7"/>
          <p:cNvSpPr>
            <a:spLocks noGrp="1"/>
          </p:cNvSpPr>
          <p:nvPr>
            <p:ph sz="quarter" idx="1"/>
          </p:nvPr>
        </p:nvSpPr>
        <p:spPr>
          <a:xfrm>
            <a:off x="612775" y="1600200"/>
            <a:ext cx="8153400" cy="4495800"/>
          </a:xfrm>
        </p:spPr>
        <p:txBody>
          <a:bodyPr/>
          <a:lstStyle/>
          <a:p>
            <a:r>
              <a:rPr lang="en-US" altLang="en-US" dirty="0" smtClean="0"/>
              <a:t>Before political parties, there were factions (organized political groups)</a:t>
            </a:r>
          </a:p>
          <a:p>
            <a:pPr lvl="1"/>
            <a:r>
              <a:rPr lang="en-US" altLang="en-US" dirty="0" smtClean="0"/>
              <a:t>Factions were frowned upon – they were considered selfish and unconcerned with well-being of the nation as a whole</a:t>
            </a:r>
          </a:p>
          <a:p>
            <a:r>
              <a:rPr lang="en-US" altLang="en-US" dirty="0" smtClean="0"/>
              <a:t>Washington hated factions</a:t>
            </a:r>
          </a:p>
          <a:p>
            <a:pPr lvl="1"/>
            <a:r>
              <a:rPr lang="en-US" altLang="en-US" dirty="0" smtClean="0"/>
              <a:t>Disappointed as he saw Jefferson and Hamilton growing apart based on political views</a:t>
            </a:r>
          </a:p>
          <a:p>
            <a:r>
              <a:rPr lang="en-US" altLang="en-US" dirty="0" smtClean="0"/>
              <a:t>1790s two political parties began to form: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304800" y="230188"/>
            <a:ext cx="2895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endParaRPr lang="en-US" altLang="en-US" dirty="0"/>
          </a:p>
          <a:p>
            <a:endParaRPr lang="en-US" altLang="en-US" dirty="0"/>
          </a:p>
          <a:p>
            <a:r>
              <a:rPr lang="en-US" altLang="en-US" sz="2000" b="1" dirty="0"/>
              <a:t>Essential Question:</a:t>
            </a:r>
          </a:p>
          <a:p>
            <a:endParaRPr lang="en-US" altLang="en-US" sz="2000" b="1" dirty="0"/>
          </a:p>
          <a:p>
            <a:endParaRPr lang="en-US" altLang="en-US" sz="2000" b="1" dirty="0"/>
          </a:p>
          <a:p>
            <a:r>
              <a:rPr lang="en-US" altLang="en-US" sz="2000" b="1" dirty="0" smtClean="0"/>
              <a:t>Why and how was George </a:t>
            </a:r>
            <a:r>
              <a:rPr lang="en-US" altLang="en-US" sz="2000" b="1" dirty="0"/>
              <a:t>Washington such an effective leader?</a:t>
            </a:r>
          </a:p>
          <a:p>
            <a:r>
              <a:rPr lang="en-US" altLang="en-US" dirty="0"/>
              <a:t> </a:t>
            </a:r>
          </a:p>
          <a:p>
            <a:endParaRPr lang="en-US" altLang="en-US" dirty="0"/>
          </a:p>
        </p:txBody>
      </p:sp>
      <p:pic>
        <p:nvPicPr>
          <p:cNvPr id="10243"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311150" y="387985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a:t>George Washington (Lansdowne portrait) by Gilbert Stuart, oil on canvas, 1796</a:t>
            </a:r>
          </a:p>
          <a:p>
            <a:r>
              <a:rPr lang="en-US" altLang="en-US"/>
              <a:t>National Portrait Gallery, Smithsonian Institution.</a:t>
            </a:r>
          </a:p>
          <a:p>
            <a:endParaRPr lang="en-US" altLang="en-US"/>
          </a:p>
        </p:txBody>
      </p:sp>
    </p:spTree>
    <p:extLst>
      <p:ext uri="{BB962C8B-B14F-4D97-AF65-F5344CB8AC3E}">
        <p14:creationId xmlns:p14="http://schemas.microsoft.com/office/powerpoint/2010/main" val="191018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1"/>
          <p:cNvSpPr>
            <a:spLocks noGrp="1"/>
          </p:cNvSpPr>
          <p:nvPr>
            <p:ph type="title"/>
          </p:nvPr>
        </p:nvSpPr>
        <p:spPr/>
        <p:txBody>
          <a:bodyPr/>
          <a:lstStyle/>
          <a:p>
            <a:r>
              <a:rPr lang="en-US" altLang="en-US" dirty="0" smtClean="0"/>
              <a:t>Democratic-Republicans</a:t>
            </a:r>
          </a:p>
        </p:txBody>
      </p:sp>
      <p:sp>
        <p:nvSpPr>
          <p:cNvPr id="13" name="Content Placeholder 12"/>
          <p:cNvSpPr>
            <a:spLocks noGrp="1"/>
          </p:cNvSpPr>
          <p:nvPr>
            <p:ph sz="quarter" idx="1"/>
          </p:nvPr>
        </p:nvSpPr>
        <p:spPr>
          <a:xfrm>
            <a:off x="914400" y="1524000"/>
            <a:ext cx="3749675" cy="4572000"/>
          </a:xfrm>
        </p:spPr>
        <p:txBody>
          <a:bodyPr>
            <a:normAutofit fontScale="77500" lnSpcReduction="20000"/>
          </a:bodyPr>
          <a:lstStyle/>
          <a:p>
            <a:pPr marL="320040" indent="-320040" fontAlgn="auto">
              <a:spcAft>
                <a:spcPts val="0"/>
              </a:spcAft>
              <a:buFont typeface="Wingdings"/>
              <a:buChar char=""/>
              <a:defRPr/>
            </a:pPr>
            <a:r>
              <a:rPr lang="en-US" dirty="0" smtClean="0"/>
              <a:t>Led by Thomas Jefferson</a:t>
            </a:r>
          </a:p>
          <a:p>
            <a:pPr marL="320040" indent="-320040" fontAlgn="auto">
              <a:spcAft>
                <a:spcPts val="0"/>
              </a:spcAft>
              <a:buFont typeface="Wingdings"/>
              <a:buChar char=""/>
              <a:defRPr/>
            </a:pPr>
            <a:r>
              <a:rPr lang="en-US" dirty="0" smtClean="0"/>
              <a:t>Believed people should have political power</a:t>
            </a:r>
          </a:p>
          <a:p>
            <a:pPr marL="320040" indent="-320040" fontAlgn="auto">
              <a:spcAft>
                <a:spcPts val="0"/>
              </a:spcAft>
              <a:buFont typeface="Wingdings"/>
              <a:buChar char=""/>
              <a:defRPr/>
            </a:pPr>
            <a:r>
              <a:rPr lang="en-US" dirty="0" smtClean="0"/>
              <a:t>Favored strong state governments</a:t>
            </a:r>
          </a:p>
          <a:p>
            <a:pPr marL="320040" indent="-320040" fontAlgn="auto">
              <a:spcAft>
                <a:spcPts val="0"/>
              </a:spcAft>
              <a:buFont typeface="Wingdings"/>
              <a:buChar char=""/>
              <a:defRPr/>
            </a:pPr>
            <a:r>
              <a:rPr lang="en-US" dirty="0" smtClean="0"/>
              <a:t>Emphasized agriculture</a:t>
            </a:r>
          </a:p>
          <a:p>
            <a:pPr marL="320040" indent="-320040" fontAlgn="auto">
              <a:spcAft>
                <a:spcPts val="0"/>
              </a:spcAft>
              <a:buFont typeface="Wingdings"/>
              <a:buChar char=""/>
              <a:defRPr/>
            </a:pPr>
            <a:r>
              <a:rPr lang="en-US" dirty="0" smtClean="0"/>
              <a:t>Favored a strict interpretation of the Constitution</a:t>
            </a:r>
          </a:p>
          <a:p>
            <a:pPr marL="320040" indent="-320040" fontAlgn="auto">
              <a:spcAft>
                <a:spcPts val="0"/>
              </a:spcAft>
              <a:buFont typeface="Wingdings"/>
              <a:buChar char=""/>
              <a:defRPr/>
            </a:pPr>
            <a:r>
              <a:rPr lang="en-US" dirty="0" smtClean="0"/>
              <a:t>Pro-French</a:t>
            </a:r>
          </a:p>
          <a:p>
            <a:pPr marL="320040" indent="-320040" fontAlgn="auto">
              <a:spcAft>
                <a:spcPts val="0"/>
              </a:spcAft>
              <a:buFont typeface="Wingdings"/>
              <a:buChar char=""/>
              <a:defRPr/>
            </a:pPr>
            <a:r>
              <a:rPr lang="en-US" dirty="0" smtClean="0"/>
              <a:t>Opposed national bank</a:t>
            </a:r>
          </a:p>
          <a:p>
            <a:pPr marL="320040" indent="-320040" fontAlgn="auto">
              <a:spcAft>
                <a:spcPts val="0"/>
              </a:spcAft>
              <a:buFont typeface="Wingdings"/>
              <a:buChar char=""/>
              <a:defRPr/>
            </a:pPr>
            <a:r>
              <a:rPr lang="en-US" dirty="0" smtClean="0"/>
              <a:t>Opposed protective tariff</a:t>
            </a:r>
            <a:endParaRPr lang="en-US" dirty="0"/>
          </a:p>
        </p:txBody>
      </p:sp>
      <p:pic>
        <p:nvPicPr>
          <p:cNvPr id="24580" name="Picture 2" descr="File:Thomas Jefferson by Rembrandt Peale, 18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40243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title"/>
          </p:nvPr>
        </p:nvSpPr>
        <p:spPr/>
        <p:txBody>
          <a:bodyPr/>
          <a:lstStyle/>
          <a:p>
            <a:r>
              <a:rPr lang="en-US" altLang="en-US" smtClean="0"/>
              <a:t>Federalists</a:t>
            </a:r>
          </a:p>
        </p:txBody>
      </p:sp>
      <p:sp>
        <p:nvSpPr>
          <p:cNvPr id="13" name="Content Placeholder 12"/>
          <p:cNvSpPr>
            <a:spLocks noGrp="1"/>
          </p:cNvSpPr>
          <p:nvPr>
            <p:ph sz="quarter" idx="1"/>
          </p:nvPr>
        </p:nvSpPr>
        <p:spPr>
          <a:xfrm>
            <a:off x="914400" y="1600200"/>
            <a:ext cx="3749675" cy="4572000"/>
          </a:xfrm>
        </p:spPr>
        <p:txBody>
          <a:bodyPr>
            <a:normAutofit fontScale="92500" lnSpcReduction="20000"/>
          </a:bodyPr>
          <a:lstStyle/>
          <a:p>
            <a:pPr marL="320040" indent="-320040" fontAlgn="auto">
              <a:spcAft>
                <a:spcPts val="0"/>
              </a:spcAft>
              <a:buFont typeface="Wingdings"/>
              <a:buChar char=""/>
              <a:defRPr/>
            </a:pPr>
            <a:r>
              <a:rPr lang="en-US" sz="2400" dirty="0" smtClean="0"/>
              <a:t>Led by Alexander Hamilton</a:t>
            </a:r>
          </a:p>
          <a:p>
            <a:pPr marL="320040" indent="-320040" fontAlgn="auto">
              <a:spcAft>
                <a:spcPts val="0"/>
              </a:spcAft>
              <a:buFont typeface="Wingdings"/>
              <a:buChar char=""/>
              <a:defRPr/>
            </a:pPr>
            <a:r>
              <a:rPr lang="en-US" sz="2400" dirty="0" smtClean="0"/>
              <a:t>Believed the wealthy and educated should lead</a:t>
            </a:r>
          </a:p>
          <a:p>
            <a:pPr marL="320040" indent="-320040" fontAlgn="auto">
              <a:spcAft>
                <a:spcPts val="0"/>
              </a:spcAft>
              <a:buFont typeface="Wingdings"/>
              <a:buChar char=""/>
              <a:defRPr/>
            </a:pPr>
            <a:r>
              <a:rPr lang="en-US" sz="2400" dirty="0" smtClean="0"/>
              <a:t>Favored a strong central government</a:t>
            </a:r>
          </a:p>
          <a:p>
            <a:pPr marL="320040" indent="-320040" fontAlgn="auto">
              <a:spcAft>
                <a:spcPts val="0"/>
              </a:spcAft>
              <a:buFont typeface="Wingdings"/>
              <a:buChar char=""/>
              <a:defRPr/>
            </a:pPr>
            <a:r>
              <a:rPr lang="en-US" sz="2400" dirty="0" smtClean="0"/>
              <a:t>Emphasized manufacturing, shipping, and trade</a:t>
            </a:r>
          </a:p>
          <a:p>
            <a:pPr marL="320040" indent="-320040" fontAlgn="auto">
              <a:spcAft>
                <a:spcPts val="0"/>
              </a:spcAft>
              <a:buFont typeface="Wingdings"/>
              <a:buChar char=""/>
              <a:defRPr/>
            </a:pPr>
            <a:r>
              <a:rPr lang="en-US" sz="2400" dirty="0" smtClean="0"/>
              <a:t>Favored a loose interpretation of the Constitution</a:t>
            </a:r>
          </a:p>
          <a:p>
            <a:pPr marL="320040" indent="-320040" fontAlgn="auto">
              <a:spcAft>
                <a:spcPts val="0"/>
              </a:spcAft>
              <a:buFont typeface="Wingdings"/>
              <a:buChar char=""/>
              <a:defRPr/>
            </a:pPr>
            <a:r>
              <a:rPr lang="en-US" sz="2400" dirty="0" smtClean="0"/>
              <a:t>Pro British</a:t>
            </a:r>
          </a:p>
          <a:p>
            <a:pPr marL="320040" indent="-320040" fontAlgn="auto">
              <a:spcAft>
                <a:spcPts val="0"/>
              </a:spcAft>
              <a:buFont typeface="Wingdings"/>
              <a:buChar char=""/>
              <a:defRPr/>
            </a:pPr>
            <a:r>
              <a:rPr lang="en-US" sz="2400" dirty="0" smtClean="0"/>
              <a:t>Favored national bank</a:t>
            </a:r>
          </a:p>
          <a:p>
            <a:pPr marL="320040" indent="-320040" fontAlgn="auto">
              <a:spcAft>
                <a:spcPts val="0"/>
              </a:spcAft>
              <a:buFont typeface="Wingdings"/>
              <a:buChar char=""/>
              <a:defRPr/>
            </a:pPr>
            <a:r>
              <a:rPr lang="en-US" sz="2400" dirty="0" smtClean="0"/>
              <a:t>Favored protective tariff</a:t>
            </a:r>
            <a:endParaRPr lang="en-US" sz="2400" dirty="0"/>
          </a:p>
        </p:txBody>
      </p:sp>
      <p:pic>
        <p:nvPicPr>
          <p:cNvPr id="25604" name="Picture 2" descr="File:Alexander Hamilton portrait by John Trumbull 18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810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mtClean="0"/>
              <a:t>George Washington</a:t>
            </a:r>
            <a:endParaRPr lang="en-US" dirty="0"/>
          </a:p>
        </p:txBody>
      </p:sp>
      <p:sp>
        <p:nvSpPr>
          <p:cNvPr id="5" name="Title 4"/>
          <p:cNvSpPr>
            <a:spLocks noGrp="1"/>
          </p:cNvSpPr>
          <p:nvPr>
            <p:ph type="title"/>
          </p:nvPr>
        </p:nvSpPr>
        <p:spPr/>
        <p:txBody>
          <a:bodyPr/>
          <a:lstStyle/>
          <a:p>
            <a:r>
              <a:rPr lang="en-US" dirty="0" smtClean="0"/>
              <a:t>Foreign Policy Issues</a:t>
            </a:r>
            <a:endParaRPr lang="en-US" dirty="0"/>
          </a:p>
        </p:txBody>
      </p:sp>
    </p:spTree>
    <p:extLst>
      <p:ext uri="{BB962C8B-B14F-4D97-AF65-F5344CB8AC3E}">
        <p14:creationId xmlns:p14="http://schemas.microsoft.com/office/powerpoint/2010/main" val="267011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Presidential Policy-Foreign</a:t>
            </a:r>
            <a:br>
              <a:rPr lang="en-US" altLang="en-US" dirty="0" smtClean="0"/>
            </a:br>
            <a:r>
              <a:rPr lang="en-US" altLang="en-US" dirty="0" smtClean="0"/>
              <a:t>French Revolution-1789</a:t>
            </a:r>
          </a:p>
        </p:txBody>
      </p:sp>
      <p:sp>
        <p:nvSpPr>
          <p:cNvPr id="26627" name="Content Placeholder 2"/>
          <p:cNvSpPr>
            <a:spLocks noGrp="1"/>
          </p:cNvSpPr>
          <p:nvPr>
            <p:ph sz="quarter" idx="1"/>
          </p:nvPr>
        </p:nvSpPr>
        <p:spPr>
          <a:xfrm>
            <a:off x="381000" y="1600200"/>
            <a:ext cx="4495800" cy="4572000"/>
          </a:xfrm>
        </p:spPr>
        <p:txBody>
          <a:bodyPr/>
          <a:lstStyle/>
          <a:p>
            <a:r>
              <a:rPr lang="en-US" altLang="en-US" sz="2000" dirty="0" smtClean="0"/>
              <a:t>Most Americans initially supported </a:t>
            </a:r>
          </a:p>
          <a:p>
            <a:r>
              <a:rPr lang="en-US" altLang="en-US" sz="2000" dirty="0" smtClean="0"/>
              <a:t>1793 </a:t>
            </a:r>
            <a:r>
              <a:rPr lang="en-US" altLang="en-US" sz="2000" dirty="0" err="1" smtClean="0"/>
              <a:t>Jacobians</a:t>
            </a:r>
            <a:r>
              <a:rPr lang="en-US" altLang="en-US" sz="2000" dirty="0" smtClean="0"/>
              <a:t> took over in France and beheaded the king, Louis XVI; launched reign of terror</a:t>
            </a:r>
            <a:r>
              <a:rPr lang="en-US" altLang="en-US" sz="2000" dirty="0"/>
              <a:t> </a:t>
            </a:r>
            <a:r>
              <a:rPr lang="en-US" altLang="en-US" sz="2000" dirty="0" smtClean="0"/>
              <a:t>against all European monarchs</a:t>
            </a:r>
          </a:p>
          <a:p>
            <a:r>
              <a:rPr lang="en-US" altLang="en-US" sz="2000" dirty="0" smtClean="0"/>
              <a:t>Support for Revolution was split-Federalists supported British; Republicans supported French</a:t>
            </a:r>
          </a:p>
          <a:p>
            <a:r>
              <a:rPr lang="en-US" altLang="en-US" sz="2000" dirty="0" smtClean="0"/>
              <a:t>April 22, 1793-Washington issued declaration of </a:t>
            </a:r>
            <a:r>
              <a:rPr lang="en-US" altLang="en-US" sz="2000" b="1" dirty="0" smtClean="0"/>
              <a:t>neutrality</a:t>
            </a:r>
          </a:p>
          <a:p>
            <a:r>
              <a:rPr lang="en-US" altLang="en-US" sz="2000" dirty="0" smtClean="0"/>
              <a:t>Edmond Genet-Frenchmen whose unofficial visit caused an uproar and led to Jefferson resigning</a:t>
            </a:r>
          </a:p>
        </p:txBody>
      </p:sp>
      <p:pic>
        <p:nvPicPr>
          <p:cNvPr id="26629" name="Picture 5" descr="Anonymous - Prise de la Bast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91" y="1981200"/>
            <a:ext cx="4042609"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Pinckney’s Treaty</a:t>
            </a:r>
            <a:endParaRPr lang="en-US" dirty="0"/>
          </a:p>
        </p:txBody>
      </p:sp>
      <p:sp>
        <p:nvSpPr>
          <p:cNvPr id="3" name="Content Placeholder 2"/>
          <p:cNvSpPr>
            <a:spLocks noGrp="1"/>
          </p:cNvSpPr>
          <p:nvPr>
            <p:ph sz="quarter" idx="1"/>
          </p:nvPr>
        </p:nvSpPr>
        <p:spPr>
          <a:xfrm>
            <a:off x="609600" y="1589567"/>
            <a:ext cx="7772400" cy="4572000"/>
          </a:xfrm>
        </p:spPr>
        <p:txBody>
          <a:bodyPr/>
          <a:lstStyle/>
          <a:p>
            <a:r>
              <a:rPr lang="en-US" dirty="0" smtClean="0"/>
              <a:t>October 27, 1795</a:t>
            </a:r>
          </a:p>
          <a:p>
            <a:r>
              <a:rPr lang="en-US" dirty="0" smtClean="0"/>
              <a:t>Spain gave up all claims east of Mississippi River except Florida</a:t>
            </a:r>
          </a:p>
          <a:p>
            <a:r>
              <a:rPr lang="en-US" dirty="0" smtClean="0"/>
              <a:t>Spain recognized 31</a:t>
            </a:r>
            <a:r>
              <a:rPr lang="en-US" baseline="30000" dirty="0" smtClean="0"/>
              <a:t>st</a:t>
            </a:r>
            <a:r>
              <a:rPr lang="en-US" dirty="0" smtClean="0"/>
              <a:t> parallel as southern boundary of U.S.</a:t>
            </a:r>
          </a:p>
          <a:p>
            <a:r>
              <a:rPr lang="en-US" dirty="0" smtClean="0"/>
              <a:t>Spain agreed to open Mississippi River for trade</a:t>
            </a:r>
          </a:p>
          <a:p>
            <a:r>
              <a:rPr lang="en-US" dirty="0" smtClean="0"/>
              <a:t>Allowed American traders to use port of New Orleans</a:t>
            </a:r>
            <a:endParaRPr lang="en-US" dirty="0"/>
          </a:p>
        </p:txBody>
      </p:sp>
    </p:spTree>
    <p:extLst>
      <p:ext uri="{BB962C8B-B14F-4D97-AF65-F5344CB8AC3E}">
        <p14:creationId xmlns:p14="http://schemas.microsoft.com/office/powerpoint/2010/main" val="2392325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Greenville</a:t>
            </a:r>
            <a:endParaRPr lang="en-US" dirty="0"/>
          </a:p>
        </p:txBody>
      </p:sp>
      <p:sp>
        <p:nvSpPr>
          <p:cNvPr id="3" name="Content Placeholder 2"/>
          <p:cNvSpPr>
            <a:spLocks noGrp="1"/>
          </p:cNvSpPr>
          <p:nvPr>
            <p:ph sz="quarter" idx="1"/>
          </p:nvPr>
        </p:nvSpPr>
        <p:spPr>
          <a:xfrm>
            <a:off x="609600" y="1589567"/>
            <a:ext cx="7696200" cy="4572000"/>
          </a:xfrm>
        </p:spPr>
        <p:txBody>
          <a:bodyPr/>
          <a:lstStyle/>
          <a:p>
            <a:r>
              <a:rPr lang="en-US" dirty="0" smtClean="0"/>
              <a:t>Despite Treaty of Paris in 1783, British still maintained forts in Northwest territory</a:t>
            </a:r>
          </a:p>
          <a:p>
            <a:r>
              <a:rPr lang="en-US" dirty="0" smtClean="0"/>
              <a:t>British encouraged Native Americans to help resist U.S. settlement in the area</a:t>
            </a:r>
          </a:p>
          <a:p>
            <a:r>
              <a:rPr lang="en-US" dirty="0" smtClean="0"/>
              <a:t>On August 20, 1794, U.S. defeated Miami Confederacy at the Battle of Fallen Timbers in present day Toledo, Ohio</a:t>
            </a:r>
          </a:p>
          <a:p>
            <a:r>
              <a:rPr lang="en-US" dirty="0" smtClean="0"/>
              <a:t>Led to Treaty of Greenville in which the Miami Confederacy gave up most of their land claims in exchange for $</a:t>
            </a:r>
            <a:endParaRPr lang="en-US" dirty="0"/>
          </a:p>
        </p:txBody>
      </p:sp>
    </p:spTree>
    <p:extLst>
      <p:ext uri="{BB962C8B-B14F-4D97-AF65-F5344CB8AC3E}">
        <p14:creationId xmlns:p14="http://schemas.microsoft.com/office/powerpoint/2010/main" val="146371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Jay’s Treaty</a:t>
            </a:r>
            <a:endParaRPr lang="en-US" dirty="0"/>
          </a:p>
        </p:txBody>
      </p:sp>
      <p:sp>
        <p:nvSpPr>
          <p:cNvPr id="3" name="Content Placeholder 2"/>
          <p:cNvSpPr>
            <a:spLocks noGrp="1"/>
          </p:cNvSpPr>
          <p:nvPr>
            <p:ph sz="quarter" idx="1"/>
          </p:nvPr>
        </p:nvSpPr>
        <p:spPr>
          <a:xfrm>
            <a:off x="609600" y="1589567"/>
            <a:ext cx="8229600" cy="4572000"/>
          </a:xfrm>
        </p:spPr>
        <p:txBody>
          <a:bodyPr/>
          <a:lstStyle/>
          <a:p>
            <a:endParaRPr lang="en-US" dirty="0" smtClean="0"/>
          </a:p>
          <a:p>
            <a:r>
              <a:rPr lang="en-US" dirty="0" smtClean="0"/>
              <a:t>November 19, 1794 </a:t>
            </a:r>
          </a:p>
          <a:p>
            <a:r>
              <a:rPr lang="en-US" dirty="0" smtClean="0"/>
              <a:t>British agreed to evacuate posts in Northwest Territory after American success at Battle of Fallen Timbers</a:t>
            </a:r>
          </a:p>
          <a:p>
            <a:r>
              <a:rPr lang="en-US" dirty="0" smtClean="0"/>
              <a:t>Many Americans angered at terms because British able to keep fur trade on Canadian border</a:t>
            </a:r>
          </a:p>
          <a:p>
            <a:endParaRPr lang="en-US" dirty="0"/>
          </a:p>
        </p:txBody>
      </p:sp>
    </p:spTree>
    <p:extLst>
      <p:ext uri="{BB962C8B-B14F-4D97-AF65-F5344CB8AC3E}">
        <p14:creationId xmlns:p14="http://schemas.microsoft.com/office/powerpoint/2010/main" val="2378960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a:xfrm>
            <a:off x="612775" y="228600"/>
            <a:ext cx="8153400" cy="990600"/>
          </a:xfrm>
        </p:spPr>
        <p:txBody>
          <a:bodyPr/>
          <a:lstStyle/>
          <a:p>
            <a:r>
              <a:rPr lang="en-US" altLang="en-US" smtClean="0"/>
              <a:t>Election of 1796</a:t>
            </a:r>
          </a:p>
        </p:txBody>
      </p:sp>
      <p:sp>
        <p:nvSpPr>
          <p:cNvPr id="8" name="Content Placeholder 7"/>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smtClean="0"/>
              <a:t>1796, Washington announced he would not seek a third term as President</a:t>
            </a:r>
          </a:p>
          <a:p>
            <a:pPr marL="320040" indent="-320040" fontAlgn="auto">
              <a:spcAft>
                <a:spcPts val="0"/>
              </a:spcAft>
              <a:buFont typeface="Wingdings"/>
              <a:buChar char=""/>
              <a:defRPr/>
            </a:pPr>
            <a:r>
              <a:rPr lang="en-US" dirty="0" smtClean="0"/>
              <a:t>Thomas Jefferson ran as Republican candidate</a:t>
            </a:r>
          </a:p>
          <a:p>
            <a:pPr marL="320040" indent="-320040" fontAlgn="auto">
              <a:spcAft>
                <a:spcPts val="0"/>
              </a:spcAft>
              <a:buFont typeface="Wingdings"/>
              <a:buChar char=""/>
              <a:defRPr/>
            </a:pPr>
            <a:r>
              <a:rPr lang="en-US" dirty="0" smtClean="0"/>
              <a:t>John Adams ran as Federalist candidate</a:t>
            </a:r>
          </a:p>
          <a:p>
            <a:pPr marL="320040" indent="-320040" fontAlgn="auto">
              <a:spcAft>
                <a:spcPts val="0"/>
              </a:spcAft>
              <a:buFont typeface="Wingdings"/>
              <a:buChar char=""/>
              <a:defRPr/>
            </a:pPr>
            <a:r>
              <a:rPr lang="en-US" dirty="0" smtClean="0"/>
              <a:t>Back then, Pres. and VP were not elected together on the same ticket – instead candidate with most votes became Pres. and 2</a:t>
            </a:r>
            <a:r>
              <a:rPr lang="en-US" baseline="30000" dirty="0" smtClean="0"/>
              <a:t>nd</a:t>
            </a:r>
            <a:r>
              <a:rPr lang="en-US" dirty="0" smtClean="0"/>
              <a:t> place candidate became VP</a:t>
            </a:r>
          </a:p>
          <a:p>
            <a:pPr marL="640080" lvl="1" indent="-274320" fontAlgn="auto">
              <a:spcAft>
                <a:spcPts val="0"/>
              </a:spcAft>
              <a:buFont typeface="Wingdings 2"/>
              <a:buChar char=""/>
              <a:defRPr/>
            </a:pPr>
            <a:r>
              <a:rPr lang="en-US" dirty="0" smtClean="0"/>
              <a:t>Adams became Pres. (Federalist), Jefferson became VP (Republican) – led to serious tension over next 4 years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altLang="en-US" smtClean="0"/>
              <a:t>Washington Retires</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marL="320040" indent="-320040" fontAlgn="auto">
              <a:spcAft>
                <a:spcPts val="0"/>
              </a:spcAft>
              <a:buFont typeface="Wingdings"/>
              <a:buChar char=""/>
              <a:defRPr/>
            </a:pPr>
            <a:r>
              <a:rPr lang="en-US" dirty="0" smtClean="0"/>
              <a:t>George Washington made a “Farewell Address”</a:t>
            </a:r>
          </a:p>
          <a:p>
            <a:pPr marL="640080" lvl="1" indent="-274320" fontAlgn="auto">
              <a:spcAft>
                <a:spcPts val="0"/>
              </a:spcAft>
              <a:buFont typeface="Wingdings 2"/>
              <a:buChar char=""/>
              <a:defRPr/>
            </a:pPr>
            <a:r>
              <a:rPr lang="en-US" sz="2400" dirty="0" smtClean="0"/>
              <a:t>Praised benefits of federal govt.</a:t>
            </a:r>
          </a:p>
          <a:p>
            <a:pPr marL="640080" lvl="1" indent="-274320" fontAlgn="auto">
              <a:spcAft>
                <a:spcPts val="0"/>
              </a:spcAft>
              <a:buFont typeface="Wingdings 2"/>
              <a:buChar char=""/>
              <a:defRPr/>
            </a:pPr>
            <a:r>
              <a:rPr lang="en-US" sz="2400" dirty="0" smtClean="0"/>
              <a:t>Stressed importance of morality</a:t>
            </a:r>
          </a:p>
          <a:p>
            <a:pPr marL="640080" lvl="1" indent="-274320" fontAlgn="auto">
              <a:spcAft>
                <a:spcPts val="0"/>
              </a:spcAft>
              <a:buFont typeface="Wingdings 2"/>
              <a:buChar char=""/>
              <a:defRPr/>
            </a:pPr>
            <a:r>
              <a:rPr lang="en-US" sz="2400" dirty="0" smtClean="0"/>
              <a:t>Warned against national debt and deems taxes necessary</a:t>
            </a:r>
          </a:p>
          <a:p>
            <a:pPr marL="640080" lvl="1" indent="-274320" fontAlgn="auto">
              <a:spcAft>
                <a:spcPts val="0"/>
              </a:spcAft>
              <a:buFont typeface="Wingdings 2"/>
              <a:buChar char=""/>
              <a:defRPr/>
            </a:pPr>
            <a:r>
              <a:rPr lang="en-US" sz="2400" dirty="0" smtClean="0"/>
              <a:t>Warned against political parties</a:t>
            </a:r>
          </a:p>
          <a:p>
            <a:pPr marL="640080" lvl="1" indent="-274320" fontAlgn="auto">
              <a:spcAft>
                <a:spcPts val="0"/>
              </a:spcAft>
              <a:buFont typeface="Wingdings 2"/>
              <a:buChar char=""/>
              <a:defRPr/>
            </a:pPr>
            <a:r>
              <a:rPr lang="en-US" sz="2400" dirty="0" smtClean="0"/>
              <a:t>Warned against involvement in foreign affairs and creating alliances</a:t>
            </a:r>
          </a:p>
          <a:p>
            <a:pPr marL="640080" lvl="1" indent="-274320" fontAlgn="auto">
              <a:spcAft>
                <a:spcPts val="0"/>
              </a:spcAft>
              <a:buFont typeface="Wingdings 2"/>
              <a:buChar char=""/>
              <a:defRPr/>
            </a:pPr>
            <a:r>
              <a:rPr lang="en-US" sz="2400" dirty="0" smtClean="0"/>
              <a:t>Warned against creating a military that is too over-powering</a:t>
            </a:r>
          </a:p>
          <a:p>
            <a:pPr marL="320040" indent="-320040" fontAlgn="auto">
              <a:spcAft>
                <a:spcPts val="0"/>
              </a:spcAft>
              <a:buFont typeface="Wingdings"/>
              <a:buChar char=""/>
              <a:defRPr/>
            </a:pPr>
            <a:r>
              <a:rPr lang="en-US" dirty="0" smtClean="0"/>
              <a:t>Washington’s accomplishments</a:t>
            </a:r>
          </a:p>
          <a:p>
            <a:pPr marL="640080" lvl="1" indent="-274320" fontAlgn="auto">
              <a:spcAft>
                <a:spcPts val="0"/>
              </a:spcAft>
              <a:buFont typeface="Wingdings 2"/>
              <a:buChar char=""/>
              <a:defRPr/>
            </a:pPr>
            <a:r>
              <a:rPr lang="en-US" sz="2400" dirty="0" smtClean="0"/>
              <a:t>U.S. had a functioning govt.</a:t>
            </a:r>
          </a:p>
          <a:p>
            <a:pPr marL="640080" lvl="1" indent="-274320" fontAlgn="auto">
              <a:spcAft>
                <a:spcPts val="0"/>
              </a:spcAft>
              <a:buFont typeface="Wingdings 2"/>
              <a:buChar char=""/>
              <a:defRPr/>
            </a:pPr>
            <a:r>
              <a:rPr lang="en-US" sz="2400" dirty="0" smtClean="0"/>
              <a:t>Economy was improving</a:t>
            </a:r>
          </a:p>
          <a:p>
            <a:pPr marL="640080" lvl="1" indent="-274320" fontAlgn="auto">
              <a:spcAft>
                <a:spcPts val="0"/>
              </a:spcAft>
              <a:buFont typeface="Wingdings 2"/>
              <a:buChar char=""/>
              <a:defRPr/>
            </a:pPr>
            <a:r>
              <a:rPr lang="en-US" sz="2400" dirty="0" smtClean="0"/>
              <a:t>Had avoided war</a:t>
            </a:r>
          </a:p>
          <a:p>
            <a:pPr marL="640080" lvl="1" indent="-274320" fontAlgn="auto">
              <a:spcAft>
                <a:spcPts val="0"/>
              </a:spcAft>
              <a:buFont typeface="Wingdings 2"/>
              <a:buChar char=""/>
              <a:defRPr/>
            </a:pPr>
            <a:r>
              <a:rPr lang="en-US" sz="2400" dirty="0" smtClean="0"/>
              <a:t>British had been forced to leave forts in NW Territory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Gordon Wood-”The Greatness of George Washington”</a:t>
            </a:r>
            <a:endParaRPr lang="en-US" sz="4200" dirty="0"/>
          </a:p>
        </p:txBody>
      </p:sp>
      <p:sp>
        <p:nvSpPr>
          <p:cNvPr id="3" name="Content Placeholder 2"/>
          <p:cNvSpPr>
            <a:spLocks noGrp="1"/>
          </p:cNvSpPr>
          <p:nvPr>
            <p:ph sz="quarter" idx="1"/>
          </p:nvPr>
        </p:nvSpPr>
        <p:spPr>
          <a:xfrm>
            <a:off x="228600" y="1752600"/>
            <a:ext cx="8915400" cy="4495800"/>
          </a:xfrm>
        </p:spPr>
        <p:txBody>
          <a:bodyPr/>
          <a:lstStyle/>
          <a:p>
            <a:r>
              <a:rPr lang="en-US" sz="2400" dirty="0" smtClean="0"/>
              <a:t>This assignment will be due Wednesday, October 7 for class discussion.</a:t>
            </a:r>
          </a:p>
          <a:p>
            <a:r>
              <a:rPr lang="en-US" sz="2400" dirty="0" smtClean="0"/>
              <a:t>Access Wood’s essay on the class website </a:t>
            </a:r>
            <a:r>
              <a:rPr lang="en-US" sz="2400" dirty="0"/>
              <a:t>at </a:t>
            </a:r>
            <a:r>
              <a:rPr lang="en-US" sz="2400" dirty="0">
                <a:hlinkClick r:id="rId2"/>
              </a:rPr>
              <a:t>http://</a:t>
            </a:r>
            <a:r>
              <a:rPr lang="en-US" sz="2400" dirty="0" smtClean="0">
                <a:hlinkClick r:id="rId2"/>
              </a:rPr>
              <a:t>dedwardsushistory.weebly.com/unit-3-resources.html</a:t>
            </a:r>
            <a:r>
              <a:rPr lang="en-US" sz="2400" dirty="0" smtClean="0"/>
              <a:t> </a:t>
            </a:r>
          </a:p>
          <a:p>
            <a:r>
              <a:rPr lang="en-US" sz="2400" dirty="0" smtClean="0"/>
              <a:t>Be prepared to define any words that you don’t understand.</a:t>
            </a:r>
          </a:p>
          <a:p>
            <a:r>
              <a:rPr lang="en-US" sz="2400" dirty="0" smtClean="0"/>
              <a:t>Think critically about the following questions as you </a:t>
            </a:r>
            <a:r>
              <a:rPr lang="en-US" sz="2400" u="sng" dirty="0" smtClean="0"/>
              <a:t>read</a:t>
            </a:r>
            <a:r>
              <a:rPr lang="en-US" sz="2400" dirty="0" smtClean="0"/>
              <a:t> the essay:</a:t>
            </a:r>
          </a:p>
          <a:p>
            <a:pPr lvl="1"/>
            <a:r>
              <a:rPr lang="en-US" sz="2400" i="1" dirty="0" smtClean="0"/>
              <a:t>What is Gordon Wood’s thesis?</a:t>
            </a:r>
          </a:p>
          <a:p>
            <a:pPr lvl="1"/>
            <a:r>
              <a:rPr lang="en-US" sz="2400" i="1" dirty="0" smtClean="0"/>
              <a:t>What are 3 incidents or factual examples in Washington’s life that Wood uses to interpret and support his thesis?</a:t>
            </a:r>
          </a:p>
          <a:p>
            <a:pPr lvl="1"/>
            <a:r>
              <a:rPr lang="en-US" sz="2400" i="1" dirty="0" smtClean="0"/>
              <a:t>Do you agree with Wood’s thesis?  Why or why not?</a:t>
            </a:r>
          </a:p>
          <a:p>
            <a:pPr lvl="1"/>
            <a:endParaRPr lang="en-US" dirty="0"/>
          </a:p>
        </p:txBody>
      </p:sp>
    </p:spTree>
    <p:extLst>
      <p:ext uri="{BB962C8B-B14F-4D97-AF65-F5344CB8AC3E}">
        <p14:creationId xmlns:p14="http://schemas.microsoft.com/office/powerpoint/2010/main" val="13789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302752" cy="1295400"/>
          </a:xfrm>
        </p:spPr>
        <p:txBody>
          <a:bodyPr/>
          <a:lstStyle/>
          <a:p>
            <a:r>
              <a:rPr lang="en-US" dirty="0"/>
              <a:t>Washington’s Cabinet Meeting</a:t>
            </a:r>
            <a:br>
              <a:rPr lang="en-US" dirty="0"/>
            </a:br>
            <a:r>
              <a:rPr lang="en-US" dirty="0"/>
              <a:t>Role </a:t>
            </a:r>
            <a:r>
              <a:rPr lang="en-US" dirty="0" smtClean="0"/>
              <a:t>Play Project</a:t>
            </a:r>
            <a:r>
              <a:rPr lang="en-US" dirty="0"/>
              <a:t/>
            </a:r>
            <a:br>
              <a:rPr lang="en-US" dirty="0"/>
            </a:br>
            <a:endParaRPr lang="en-US" dirty="0"/>
          </a:p>
        </p:txBody>
      </p:sp>
      <p:sp>
        <p:nvSpPr>
          <p:cNvPr id="5" name="Content Placeholder 4"/>
          <p:cNvSpPr>
            <a:spLocks noGrp="1"/>
          </p:cNvSpPr>
          <p:nvPr>
            <p:ph sz="quarter" idx="1"/>
          </p:nvPr>
        </p:nvSpPr>
        <p:spPr>
          <a:xfrm>
            <a:off x="593314" y="838200"/>
            <a:ext cx="8153400" cy="4953000"/>
          </a:xfrm>
        </p:spPr>
        <p:txBody>
          <a:bodyPr/>
          <a:lstStyle/>
          <a:p>
            <a:pPr marL="0" indent="0">
              <a:buNone/>
            </a:pPr>
            <a:endParaRPr lang="en-US" sz="2000" dirty="0"/>
          </a:p>
          <a:p>
            <a:r>
              <a:rPr lang="en-US" sz="2000" dirty="0"/>
              <a:t>Assume the role of a member of Washington’s cabinet.  </a:t>
            </a:r>
            <a:endParaRPr lang="en-US" sz="2000" dirty="0" smtClean="0"/>
          </a:p>
          <a:p>
            <a:r>
              <a:rPr lang="en-US" sz="2000" dirty="0" smtClean="0"/>
              <a:t>In </a:t>
            </a:r>
            <a:r>
              <a:rPr lang="en-US" sz="2000" dirty="0"/>
              <a:t>a group project, develop a </a:t>
            </a:r>
            <a:r>
              <a:rPr lang="en-US" sz="2000" b="1" dirty="0"/>
              <a:t>stage script </a:t>
            </a:r>
            <a:r>
              <a:rPr lang="en-US" sz="2000" dirty="0"/>
              <a:t>involving Washington, Secretary of the Treasury Hamilton, and Secretary of State Jefferson </a:t>
            </a:r>
            <a:r>
              <a:rPr lang="en-US" sz="2000" dirty="0" smtClean="0"/>
              <a:t>and one other member in a cabinet </a:t>
            </a:r>
            <a:r>
              <a:rPr lang="en-US" sz="2000" dirty="0"/>
              <a:t>meeting together.  </a:t>
            </a:r>
            <a:endParaRPr lang="en-US" sz="2000" dirty="0" smtClean="0"/>
          </a:p>
          <a:p>
            <a:r>
              <a:rPr lang="en-US" sz="2000" dirty="0" smtClean="0"/>
              <a:t>From the stage </a:t>
            </a:r>
            <a:r>
              <a:rPr lang="en-US" sz="2000" dirty="0"/>
              <a:t>script </a:t>
            </a:r>
            <a:r>
              <a:rPr lang="en-US" sz="2000" dirty="0" smtClean="0"/>
              <a:t>develop a </a:t>
            </a:r>
            <a:r>
              <a:rPr lang="en-US" sz="2000" b="1" dirty="0" smtClean="0"/>
              <a:t>role play </a:t>
            </a:r>
            <a:r>
              <a:rPr lang="en-US" sz="2000" dirty="0" smtClean="0"/>
              <a:t>that should also include </a:t>
            </a:r>
            <a:r>
              <a:rPr lang="en-US" sz="2000" dirty="0"/>
              <a:t>the setting, </a:t>
            </a:r>
            <a:r>
              <a:rPr lang="en-US" sz="2000" dirty="0" smtClean="0"/>
              <a:t>make </a:t>
            </a:r>
            <a:r>
              <a:rPr lang="en-US" sz="2000" dirty="0"/>
              <a:t>up, props and directions for the characters involved.  Dialogues should include conversations among Washington, Hamilton, and Jefferson demonstrating the two cabinet officer’s differing opinions about the role of government and how it should treat its citizens.  In addition students should demonstrate an understanding of conflicts and/or compromises that occurred during Washington’s two terms in office. </a:t>
            </a:r>
            <a:endParaRPr lang="en-US" sz="2000" dirty="0" smtClean="0"/>
          </a:p>
          <a:p>
            <a:r>
              <a:rPr lang="en-US" sz="2000" dirty="0" smtClean="0"/>
              <a:t>Students </a:t>
            </a:r>
            <a:r>
              <a:rPr lang="en-US" sz="2000" dirty="0"/>
              <a:t>will be </a:t>
            </a:r>
            <a:r>
              <a:rPr lang="en-US" sz="2000" dirty="0" smtClean="0"/>
              <a:t>given some class time this week to research, practice, perform </a:t>
            </a:r>
            <a:r>
              <a:rPr lang="en-US" sz="2000" dirty="0"/>
              <a:t>and record their </a:t>
            </a:r>
            <a:r>
              <a:rPr lang="en-US" sz="2000" dirty="0" smtClean="0"/>
              <a:t>skits.  </a:t>
            </a:r>
          </a:p>
          <a:p>
            <a:r>
              <a:rPr lang="en-US" sz="2000" u="sng" dirty="0" smtClean="0"/>
              <a:t>A </a:t>
            </a:r>
            <a:r>
              <a:rPr lang="en-US" sz="2000" u="sng" dirty="0"/>
              <a:t>historical role playing rubric will be used to assess </a:t>
            </a:r>
            <a:r>
              <a:rPr lang="en-US" sz="2000" u="sng" dirty="0" smtClean="0"/>
              <a:t>your work.  This project will be the equivalent of a test</a:t>
            </a:r>
          </a:p>
          <a:p>
            <a:r>
              <a:rPr lang="en-US" sz="2000" u="sng" dirty="0" smtClean="0"/>
              <a:t>Finished project should be uploaded into Edmodo by Monday, 10/12 </a:t>
            </a:r>
            <a:endParaRPr lang="en-US" sz="2000" dirty="0"/>
          </a:p>
        </p:txBody>
      </p:sp>
    </p:spTree>
    <p:extLst>
      <p:ext uri="{BB962C8B-B14F-4D97-AF65-F5344CB8AC3E}">
        <p14:creationId xmlns:p14="http://schemas.microsoft.com/office/powerpoint/2010/main" val="1665164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302752" cy="1295400"/>
          </a:xfrm>
        </p:spPr>
        <p:txBody>
          <a:bodyPr/>
          <a:lstStyle/>
          <a:p>
            <a:r>
              <a:rPr lang="en-US" dirty="0"/>
              <a:t>Washington’s Cabinet Meeting</a:t>
            </a:r>
            <a:br>
              <a:rPr lang="en-US" dirty="0"/>
            </a:br>
            <a:r>
              <a:rPr lang="en-US" dirty="0"/>
              <a:t>Role </a:t>
            </a:r>
            <a:r>
              <a:rPr lang="en-US" dirty="0" smtClean="0"/>
              <a:t>Play Project</a:t>
            </a:r>
            <a:r>
              <a:rPr lang="en-US" dirty="0"/>
              <a:t/>
            </a:r>
            <a:br>
              <a:rPr lang="en-US" dirty="0"/>
            </a:br>
            <a:endParaRPr lang="en-US" dirty="0"/>
          </a:p>
        </p:txBody>
      </p:sp>
      <p:sp>
        <p:nvSpPr>
          <p:cNvPr id="5" name="Content Placeholder 4"/>
          <p:cNvSpPr>
            <a:spLocks noGrp="1"/>
          </p:cNvSpPr>
          <p:nvPr>
            <p:ph sz="quarter" idx="1"/>
          </p:nvPr>
        </p:nvSpPr>
        <p:spPr>
          <a:xfrm>
            <a:off x="593314" y="838200"/>
            <a:ext cx="8153400" cy="4953000"/>
          </a:xfrm>
        </p:spPr>
        <p:txBody>
          <a:bodyPr/>
          <a:lstStyle/>
          <a:p>
            <a:pPr marL="0" indent="0">
              <a:buNone/>
            </a:pPr>
            <a:endParaRPr lang="en-US" sz="2000" dirty="0"/>
          </a:p>
          <a:p>
            <a:r>
              <a:rPr lang="en-US" sz="2000" dirty="0"/>
              <a:t>Assume the role of a member of Washington’s cabinet.  </a:t>
            </a:r>
            <a:endParaRPr lang="en-US" sz="2000" dirty="0" smtClean="0"/>
          </a:p>
          <a:p>
            <a:r>
              <a:rPr lang="en-US" sz="2000" dirty="0" smtClean="0"/>
              <a:t>In </a:t>
            </a:r>
            <a:r>
              <a:rPr lang="en-US" sz="2000" dirty="0"/>
              <a:t>a group project, develop a </a:t>
            </a:r>
            <a:r>
              <a:rPr lang="en-US" sz="2000" b="1" dirty="0"/>
              <a:t>stage script </a:t>
            </a:r>
            <a:r>
              <a:rPr lang="en-US" sz="2000" dirty="0"/>
              <a:t>involving Washington, Secretary of the Treasury Hamilton, and Secretary of State Jefferson </a:t>
            </a:r>
            <a:r>
              <a:rPr lang="en-US" sz="2000" dirty="0" smtClean="0"/>
              <a:t>and one other member in a cabinet </a:t>
            </a:r>
            <a:r>
              <a:rPr lang="en-US" sz="2000" dirty="0"/>
              <a:t>meeting together.  </a:t>
            </a:r>
            <a:endParaRPr lang="en-US" sz="2000" dirty="0" smtClean="0"/>
          </a:p>
          <a:p>
            <a:r>
              <a:rPr lang="en-US" sz="2000" dirty="0" smtClean="0"/>
              <a:t>From the stage </a:t>
            </a:r>
            <a:r>
              <a:rPr lang="en-US" sz="2000" dirty="0"/>
              <a:t>script </a:t>
            </a:r>
            <a:r>
              <a:rPr lang="en-US" sz="2000" dirty="0" smtClean="0"/>
              <a:t>develop a </a:t>
            </a:r>
            <a:r>
              <a:rPr lang="en-US" sz="2000" b="1" dirty="0" smtClean="0"/>
              <a:t>role play </a:t>
            </a:r>
            <a:r>
              <a:rPr lang="en-US" sz="2000" dirty="0" smtClean="0"/>
              <a:t>that should also include </a:t>
            </a:r>
            <a:r>
              <a:rPr lang="en-US" sz="2000" dirty="0"/>
              <a:t>the setting, </a:t>
            </a:r>
            <a:r>
              <a:rPr lang="en-US" sz="2000" dirty="0" smtClean="0"/>
              <a:t>make </a:t>
            </a:r>
            <a:r>
              <a:rPr lang="en-US" sz="2000" dirty="0"/>
              <a:t>up, props and directions for the characters involved.  Dialogues should include conversations among Washington, Hamilton, and Jefferson demonstrating the two cabinet officer’s differing opinions about the role of government and how it should treat its citizens.  In addition students should demonstrate an understanding of conflicts and/or compromises that occurred during Washington’s two terms in office. </a:t>
            </a:r>
            <a:endParaRPr lang="en-US" sz="2000" dirty="0" smtClean="0"/>
          </a:p>
          <a:p>
            <a:r>
              <a:rPr lang="en-US" sz="2000" dirty="0" smtClean="0"/>
              <a:t>Students </a:t>
            </a:r>
            <a:r>
              <a:rPr lang="en-US" sz="2000" dirty="0"/>
              <a:t>will be </a:t>
            </a:r>
            <a:r>
              <a:rPr lang="en-US" sz="2000" dirty="0" smtClean="0"/>
              <a:t>given some class time this week to research, practice, perform </a:t>
            </a:r>
            <a:r>
              <a:rPr lang="en-US" sz="2000" dirty="0"/>
              <a:t>and record their </a:t>
            </a:r>
            <a:r>
              <a:rPr lang="en-US" sz="2000" dirty="0" smtClean="0"/>
              <a:t>skits.  </a:t>
            </a:r>
          </a:p>
          <a:p>
            <a:r>
              <a:rPr lang="en-US" sz="2000" u="sng" dirty="0" smtClean="0"/>
              <a:t>A </a:t>
            </a:r>
            <a:r>
              <a:rPr lang="en-US" sz="2000" u="sng" dirty="0"/>
              <a:t>historical role playing rubric will be used to assess </a:t>
            </a:r>
            <a:r>
              <a:rPr lang="en-US" sz="2000" u="sng" dirty="0" smtClean="0"/>
              <a:t>your work.  This project will be the equivalent of a test</a:t>
            </a:r>
          </a:p>
          <a:p>
            <a:r>
              <a:rPr lang="en-US" sz="2000" u="sng" dirty="0" smtClean="0"/>
              <a:t>Finished project should be uploaded into Edmodo by Monday, 10/12 </a:t>
            </a:r>
            <a:endParaRPr lang="en-US" sz="2000" dirty="0"/>
          </a:p>
        </p:txBody>
      </p:sp>
    </p:spTree>
    <p:extLst>
      <p:ext uri="{BB962C8B-B14F-4D97-AF65-F5344CB8AC3E}">
        <p14:creationId xmlns:p14="http://schemas.microsoft.com/office/powerpoint/2010/main" val="241043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nypl.org/research/chss/spe/art/print/exhibits/revolution/captions/images/McAlpin45.jpg"/>
          <p:cNvPicPr/>
          <p:nvPr/>
        </p:nvPicPr>
        <p:blipFill>
          <a:blip r:embed="rId2" r:link="rId3" cstate="print"/>
          <a:srcRect/>
          <a:stretch>
            <a:fillRect/>
          </a:stretch>
        </p:blipFill>
        <p:spPr bwMode="auto">
          <a:xfrm>
            <a:off x="1752600" y="-152400"/>
            <a:ext cx="5652770" cy="7581900"/>
          </a:xfrm>
          <a:prstGeom prst="rect">
            <a:avLst/>
          </a:prstGeom>
          <a:noFill/>
          <a:ln w="9525">
            <a:noFill/>
            <a:miter lim="800000"/>
            <a:headEnd/>
            <a:tailEnd/>
          </a:ln>
        </p:spPr>
      </p:pic>
    </p:spTree>
    <p:extLst>
      <p:ext uri="{BB962C8B-B14F-4D97-AF65-F5344CB8AC3E}">
        <p14:creationId xmlns:p14="http://schemas.microsoft.com/office/powerpoint/2010/main" val="414497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Ticket-Checklist</a:t>
            </a:r>
            <a:endParaRPr lang="en-US" dirty="0"/>
          </a:p>
        </p:txBody>
      </p:sp>
      <p:sp>
        <p:nvSpPr>
          <p:cNvPr id="3" name="Content Placeholder 2"/>
          <p:cNvSpPr>
            <a:spLocks noGrp="1"/>
          </p:cNvSpPr>
          <p:nvPr>
            <p:ph sz="quarter" idx="1"/>
          </p:nvPr>
        </p:nvSpPr>
        <p:spPr/>
        <p:txBody>
          <a:bodyPr/>
          <a:lstStyle/>
          <a:p>
            <a:r>
              <a:rPr lang="en-US" dirty="0" smtClean="0"/>
              <a:t>What will be everyone’s role in the skit?</a:t>
            </a:r>
          </a:p>
          <a:p>
            <a:r>
              <a:rPr lang="en-US" dirty="0" smtClean="0"/>
              <a:t>What will be everyone’s research responsibility?</a:t>
            </a:r>
          </a:p>
          <a:p>
            <a:r>
              <a:rPr lang="en-US" dirty="0" smtClean="0"/>
              <a:t>How will the transcript of the role play be completed?</a:t>
            </a:r>
          </a:p>
          <a:p>
            <a:r>
              <a:rPr lang="en-US" dirty="0" smtClean="0"/>
              <a:t>How will the skit be recorded?</a:t>
            </a:r>
          </a:p>
          <a:p>
            <a:r>
              <a:rPr lang="en-US" dirty="0" smtClean="0"/>
              <a:t>Whose responsibility will it be to upload the completed skit into Edmodo by Monday, October 12?</a:t>
            </a:r>
          </a:p>
          <a:p>
            <a:r>
              <a:rPr lang="en-US" dirty="0" smtClean="0"/>
              <a:t>Whose responsibility will it be to pass in a typed transcript by Monday, October 12?</a:t>
            </a:r>
            <a:endParaRPr lang="en-US" dirty="0"/>
          </a:p>
        </p:txBody>
      </p:sp>
    </p:spTree>
    <p:extLst>
      <p:ext uri="{BB962C8B-B14F-4D97-AF65-F5344CB8AC3E}">
        <p14:creationId xmlns:p14="http://schemas.microsoft.com/office/powerpoint/2010/main" val="402572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Gordon Wood-”The Greatness of George Washington”</a:t>
            </a:r>
            <a:endParaRPr lang="en-US" sz="4200" dirty="0"/>
          </a:p>
        </p:txBody>
      </p:sp>
      <p:sp>
        <p:nvSpPr>
          <p:cNvPr id="3" name="Content Placeholder 2"/>
          <p:cNvSpPr>
            <a:spLocks noGrp="1"/>
          </p:cNvSpPr>
          <p:nvPr>
            <p:ph sz="quarter" idx="1"/>
          </p:nvPr>
        </p:nvSpPr>
        <p:spPr>
          <a:xfrm>
            <a:off x="228600" y="1752600"/>
            <a:ext cx="8915400" cy="4495800"/>
          </a:xfrm>
        </p:spPr>
        <p:txBody>
          <a:bodyPr/>
          <a:lstStyle/>
          <a:p>
            <a:r>
              <a:rPr lang="en-US" sz="2400" dirty="0" smtClean="0"/>
              <a:t>This assignment will be due Wednesday, October 7 for class discussion.</a:t>
            </a:r>
          </a:p>
          <a:p>
            <a:r>
              <a:rPr lang="en-US" sz="2400" dirty="0" smtClean="0"/>
              <a:t>Access Wood’s essay on the class website </a:t>
            </a:r>
            <a:r>
              <a:rPr lang="en-US" sz="2400" dirty="0"/>
              <a:t>at </a:t>
            </a:r>
            <a:r>
              <a:rPr lang="en-US" sz="2400" dirty="0">
                <a:hlinkClick r:id="rId2"/>
              </a:rPr>
              <a:t>http://</a:t>
            </a:r>
            <a:r>
              <a:rPr lang="en-US" sz="2400" dirty="0" smtClean="0">
                <a:hlinkClick r:id="rId2"/>
              </a:rPr>
              <a:t>dedwardsushistory.weebly.com/unit-3-resources.html</a:t>
            </a:r>
            <a:r>
              <a:rPr lang="en-US" sz="2400" dirty="0" smtClean="0"/>
              <a:t> </a:t>
            </a:r>
          </a:p>
          <a:p>
            <a:r>
              <a:rPr lang="en-US" sz="2400" dirty="0" smtClean="0"/>
              <a:t>Be prepared to define any words that you don’t understand.</a:t>
            </a:r>
          </a:p>
          <a:p>
            <a:r>
              <a:rPr lang="en-US" sz="2400" dirty="0" smtClean="0"/>
              <a:t>Think critically about the following questions as you </a:t>
            </a:r>
            <a:r>
              <a:rPr lang="en-US" sz="2400" u="sng" dirty="0" smtClean="0"/>
              <a:t>read</a:t>
            </a:r>
            <a:r>
              <a:rPr lang="en-US" sz="2400" dirty="0" smtClean="0"/>
              <a:t> the essay:</a:t>
            </a:r>
          </a:p>
          <a:p>
            <a:pPr lvl="1"/>
            <a:r>
              <a:rPr lang="en-US" sz="2400" i="1" dirty="0" smtClean="0"/>
              <a:t>What is Gordon Wood’s thesis?</a:t>
            </a:r>
          </a:p>
          <a:p>
            <a:pPr lvl="1"/>
            <a:r>
              <a:rPr lang="en-US" sz="2400" i="1" dirty="0" smtClean="0"/>
              <a:t>What are 3 incidents or factual examples in Washington’s life that Wood uses to interpret and support his thesis?</a:t>
            </a:r>
          </a:p>
          <a:p>
            <a:pPr lvl="1"/>
            <a:r>
              <a:rPr lang="en-US" sz="2400" i="1" dirty="0" smtClean="0"/>
              <a:t>Do you agree with Wood’s thesis?  Why or why not?</a:t>
            </a:r>
          </a:p>
          <a:p>
            <a:pPr lvl="1"/>
            <a:endParaRPr lang="en-US" dirty="0"/>
          </a:p>
        </p:txBody>
      </p:sp>
    </p:spTree>
    <p:extLst>
      <p:ext uri="{BB962C8B-B14F-4D97-AF65-F5344CB8AC3E}">
        <p14:creationId xmlns:p14="http://schemas.microsoft.com/office/powerpoint/2010/main" val="409454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304800" y="230188"/>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endParaRPr lang="en-US" altLang="en-US"/>
          </a:p>
          <a:p>
            <a:endParaRPr lang="en-US" altLang="en-US"/>
          </a:p>
          <a:p>
            <a:r>
              <a:rPr lang="en-US" altLang="en-US" sz="2000" b="1"/>
              <a:t>Essential Question:</a:t>
            </a:r>
          </a:p>
          <a:p>
            <a:endParaRPr lang="en-US" altLang="en-US" sz="2000" b="1"/>
          </a:p>
          <a:p>
            <a:endParaRPr lang="en-US" altLang="en-US" sz="2000" b="1"/>
          </a:p>
          <a:p>
            <a:r>
              <a:rPr lang="en-US" altLang="en-US" sz="2000" b="1"/>
              <a:t>What made George Washington such an effective leader?</a:t>
            </a:r>
          </a:p>
          <a:p>
            <a:r>
              <a:rPr lang="en-US" altLang="en-US"/>
              <a:t> </a:t>
            </a:r>
          </a:p>
          <a:p>
            <a:endParaRPr lang="en-US" altLang="en-US"/>
          </a:p>
        </p:txBody>
      </p:sp>
      <p:pic>
        <p:nvPicPr>
          <p:cNvPr id="10243"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311150" y="387985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a:t>George Washington (Lansdowne portrait) by Gilbert Stuart, oil on canvas, 1796</a:t>
            </a:r>
          </a:p>
          <a:p>
            <a:r>
              <a:rPr lang="en-US" altLang="en-US"/>
              <a:t>National Portrait Gallery, Smithsonian Institution.</a:t>
            </a:r>
          </a:p>
          <a:p>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52400" y="14288"/>
            <a:ext cx="37687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endParaRPr lang="en-US" altLang="en-US" b="1"/>
          </a:p>
          <a:p>
            <a:r>
              <a:rPr lang="en-US" altLang="en-US" sz="2000" b="1"/>
              <a:t>What made George Washington such an effective leader?</a:t>
            </a:r>
          </a:p>
        </p:txBody>
      </p:sp>
      <p:pic>
        <p:nvPicPr>
          <p:cNvPr id="11267"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34925"/>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688" y="1524000"/>
            <a:ext cx="4405312" cy="5324475"/>
          </a:xfrm>
          <a:prstGeom prst="rect">
            <a:avLst/>
          </a:prstGeom>
          <a:noFill/>
        </p:spPr>
        <p:txBody>
          <a:bodyPr>
            <a:spAutoFit/>
          </a:bodyPr>
          <a:lstStyle/>
          <a:p>
            <a:pPr fontAlgn="auto">
              <a:spcBef>
                <a:spcPts val="0"/>
              </a:spcBef>
              <a:spcAft>
                <a:spcPts val="0"/>
              </a:spcAft>
              <a:defRPr/>
            </a:pPr>
            <a:r>
              <a:rPr lang="en-US" sz="2000" dirty="0">
                <a:latin typeface="+mn-lt"/>
                <a:cs typeface="+mn-cs"/>
              </a:rPr>
              <a:t>Compared to other political leaders of his time, such as Thomas Jefferson, Alexander Hamilton and James Madison, Washington was far from outstanding. </a:t>
            </a:r>
          </a:p>
          <a:p>
            <a:pPr fontAlgn="auto">
              <a:spcBef>
                <a:spcPts val="0"/>
              </a:spcBef>
              <a:spcAft>
                <a:spcPts val="0"/>
              </a:spcAft>
              <a:defRPr/>
            </a:pPr>
            <a:endParaRPr lang="en-US" sz="2000"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2000" dirty="0">
                <a:latin typeface="+mn-lt"/>
                <a:cs typeface="+mn-cs"/>
              </a:rPr>
              <a:t>He had little formal education. </a:t>
            </a:r>
          </a:p>
          <a:p>
            <a:pPr marL="285750" indent="-285750" fontAlgn="auto">
              <a:spcBef>
                <a:spcPts val="0"/>
              </a:spcBef>
              <a:spcAft>
                <a:spcPts val="0"/>
              </a:spcAft>
              <a:buFont typeface="Arial" panose="020B0604020202020204" pitchFamily="34" charset="0"/>
              <a:buChar char="•"/>
              <a:defRPr/>
            </a:pPr>
            <a:r>
              <a:rPr lang="en-US" sz="2000" dirty="0">
                <a:latin typeface="+mn-lt"/>
                <a:cs typeface="+mn-cs"/>
              </a:rPr>
              <a:t>He knew no foreign languages. </a:t>
            </a:r>
          </a:p>
          <a:p>
            <a:pPr marL="285750" indent="-285750" fontAlgn="auto">
              <a:spcBef>
                <a:spcPts val="0"/>
              </a:spcBef>
              <a:spcAft>
                <a:spcPts val="0"/>
              </a:spcAft>
              <a:buFont typeface="Arial" panose="020B0604020202020204" pitchFamily="34" charset="0"/>
              <a:buChar char="•"/>
              <a:defRPr/>
            </a:pPr>
            <a:r>
              <a:rPr lang="en-US" sz="2000" dirty="0">
                <a:latin typeface="+mn-lt"/>
                <a:cs typeface="+mn-cs"/>
              </a:rPr>
              <a:t>He had never traveled to Europe. </a:t>
            </a:r>
          </a:p>
          <a:p>
            <a:pPr marL="285750" indent="-285750" fontAlgn="auto">
              <a:spcBef>
                <a:spcPts val="0"/>
              </a:spcBef>
              <a:spcAft>
                <a:spcPts val="0"/>
              </a:spcAft>
              <a:buFont typeface="Arial" panose="020B0604020202020204" pitchFamily="34" charset="0"/>
              <a:buChar char="•"/>
              <a:defRPr/>
            </a:pPr>
            <a:r>
              <a:rPr lang="en-US" sz="2000" dirty="0">
                <a:latin typeface="+mn-lt"/>
                <a:cs typeface="+mn-cs"/>
              </a:rPr>
              <a:t>Personally aloof, even cold</a:t>
            </a:r>
          </a:p>
          <a:p>
            <a:pPr marL="285750" indent="-285750" fontAlgn="auto">
              <a:spcBef>
                <a:spcPts val="0"/>
              </a:spcBef>
              <a:spcAft>
                <a:spcPts val="0"/>
              </a:spcAft>
              <a:buFont typeface="Arial" panose="020B0604020202020204" pitchFamily="34" charset="0"/>
              <a:buChar char="•"/>
              <a:defRPr/>
            </a:pPr>
            <a:r>
              <a:rPr lang="en-US" sz="2000" dirty="0">
                <a:latin typeface="+mn-lt"/>
                <a:cs typeface="+mn-cs"/>
              </a:rPr>
              <a:t>he was not a great thinker, writer, or speaker. </a:t>
            </a:r>
          </a:p>
          <a:p>
            <a:pPr marL="285750" indent="-285750" fontAlgn="auto">
              <a:spcBef>
                <a:spcPts val="0"/>
              </a:spcBef>
              <a:spcAft>
                <a:spcPts val="0"/>
              </a:spcAft>
              <a:buFont typeface="Arial" panose="020B0604020202020204" pitchFamily="34" charset="0"/>
              <a:buChar char="•"/>
              <a:defRPr/>
            </a:pPr>
            <a:endParaRPr lang="en-US" sz="2000" dirty="0">
              <a:latin typeface="+mn-lt"/>
              <a:cs typeface="+mn-cs"/>
            </a:endParaRPr>
          </a:p>
          <a:p>
            <a:pPr fontAlgn="auto">
              <a:spcBef>
                <a:spcPts val="0"/>
              </a:spcBef>
              <a:spcAft>
                <a:spcPts val="0"/>
              </a:spcAft>
              <a:defRPr/>
            </a:pPr>
            <a:r>
              <a:rPr lang="en-US" sz="2000" dirty="0">
                <a:latin typeface="+mn-lt"/>
                <a:cs typeface="+mn-cs"/>
              </a:rPr>
              <a:t>Despite these shortcomings, Washington still places near or at the top of the list of great presidents even today. Why?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6700" y="1905000"/>
            <a:ext cx="4191000" cy="4419600"/>
          </a:xfrm>
        </p:spPr>
        <p:txBody>
          <a:bodyPr>
            <a:normAutofit fontScale="85000" lnSpcReduction="20000"/>
          </a:bodyPr>
          <a:lstStyle/>
          <a:p>
            <a:pPr marL="320040" indent="-320040">
              <a:spcAft>
                <a:spcPts val="0"/>
              </a:spcAft>
              <a:buFont typeface="Wingdings" pitchFamily="2" charset="2"/>
              <a:buChar char="q"/>
              <a:defRPr/>
            </a:pPr>
            <a:r>
              <a:rPr lang="en-US" dirty="0" smtClean="0"/>
              <a:t>Had to overcome the </a:t>
            </a:r>
            <a:r>
              <a:rPr lang="en-US" dirty="0"/>
              <a:t>inability of the military or the Continental Congress to compel individual states to assist the war effort.</a:t>
            </a:r>
          </a:p>
          <a:p>
            <a:pPr marL="320040" indent="-320040">
              <a:spcAft>
                <a:spcPts val="0"/>
              </a:spcAft>
              <a:buFont typeface="Wingdings" pitchFamily="2" charset="2"/>
              <a:buChar char="q"/>
              <a:defRPr/>
            </a:pPr>
            <a:r>
              <a:rPr lang="en-US" dirty="0" smtClean="0"/>
              <a:t>The </a:t>
            </a:r>
            <a:r>
              <a:rPr lang="en-US" dirty="0"/>
              <a:t>problem of keeping troops supplied.</a:t>
            </a:r>
          </a:p>
          <a:p>
            <a:pPr marL="320040" indent="-320040">
              <a:spcAft>
                <a:spcPts val="0"/>
              </a:spcAft>
              <a:buFont typeface="Wingdings" pitchFamily="2" charset="2"/>
              <a:buChar char="q"/>
              <a:defRPr/>
            </a:pPr>
            <a:r>
              <a:rPr lang="en-US" dirty="0"/>
              <a:t>The presence of many colonists loyal to the British crown.</a:t>
            </a:r>
          </a:p>
          <a:p>
            <a:pPr marL="320040" indent="-320040">
              <a:spcAft>
                <a:spcPts val="0"/>
              </a:spcAft>
              <a:buFont typeface="Wingdings" pitchFamily="2" charset="2"/>
              <a:buChar char="q"/>
              <a:defRPr/>
            </a:pPr>
            <a:r>
              <a:rPr lang="en-US" dirty="0"/>
              <a:t>The difficulty of defeating the powerful British</a:t>
            </a:r>
          </a:p>
          <a:p>
            <a:pPr marL="320040" indent="-320040" fontAlgn="auto">
              <a:spcAft>
                <a:spcPts val="0"/>
              </a:spcAft>
              <a:buFont typeface="Wingdings"/>
              <a:buChar char=""/>
              <a:defRPr/>
            </a:pPr>
            <a:endParaRPr lang="en-US" dirty="0"/>
          </a:p>
        </p:txBody>
      </p:sp>
      <p:sp>
        <p:nvSpPr>
          <p:cNvPr id="12291" name="TextBox 3"/>
          <p:cNvSpPr txBox="1">
            <a:spLocks noChangeArrowheads="1"/>
          </p:cNvSpPr>
          <p:nvPr/>
        </p:nvSpPr>
        <p:spPr bwMode="auto">
          <a:xfrm>
            <a:off x="152400" y="304800"/>
            <a:ext cx="441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b="1">
                <a:solidFill>
                  <a:srgbClr val="000000"/>
                </a:solidFill>
              </a:rPr>
              <a:t>As Commander of Continental Army During the Revolution (1774-1783) Washington was considered a hero.</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04800" y="1600200"/>
            <a:ext cx="419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buFont typeface="Arial" charset="0"/>
              <a:buChar char="•"/>
            </a:pPr>
            <a:r>
              <a:rPr lang="en-US" altLang="en-US"/>
              <a:t>after Yorktown, Continental Army held together until Treaty of Paris was signed</a:t>
            </a:r>
          </a:p>
          <a:p>
            <a:pPr>
              <a:buFont typeface="Arial" charset="0"/>
              <a:buChar char="•"/>
            </a:pPr>
            <a:r>
              <a:rPr lang="en-US" altLang="en-US"/>
              <a:t>people began to talk about the need for a strong leader to put things in order.  This talk common among the men in Washington’s Army</a:t>
            </a:r>
          </a:p>
          <a:p>
            <a:pPr>
              <a:buFont typeface="Arial" charset="0"/>
              <a:buChar char="•"/>
            </a:pPr>
            <a:r>
              <a:rPr lang="en-US" altLang="en-US"/>
              <a:t>Army officer, Col. Lewis Nicola, sent a letter to Washington in May 1752. arguing that a republic would not work in the United States. What was needed, wrote Nicola, was a </a:t>
            </a:r>
            <a:r>
              <a:rPr lang="en-US" altLang="en-US" b="1"/>
              <a:t>king</a:t>
            </a:r>
            <a:r>
              <a:rPr lang="en-US" altLang="en-US"/>
              <a:t>.</a:t>
            </a:r>
          </a:p>
          <a:p>
            <a:pPr>
              <a:buFont typeface="Arial" charset="0"/>
              <a:buChar char="•"/>
            </a:pPr>
            <a:r>
              <a:rPr lang="en-US" altLang="en-US"/>
              <a:t>Washington totally rejected the idea of establishing a monarchy in America with himself as king.</a:t>
            </a:r>
          </a:p>
          <a:p>
            <a:pPr>
              <a:buFont typeface="Arial" charset="0"/>
              <a:buChar char="•"/>
            </a:pPr>
            <a:r>
              <a:rPr lang="en-US" altLang="en-US"/>
              <a:t>had made his first important decision as a political leader.</a:t>
            </a:r>
          </a:p>
        </p:txBody>
      </p:sp>
      <p:pic>
        <p:nvPicPr>
          <p:cNvPr id="13315" name="Picture 6" descr="File:Gilbert Stuart, George Washington (Lansdowne portrait, 179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228600" y="152400"/>
            <a:ext cx="419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altLang="en-US" b="1">
                <a:solidFill>
                  <a:srgbClr val="000000"/>
                </a:solidFill>
              </a:rPr>
              <a:t>As Commander of Continental Army During the Revolution (1774-1783) Washington gained more popularity by giving up power.</a:t>
            </a:r>
          </a:p>
          <a:p>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ashington's Leadership and Presidenc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Washington's Leadership and Presidency</Template>
  <TotalTime>1712</TotalTime>
  <Words>2186</Words>
  <Application>Microsoft Office PowerPoint</Application>
  <PresentationFormat>On-screen Show (4:3)</PresentationFormat>
  <Paragraphs>218</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Constantia</vt:lpstr>
      <vt:lpstr>Tw Cen MT</vt:lpstr>
      <vt:lpstr>Wingdings</vt:lpstr>
      <vt:lpstr>Wingdings 2</vt:lpstr>
      <vt:lpstr>Washington's Leadership and Presidency</vt:lpstr>
      <vt:lpstr>PowerPoint Presentation</vt:lpstr>
      <vt:lpstr>PowerPoint Presentation</vt:lpstr>
      <vt:lpstr>Washington’s Cabinet Meeting Role Play Project </vt:lpstr>
      <vt:lpstr>Exit Ticket-Checklist</vt:lpstr>
      <vt:lpstr>Gordon Wood-”The Greatness of George Washington”</vt:lpstr>
      <vt:lpstr>PowerPoint Presentation</vt:lpstr>
      <vt:lpstr>PowerPoint Presentation</vt:lpstr>
      <vt:lpstr>PowerPoint Presentation</vt:lpstr>
      <vt:lpstr>PowerPoint Presentation</vt:lpstr>
      <vt:lpstr>PowerPoint Presentation</vt:lpstr>
      <vt:lpstr>PowerPoint Presentation</vt:lpstr>
      <vt:lpstr>Washington’s Inauguration</vt:lpstr>
      <vt:lpstr>U.S. Problems after Constitutional Convention</vt:lpstr>
      <vt:lpstr>Presidential Policy-Domestic</vt:lpstr>
      <vt:lpstr>Judiciary Act of 1789</vt:lpstr>
      <vt:lpstr>Hamilton’s Financial Plan</vt:lpstr>
      <vt:lpstr>Opposition to Hamilton’s BUS</vt:lpstr>
      <vt:lpstr>Whiskey Rebellion</vt:lpstr>
      <vt:lpstr>Political Parties Emerge</vt:lpstr>
      <vt:lpstr>Democratic-Republicans</vt:lpstr>
      <vt:lpstr>Federalists</vt:lpstr>
      <vt:lpstr>Foreign Policy Issues</vt:lpstr>
      <vt:lpstr>Presidential Policy-Foreign French Revolution-1789</vt:lpstr>
      <vt:lpstr>Pinckney’s Treaty</vt:lpstr>
      <vt:lpstr>Treaty of Greenville</vt:lpstr>
      <vt:lpstr>Jay’s Treaty</vt:lpstr>
      <vt:lpstr>Election of 1796</vt:lpstr>
      <vt:lpstr>Washington Retires</vt:lpstr>
      <vt:lpstr>Gordon Wood-”The Greatness of George Washington”</vt:lpstr>
      <vt:lpstr>Washington’s Cabinet Meeting Role Play Project </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dc:creator>
  <cp:lastModifiedBy>dedwards4</cp:lastModifiedBy>
  <cp:revision>18</cp:revision>
  <dcterms:created xsi:type="dcterms:W3CDTF">2014-10-06T23:59:17Z</dcterms:created>
  <dcterms:modified xsi:type="dcterms:W3CDTF">2015-10-06T14:13:04Z</dcterms:modified>
</cp:coreProperties>
</file>