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2" r:id="rId3"/>
    <p:sldId id="273" r:id="rId4"/>
    <p:sldId id="276" r:id="rId5"/>
    <p:sldId id="275" r:id="rId6"/>
    <p:sldId id="274" r:id="rId7"/>
    <p:sldId id="278" r:id="rId8"/>
    <p:sldId id="279" r:id="rId9"/>
    <p:sldId id="281" r:id="rId10"/>
    <p:sldId id="293" r:id="rId11"/>
    <p:sldId id="259" r:id="rId12"/>
    <p:sldId id="280" r:id="rId13"/>
    <p:sldId id="260" r:id="rId14"/>
    <p:sldId id="282" r:id="rId15"/>
    <p:sldId id="261" r:id="rId16"/>
    <p:sldId id="262" r:id="rId17"/>
    <p:sldId id="268" r:id="rId18"/>
    <p:sldId id="269" r:id="rId19"/>
    <p:sldId id="286" r:id="rId20"/>
    <p:sldId id="277" r:id="rId21"/>
    <p:sldId id="285" r:id="rId22"/>
    <p:sldId id="284" r:id="rId23"/>
    <p:sldId id="283" r:id="rId24"/>
    <p:sldId id="258" r:id="rId25"/>
    <p:sldId id="265" r:id="rId26"/>
    <p:sldId id="289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79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388" tIns="46694" rIns="93388" bIns="466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Chapter 8 Notes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388" tIns="46694" rIns="93388" bIns="466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7ED747-A0C0-415F-BC28-5760E9AC9382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388" tIns="46694" rIns="93388" bIns="466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388" tIns="46694" rIns="93388" bIns="466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B2FB444-E1E7-46E7-BAFA-48DBF7AF9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198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388" tIns="46694" rIns="93388" bIns="466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Chapter 8 Notes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388" tIns="46694" rIns="93388" bIns="466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BE5EA07-6EE1-45B1-A507-0E943F02F114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88" tIns="46694" rIns="93388" bIns="4669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388" tIns="46694" rIns="93388" bIns="4669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388" tIns="46694" rIns="93388" bIns="466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388" tIns="46694" rIns="93388" bIns="466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B684D0-B805-413C-B293-25E4B7C23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2077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8 Notes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B684D0-B805-413C-B293-25E4B7C23C0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4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7A611B-2797-405A-902A-73DE9F3724AA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307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Calibri" pitchFamily="34" charset="0"/>
              </a:rPr>
              <a:t>Chapter 8 Notes</a:t>
            </a:r>
          </a:p>
        </p:txBody>
      </p:sp>
    </p:spTree>
    <p:extLst>
      <p:ext uri="{BB962C8B-B14F-4D97-AF65-F5344CB8AC3E}">
        <p14:creationId xmlns:p14="http://schemas.microsoft.com/office/powerpoint/2010/main" val="17733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F0F53E-3CAE-4245-8878-F56D04E12C81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35FFA0-A16B-4C0B-A9B7-9BAAC4D51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32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613F8-B8CC-4151-95EF-31F5318A7C66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1F1BD-5B57-48C4-BEC6-0CC6DE17C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9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C4096-8150-4B04-9854-A208D545EC51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E2B4-D055-424B-BCDF-8618D5F96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1927-9D3E-438F-BE72-9EB6DC731E2F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4E465-1EAF-44BA-80C2-681385DD6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5409-CBD3-4576-B1B9-D608D19AA41F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2CA02D-5DA9-4EE2-8D59-7DFB73178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46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3C80E36-650F-424C-BDC7-5F2790401D8C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0384A3-0896-428C-89B3-E52B71912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18FAAF6-4DBC-446D-83D1-2D32BB763569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2B7F6B-E1CE-45E1-83D6-BE5B51208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6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D7CF-31E9-4CF2-956B-C0B7796B6A92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D21CA-1A4F-4C9F-9F9A-0A762F580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0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9D2CF-78FD-434E-AF8A-07D08111AD38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488AF44-AC12-48AB-A22A-7E8E95F97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7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2BA7B-86EB-44A9-8BE6-1DDA317D4020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9A270-4392-4702-88AF-C92C69305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9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4110AEB-3515-45AF-B306-E7B6B78475D7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B9187CDB-960A-4048-A9AB-ABECA3233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05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947BCB-79F0-4A39-834A-046F6C070710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04EFB9-741A-429E-8B08-7C7B602F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6" r:id="rId3"/>
    <p:sldLayoutId id="2147483697" r:id="rId4"/>
    <p:sldLayoutId id="2147483698" r:id="rId5"/>
    <p:sldLayoutId id="2147483692" r:id="rId6"/>
    <p:sldLayoutId id="2147483699" r:id="rId7"/>
    <p:sldLayoutId id="2147483693" r:id="rId8"/>
    <p:sldLayoutId id="2147483700" r:id="rId9"/>
    <p:sldLayoutId id="2147483694" r:id="rId10"/>
    <p:sldLayoutId id="214748370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1/1e/Thomas_Jefferson_by_Rembrandt_Peale,_1800.jpg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0/05/Alexander_Hamilton_portrait_by_John_Trumbull_1806.jp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1/12/Gilbert_Stuart,_George_Washington_(Lansdowne_portrait,_1796)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www.nypl.org/research/chss/spe/art/print/exhibits/revolution/captions/images/McAlpin45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1/12/Gilbert_Stuart,_George_Washington_(Lansdowne_portrait,_1796)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1/12/Gilbert_Stuart,_George_Washington_(Lansdowne_portrait,_1796)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1/12/Gilbert_Stuart,_George_Washington_(Lansdowne_portrait,_1796)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1/12/Gilbert_Stuart,_George_Washington_(Lansdowne_portrait,_1796)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en-US" altLang="en-US" smtClean="0"/>
              <a:t>Launching a New Nation</a:t>
            </a:r>
          </a:p>
        </p:txBody>
      </p:sp>
      <p:pic>
        <p:nvPicPr>
          <p:cNvPr id="9219" name="Picture 2" descr="http://upload.wikimedia.org/wikipedia/commons/thumb/b/b6/Gilbert_Stuart_Williamstown_Portrait_of_George_Washington.jpg/640px-Gilbert_Stuart_Williamstown_Portrait_of_George_Washing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3525"/>
            <a:ext cx="4648200" cy="55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George Washington (1789-1797)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Policy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dirty="0" smtClean="0"/>
              <a:t>Presidential Policy-Domestic</a:t>
            </a:r>
          </a:p>
        </p:txBody>
      </p:sp>
      <p:sp>
        <p:nvSpPr>
          <p:cNvPr id="18435" name="Content Placeholder 7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dirty="0" smtClean="0"/>
              <a:t>George Washington inaugurated on April 30, 1789</a:t>
            </a:r>
          </a:p>
          <a:p>
            <a:r>
              <a:rPr lang="en-US" altLang="en-US" dirty="0" smtClean="0"/>
              <a:t>Had to put a working government in place-Established </a:t>
            </a:r>
            <a:r>
              <a:rPr lang="en-US" altLang="en-US" b="1" dirty="0" smtClean="0"/>
              <a:t>Cabinet</a:t>
            </a:r>
          </a:p>
          <a:p>
            <a:pPr lvl="1"/>
            <a:r>
              <a:rPr lang="en-US" altLang="en-US" dirty="0" smtClean="0"/>
              <a:t>Set up Department of Treasury, Dept. of State and Dept. of War</a:t>
            </a:r>
          </a:p>
          <a:p>
            <a:pPr lvl="2"/>
            <a:r>
              <a:rPr lang="en-US" altLang="en-US" dirty="0" smtClean="0"/>
              <a:t>Secretary of Treasury – Alexander Hamilton</a:t>
            </a:r>
          </a:p>
          <a:p>
            <a:pPr lvl="2"/>
            <a:r>
              <a:rPr lang="en-US" altLang="en-US" dirty="0" smtClean="0"/>
              <a:t>Secretary of State – Thomas Jefferson</a:t>
            </a:r>
          </a:p>
          <a:p>
            <a:pPr lvl="2"/>
            <a:r>
              <a:rPr lang="en-US" altLang="en-US" dirty="0" smtClean="0"/>
              <a:t>Secretary of War – Henry Knox</a:t>
            </a:r>
          </a:p>
          <a:p>
            <a:pPr lvl="1"/>
            <a:r>
              <a:rPr lang="en-US" altLang="en-US" dirty="0" smtClean="0"/>
              <a:t>Appoint Attorney General to advise on legal matters</a:t>
            </a:r>
          </a:p>
          <a:p>
            <a:pPr lvl="2"/>
            <a:r>
              <a:rPr lang="en-US" altLang="en-US" dirty="0" smtClean="0"/>
              <a:t>Attorney General – Edmund Randolph</a:t>
            </a:r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Judiciary Act of 1789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610599" cy="4495800"/>
          </a:xfrm>
        </p:spPr>
        <p:txBody>
          <a:bodyPr/>
          <a:lstStyle/>
          <a:p>
            <a:pPr marL="457200" lvl="1" indent="-457200">
              <a:spcBef>
                <a:spcPct val="20000"/>
              </a:spcBef>
              <a:buClr>
                <a:srgbClr val="0F6FC6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rgbClr val="000000"/>
                </a:solidFill>
                <a:latin typeface="Constantia" pitchFamily="18" charset="0"/>
              </a:rPr>
              <a:t>Constitution called for one Supreme Court and several smaller ones.</a:t>
            </a:r>
          </a:p>
          <a:p>
            <a:pPr marL="457200" lvl="1" indent="-457200">
              <a:spcBef>
                <a:spcPct val="20000"/>
              </a:spcBef>
              <a:buClr>
                <a:srgbClr val="0F6FC6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rgbClr val="000000"/>
                </a:solidFill>
                <a:latin typeface="Constantia" pitchFamily="18" charset="0"/>
              </a:rPr>
              <a:t>This act established a system of courts or judiciary.</a:t>
            </a:r>
          </a:p>
          <a:p>
            <a:pPr marL="457200" lvl="1" indent="-457200">
              <a:spcBef>
                <a:spcPct val="20000"/>
              </a:spcBef>
              <a:buClr>
                <a:srgbClr val="0F6FC6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rgbClr val="000000"/>
                </a:solidFill>
                <a:latin typeface="Constantia" pitchFamily="18" charset="0"/>
              </a:rPr>
              <a:t>Made up of thirteen federal district courts, three circuit courts, and a six member Supreme Court.</a:t>
            </a:r>
          </a:p>
          <a:p>
            <a:pPr marL="457200" lvl="1" indent="-457200">
              <a:spcBef>
                <a:spcPct val="20000"/>
              </a:spcBef>
              <a:buClr>
                <a:srgbClr val="0F6FC6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rgbClr val="000000"/>
                </a:solidFill>
                <a:latin typeface="Constantia" pitchFamily="18" charset="0"/>
              </a:rPr>
              <a:t>Established the office of Attorney general to prosecute and defend cases on behalf of the federal government.</a:t>
            </a:r>
          </a:p>
          <a:p>
            <a:pPr marL="457200" lvl="1" indent="-457200">
              <a:spcBef>
                <a:spcPct val="20000"/>
              </a:spcBef>
              <a:buClr>
                <a:srgbClr val="0F6FC6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rgbClr val="000000"/>
                </a:solidFill>
                <a:latin typeface="Constantia" pitchFamily="18" charset="0"/>
              </a:rPr>
              <a:t>John</a:t>
            </a:r>
            <a:r>
              <a:rPr lang="en-US" altLang="en-US" sz="2800" dirty="0">
                <a:solidFill>
                  <a:srgbClr val="000000"/>
                </a:solidFill>
                <a:latin typeface="Constantia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onstantia" pitchFamily="18" charset="0"/>
              </a:rPr>
              <a:t>Jay--First Chief Justice of the United States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Hamilton’s Financial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839200" cy="5257800"/>
          </a:xfrm>
        </p:spPr>
        <p:txBody>
          <a:bodyPr>
            <a:normAutofit fontScale="77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U.S. deeply in debt after Revolution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Secretary of Treasury – Alexander Hamilton set up Financial Plan with 4 parts </a:t>
            </a:r>
            <a:r>
              <a:rPr lang="en-US" b="1" dirty="0" smtClean="0"/>
              <a:t>(BEAT</a:t>
            </a:r>
            <a:r>
              <a:rPr lang="en-US" dirty="0" smtClean="0"/>
              <a:t>)</a:t>
            </a:r>
          </a:p>
          <a:p>
            <a:pPr marL="640080" lvl="1" indent="-274320" fontAlgn="auto">
              <a:spcAft>
                <a:spcPts val="0"/>
              </a:spcAft>
              <a:buClr>
                <a:srgbClr val="94B6D2"/>
              </a:buClr>
              <a:buFont typeface="Wingdings 2"/>
              <a:buChar char=""/>
              <a:defRPr/>
            </a:pPr>
            <a:r>
              <a:rPr lang="en-US" dirty="0" smtClean="0">
                <a:solidFill>
                  <a:prstClr val="black"/>
                </a:solidFill>
              </a:rPr>
              <a:t>1. U.S. govt. would charter a national </a:t>
            </a:r>
            <a:r>
              <a:rPr lang="en-US" b="1" i="1" dirty="0" smtClean="0">
                <a:solidFill>
                  <a:prstClr val="black"/>
                </a:solidFill>
              </a:rPr>
              <a:t>b</a:t>
            </a:r>
            <a:r>
              <a:rPr lang="en-US" i="1" dirty="0" smtClean="0">
                <a:solidFill>
                  <a:prstClr val="black"/>
                </a:solidFill>
              </a:rPr>
              <a:t>ank (BUS)</a:t>
            </a:r>
            <a:r>
              <a:rPr lang="en-US" dirty="0" smtClean="0">
                <a:solidFill>
                  <a:prstClr val="black"/>
                </a:solidFill>
              </a:rPr>
              <a:t> for depositing govt. funds – sparked large debate; some felt this was unconstitutional</a:t>
            </a:r>
          </a:p>
          <a:p>
            <a:pPr marL="640080" lvl="1" indent="-274320" fontAlgn="auto">
              <a:spcAft>
                <a:spcPts val="0"/>
              </a:spcAft>
              <a:buClr>
                <a:srgbClr val="94B6D2"/>
              </a:buClr>
              <a:buFont typeface="Wingdings 2"/>
              <a:buChar char=""/>
              <a:defRPr/>
            </a:pPr>
            <a:r>
              <a:rPr lang="en-US" dirty="0" smtClean="0">
                <a:solidFill>
                  <a:prstClr val="black"/>
                </a:solidFill>
              </a:rPr>
              <a:t>2.  U.S. govt. would pass an </a:t>
            </a:r>
            <a:r>
              <a:rPr lang="en-US" b="1" i="1" dirty="0" smtClean="0">
                <a:solidFill>
                  <a:prstClr val="black"/>
                </a:solidFill>
              </a:rPr>
              <a:t>e</a:t>
            </a:r>
            <a:r>
              <a:rPr lang="en-US" i="1" dirty="0" smtClean="0">
                <a:solidFill>
                  <a:prstClr val="black"/>
                </a:solidFill>
              </a:rPr>
              <a:t>xcise tax </a:t>
            </a:r>
            <a:r>
              <a:rPr lang="en-US" dirty="0" smtClean="0">
                <a:solidFill>
                  <a:prstClr val="black"/>
                </a:solidFill>
              </a:rPr>
              <a:t>on certain goods such as whiskey.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3. U.S. govt. would fully </a:t>
            </a:r>
            <a:r>
              <a:rPr lang="en-US" b="1" i="1" dirty="0" smtClean="0"/>
              <a:t>a</a:t>
            </a:r>
            <a:r>
              <a:rPr lang="en-US" i="1" dirty="0" smtClean="0"/>
              <a:t>ssume</a:t>
            </a:r>
            <a:r>
              <a:rPr lang="en-US" dirty="0"/>
              <a:t> (agree to pay) all federal and state debts (Sold government bonds which </a:t>
            </a:r>
            <a:r>
              <a:rPr lang="en-US" dirty="0" smtClean="0"/>
              <a:t>paid </a:t>
            </a:r>
            <a:r>
              <a:rPr lang="en-US" dirty="0"/>
              <a:t>annual interest to the </a:t>
            </a:r>
            <a:r>
              <a:rPr lang="en-US" dirty="0" smtClean="0"/>
              <a:t>holders)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4. govt. would impose a high tax on goods imported into the country (</a:t>
            </a:r>
            <a:r>
              <a:rPr lang="en-US" b="1" i="1" dirty="0" smtClean="0"/>
              <a:t>t</a:t>
            </a:r>
            <a:r>
              <a:rPr lang="en-US" i="1" dirty="0" smtClean="0"/>
              <a:t>ariff)– </a:t>
            </a:r>
            <a:r>
              <a:rPr lang="en-US" dirty="0" smtClean="0"/>
              <a:t>this part of plan not passed by Congress </a:t>
            </a:r>
          </a:p>
          <a:p>
            <a:pPr marL="365760" lvl="1" indent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319405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Hamilton believed that this system would establish the nations credibility, buy political support and enrich investors</a:t>
            </a:r>
          </a:p>
          <a:p>
            <a:pPr marL="319405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Redistribute wealth from farmers to merchants and South to North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dirty="0" smtClean="0"/>
              <a:t>Opposition to Hamilton’s 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4" y="1600200"/>
            <a:ext cx="8302625" cy="449580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Opposition grew in the south.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/>
              <a:t>Loose </a:t>
            </a:r>
            <a:r>
              <a:rPr lang="en-US" b="1" dirty="0" smtClean="0"/>
              <a:t>Construction </a:t>
            </a:r>
            <a:r>
              <a:rPr lang="en-US" dirty="0" smtClean="0"/>
              <a:t>(Broad interpretation-used 	broad language of constitution Article 1, Section 8, Clause 18 “elastic” clause) vs.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   </a:t>
            </a:r>
            <a:r>
              <a:rPr lang="en-US" b="1" dirty="0" smtClean="0"/>
              <a:t>Strict Construction (</a:t>
            </a:r>
            <a:r>
              <a:rPr lang="en-US" dirty="0" smtClean="0"/>
              <a:t>Limited </a:t>
            </a:r>
            <a:r>
              <a:rPr lang="en-US" dirty="0"/>
              <a:t>the </a:t>
            </a:r>
            <a:r>
              <a:rPr lang="en-US" dirty="0" smtClean="0"/>
              <a:t>federal government to 	powers </a:t>
            </a:r>
            <a:r>
              <a:rPr lang="en-US" dirty="0"/>
              <a:t>only granted by the </a:t>
            </a:r>
            <a:r>
              <a:rPr lang="en-US" dirty="0" smtClean="0"/>
              <a:t>constitution)</a:t>
            </a: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1791 Congress approves National Bank, excise taxes, and funding of the national debt</a:t>
            </a:r>
            <a:r>
              <a:rPr lang="en-US" dirty="0" smtClean="0"/>
              <a:t>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/>
              <a:t>Compromise</a:t>
            </a:r>
            <a:r>
              <a:rPr lang="en-US" dirty="0" smtClean="0"/>
              <a:t>-For </a:t>
            </a:r>
            <a:r>
              <a:rPr lang="en-US" dirty="0"/>
              <a:t>Southerner’s to agree to Hamilton’s Plan, they were promised to have the national capital  </a:t>
            </a:r>
            <a:r>
              <a:rPr lang="en-US" dirty="0" smtClean="0"/>
              <a:t>move from the North (NYC) </a:t>
            </a:r>
            <a:r>
              <a:rPr lang="en-US" dirty="0"/>
              <a:t>to the </a:t>
            </a:r>
            <a:r>
              <a:rPr lang="en-US" dirty="0" smtClean="0"/>
              <a:t>South on the banks </a:t>
            </a:r>
            <a:r>
              <a:rPr lang="en-US" dirty="0"/>
              <a:t>of the Potomac River. (Washington, D.C.)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Whiskey Rebellion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1791 – Congress imposed tax on all whiskey made and sold in U.S. in hopes to raise funds for treasury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Angered farmers – many backcountry farmers made extra money by turning corn into whiskey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Organized protest &amp; refused to pay the tax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Started a revolt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Burned down home of tax collector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Militia sent to Pennsylvania and stopped rebellion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Whiskey Rebellion tested new govt. – showed govt. strong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6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Political Parties Emerge</a:t>
            </a:r>
          </a:p>
        </p:txBody>
      </p:sp>
      <p:sp>
        <p:nvSpPr>
          <p:cNvPr id="23555" name="Content Placeholder 7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dirty="0" smtClean="0"/>
              <a:t>Before political parties, there were factions (organized political groups)</a:t>
            </a:r>
          </a:p>
          <a:p>
            <a:pPr lvl="1"/>
            <a:r>
              <a:rPr lang="en-US" altLang="en-US" dirty="0" smtClean="0"/>
              <a:t>Factions were frowned upon – they were considered selfish and unconcerned with well-being of the nation as a whole</a:t>
            </a:r>
          </a:p>
          <a:p>
            <a:r>
              <a:rPr lang="en-US" altLang="en-US" dirty="0" smtClean="0"/>
              <a:t>Washington hated factions</a:t>
            </a:r>
          </a:p>
          <a:p>
            <a:pPr lvl="1"/>
            <a:r>
              <a:rPr lang="en-US" altLang="en-US" dirty="0" smtClean="0"/>
              <a:t>Disappointed as he saw Jefferson and Hamilton growing apart based on political views</a:t>
            </a:r>
          </a:p>
          <a:p>
            <a:r>
              <a:rPr lang="en-US" altLang="en-US" dirty="0" smtClean="0"/>
              <a:t>1790s two political parties began to form: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Democratic-Republicans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4283075" cy="4953000"/>
          </a:xfrm>
        </p:spPr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Led by Thomas Jefferson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Believed people should have political power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Favored strong state governments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Emphasized agriculture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Favored a strict interpretation of the Constitution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Pro-French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Opposed national bank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Opposed protective tariff</a:t>
            </a:r>
            <a:endParaRPr lang="en-US" sz="2400" dirty="0"/>
          </a:p>
        </p:txBody>
      </p:sp>
      <p:pic>
        <p:nvPicPr>
          <p:cNvPr id="24580" name="Picture 2" descr="File:Thomas Jefferson by Rembrandt Peale, 18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40243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Federalists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359275" cy="60960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Led by Alexander Hamilton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Believed the wealthy and educated should lead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Favored a strong central government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Emphasized manufacturing, shipping, and trade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Favored a loose interpretation of the Constitution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Pro British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Favored national bank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Favored protective tariff</a:t>
            </a:r>
            <a:endParaRPr lang="en-US" sz="2400" dirty="0"/>
          </a:p>
        </p:txBody>
      </p:sp>
      <p:pic>
        <p:nvPicPr>
          <p:cNvPr id="25604" name="Picture 2" descr="File:Alexander Hamilton portrait by John Trumbull 180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8100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George Washington 1789-1797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304800" y="230188"/>
            <a:ext cx="2895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sz="2000" b="1" dirty="0"/>
              <a:t>Essential Question:</a:t>
            </a:r>
          </a:p>
          <a:p>
            <a:endParaRPr lang="en-US" altLang="en-US" sz="2000" b="1" dirty="0"/>
          </a:p>
          <a:p>
            <a:endParaRPr lang="en-US" altLang="en-US" sz="2000" b="1" dirty="0"/>
          </a:p>
          <a:p>
            <a:r>
              <a:rPr lang="en-US" altLang="en-US" sz="2000" b="1" dirty="0" smtClean="0"/>
              <a:t>Why and how was George </a:t>
            </a:r>
            <a:r>
              <a:rPr lang="en-US" altLang="en-US" sz="2000" b="1" dirty="0"/>
              <a:t>Washington such an effective leader?</a:t>
            </a:r>
          </a:p>
          <a:p>
            <a:r>
              <a:rPr lang="en-US" altLang="en-US" dirty="0"/>
              <a:t> </a:t>
            </a:r>
          </a:p>
          <a:p>
            <a:endParaRPr lang="en-US" altLang="en-US" dirty="0"/>
          </a:p>
        </p:txBody>
      </p:sp>
      <p:pic>
        <p:nvPicPr>
          <p:cNvPr id="10243" name="Picture 6" descr="File:Gilbert Stuart, George Washington (Lansdowne portrait, 1796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270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311150" y="3879850"/>
            <a:ext cx="350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/>
              <a:t>George Washington (Lansdowne portrait) by Gilbert Stuart, oil on canvas, 1796</a:t>
            </a:r>
          </a:p>
          <a:p>
            <a:r>
              <a:rPr lang="en-US" altLang="en-US"/>
              <a:t>National Portrait Gallery, Smithsonian Institution.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1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Presidential Policy-Foreign</a:t>
            </a:r>
            <a:br>
              <a:rPr lang="en-US" altLang="en-US" dirty="0" smtClean="0"/>
            </a:br>
            <a:r>
              <a:rPr lang="en-US" altLang="en-US" dirty="0" smtClean="0"/>
              <a:t>French Revolution-1789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4495800" cy="4572000"/>
          </a:xfrm>
        </p:spPr>
        <p:txBody>
          <a:bodyPr/>
          <a:lstStyle/>
          <a:p>
            <a:r>
              <a:rPr lang="en-US" altLang="en-US" sz="2000" dirty="0" smtClean="0"/>
              <a:t>Most Americans initially supported </a:t>
            </a:r>
          </a:p>
          <a:p>
            <a:r>
              <a:rPr lang="en-US" altLang="en-US" sz="2000" dirty="0" smtClean="0"/>
              <a:t>1793 Jacobins took over in France and beheaded the king, Louis XVI; </a:t>
            </a:r>
            <a:r>
              <a:rPr lang="en-US" altLang="en-US" sz="2000" dirty="0" smtClean="0"/>
              <a:t>launching a </a:t>
            </a:r>
            <a:r>
              <a:rPr lang="en-US" altLang="en-US" sz="2000" dirty="0" smtClean="0"/>
              <a:t>reign of terror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against all European monarchs</a:t>
            </a:r>
          </a:p>
          <a:p>
            <a:r>
              <a:rPr lang="en-US" altLang="en-US" sz="2000" dirty="0" smtClean="0"/>
              <a:t>Support for Revolution was split-Federalists supported British; Republicans supported French</a:t>
            </a:r>
          </a:p>
          <a:p>
            <a:r>
              <a:rPr lang="en-US" altLang="en-US" sz="2000" dirty="0" smtClean="0"/>
              <a:t>April 22, 1793-Washington issued declaration of </a:t>
            </a:r>
            <a:r>
              <a:rPr lang="en-US" altLang="en-US" sz="2000" b="1" dirty="0" smtClean="0"/>
              <a:t>neutrality</a:t>
            </a:r>
          </a:p>
          <a:p>
            <a:r>
              <a:rPr lang="en-US" altLang="en-US" sz="2000" dirty="0" smtClean="0"/>
              <a:t>Edmond </a:t>
            </a:r>
            <a:r>
              <a:rPr lang="en-US" altLang="en-US" sz="2000" b="1" dirty="0" smtClean="0"/>
              <a:t>Genet</a:t>
            </a:r>
            <a:r>
              <a:rPr lang="en-US" altLang="en-US" sz="2000" dirty="0" smtClean="0"/>
              <a:t>-Frenchmen whose unofficial visit caused an uproar and led to Jefferson resigning</a:t>
            </a:r>
          </a:p>
        </p:txBody>
      </p:sp>
      <p:pic>
        <p:nvPicPr>
          <p:cNvPr id="26629" name="Picture 5" descr="Anonymous - Prise de la Basti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91" y="1981200"/>
            <a:ext cx="404260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Jay’s Treaty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066800"/>
            <a:ext cx="8229600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November 19, </a:t>
            </a:r>
            <a:r>
              <a:rPr lang="en-US" sz="2800" dirty="0" smtClean="0"/>
              <a:t>1794; negotiated by John Jay</a:t>
            </a:r>
          </a:p>
          <a:p>
            <a:r>
              <a:rPr lang="en-US" sz="2800" dirty="0"/>
              <a:t>Despite Treaty of Paris in 1783, British still maintained forts in Northwest </a:t>
            </a:r>
            <a:r>
              <a:rPr lang="en-US" sz="2800" dirty="0" smtClean="0"/>
              <a:t>territory</a:t>
            </a:r>
            <a:endParaRPr lang="en-US" sz="2800" dirty="0" smtClean="0"/>
          </a:p>
          <a:p>
            <a:r>
              <a:rPr lang="en-US" sz="2800" dirty="0" smtClean="0"/>
              <a:t>British agreed to evacuate posts in Northwest Territory after American success at Battle of Fallen Timbers</a:t>
            </a:r>
          </a:p>
          <a:p>
            <a:r>
              <a:rPr lang="en-US" sz="2800" dirty="0" smtClean="0"/>
              <a:t>Many Americans angered at terms because British able to keep fur trade on Canadian </a:t>
            </a:r>
            <a:r>
              <a:rPr lang="en-US" sz="2800" dirty="0" smtClean="0"/>
              <a:t>border and it did little to stop the British policy of </a:t>
            </a:r>
            <a:r>
              <a:rPr lang="en-US" sz="2800" dirty="0" smtClean="0"/>
              <a:t>impressment</a:t>
            </a:r>
          </a:p>
          <a:p>
            <a:r>
              <a:rPr lang="en-US" sz="2800" dirty="0" smtClean="0"/>
              <a:t>Given the climate of the French Revolution, Federalists like Hamilton pushed for an easy settlement with the British to secure a trading relationship with Britain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6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Pinckney’s Treaty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7772400" cy="4572000"/>
          </a:xfrm>
        </p:spPr>
        <p:txBody>
          <a:bodyPr/>
          <a:lstStyle/>
          <a:p>
            <a:r>
              <a:rPr lang="en-US" dirty="0" smtClean="0"/>
              <a:t>October 27, </a:t>
            </a:r>
            <a:r>
              <a:rPr lang="en-US" dirty="0" smtClean="0"/>
              <a:t>1795; negotiated by southerner Charles Pinckney</a:t>
            </a:r>
            <a:endParaRPr lang="en-US" dirty="0" smtClean="0"/>
          </a:p>
          <a:p>
            <a:r>
              <a:rPr lang="en-US" dirty="0" smtClean="0"/>
              <a:t>Spain gave up all claims east of Mississippi River except Florida</a:t>
            </a:r>
          </a:p>
          <a:p>
            <a:r>
              <a:rPr lang="en-US" dirty="0" smtClean="0"/>
              <a:t>Spain recognized 31</a:t>
            </a:r>
            <a:r>
              <a:rPr lang="en-US" baseline="30000" dirty="0" smtClean="0"/>
              <a:t>st</a:t>
            </a:r>
            <a:r>
              <a:rPr lang="en-US" dirty="0" smtClean="0"/>
              <a:t> parallel as southern boundary of U.S.</a:t>
            </a:r>
          </a:p>
          <a:p>
            <a:r>
              <a:rPr lang="en-US" dirty="0" smtClean="0"/>
              <a:t>Spain agreed to open Mississippi River for trade</a:t>
            </a:r>
          </a:p>
          <a:p>
            <a:r>
              <a:rPr lang="en-US" dirty="0" smtClean="0"/>
              <a:t>Allowed American traders to use port of New </a:t>
            </a:r>
            <a:r>
              <a:rPr lang="en-US" dirty="0" smtClean="0"/>
              <a:t>Orleans</a:t>
            </a:r>
          </a:p>
          <a:p>
            <a:r>
              <a:rPr lang="en-US" dirty="0" smtClean="0"/>
              <a:t>Appeased Southerners who wanted to migrate westward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2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Greenville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8001000" cy="4658833"/>
          </a:xfrm>
        </p:spPr>
        <p:txBody>
          <a:bodyPr/>
          <a:lstStyle/>
          <a:p>
            <a:r>
              <a:rPr lang="en-US" sz="2400" dirty="0" smtClean="0"/>
              <a:t>signed </a:t>
            </a:r>
            <a:r>
              <a:rPr lang="en-US" sz="2400" dirty="0"/>
              <a:t>on August 3, 1795, at Fort Greenville, </a:t>
            </a:r>
            <a:r>
              <a:rPr lang="en-US" sz="2400" dirty="0" smtClean="0"/>
              <a:t>now Greenville</a:t>
            </a:r>
            <a:r>
              <a:rPr lang="en-US" sz="2400" dirty="0"/>
              <a:t>, </a:t>
            </a:r>
            <a:r>
              <a:rPr lang="en-US" sz="2400" dirty="0" smtClean="0"/>
              <a:t>Ohio</a:t>
            </a:r>
          </a:p>
          <a:p>
            <a:r>
              <a:rPr lang="en-US" sz="2400" dirty="0" smtClean="0"/>
              <a:t>British had encouraged </a:t>
            </a:r>
            <a:r>
              <a:rPr lang="en-US" sz="2400" dirty="0" smtClean="0"/>
              <a:t>Native Americans </a:t>
            </a:r>
            <a:r>
              <a:rPr lang="en-US" sz="2400" dirty="0" smtClean="0"/>
              <a:t>(Shawnee, Miami, </a:t>
            </a:r>
            <a:r>
              <a:rPr lang="en-US" sz="2400" dirty="0" err="1" smtClean="0"/>
              <a:t>Chippawa</a:t>
            </a:r>
            <a:r>
              <a:rPr lang="en-US" sz="2400" dirty="0" smtClean="0"/>
              <a:t>, </a:t>
            </a:r>
            <a:r>
              <a:rPr lang="en-US" sz="2400" dirty="0" err="1" smtClean="0"/>
              <a:t>Ottowa</a:t>
            </a:r>
            <a:r>
              <a:rPr lang="en-US" sz="2400" dirty="0" smtClean="0"/>
              <a:t>, etc.) to </a:t>
            </a:r>
            <a:r>
              <a:rPr lang="en-US" sz="2400" dirty="0" smtClean="0"/>
              <a:t>help resist U.S. settlement in the area</a:t>
            </a:r>
          </a:p>
          <a:p>
            <a:r>
              <a:rPr lang="en-US" sz="2400" dirty="0" smtClean="0"/>
              <a:t>On August 20, 1794, U.S. defeated Miami Confederacy at the Battle of Fallen Timbers in present day Toledo, Ohio</a:t>
            </a:r>
          </a:p>
          <a:p>
            <a:r>
              <a:rPr lang="en-US" sz="2400" dirty="0" smtClean="0"/>
              <a:t>Led to Treaty of Greenville in which the Miami Confederacy gave up most of their land claims in exchange for </a:t>
            </a:r>
            <a:r>
              <a:rPr lang="en-US" sz="2400" dirty="0" smtClean="0"/>
              <a:t>$</a:t>
            </a:r>
          </a:p>
          <a:p>
            <a:r>
              <a:rPr lang="en-US" sz="2400" dirty="0" smtClean="0"/>
              <a:t>Led to settlement of Cleveland, Detroit and Chicago along the Great Lakes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371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6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Election of 1796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1796, Washington announced he would not seek a third term as President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Thomas Jefferson ran as Republican candidate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John Adams ran as Federalist candidate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Back then, Pres. and VP were not elected together on the same ticket – instead candidate with most votes became Pres. and 2</a:t>
            </a:r>
            <a:r>
              <a:rPr lang="en-US" baseline="30000" dirty="0" smtClean="0"/>
              <a:t>nd</a:t>
            </a:r>
            <a:r>
              <a:rPr lang="en-US" dirty="0" smtClean="0"/>
              <a:t> place candidate became VP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Adams became Pres. (Federalist), Jefferson became VP (Republican) – led to serious tension over next 4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Washington Retires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George Washington made a “Farewell Address”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/>
              <a:t>Praised benefits of federal govt.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/>
              <a:t>Stressed importance of morality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/>
              <a:t>Warned against national debt and deems taxes necessary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/>
              <a:t>Warned against political parties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/>
              <a:t>Warned against involvement in foreign affairs and creating alliances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/>
              <a:t>Warned against creating a military that is too over-powering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Washington’s accomplishments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/>
              <a:t>U.S. had a functioning govt.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/>
              <a:t>Economy was improving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/>
              <a:t>Had avoided war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/>
              <a:t>British had been forced to leave forts in NW Territory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ypl.org/research/chss/spe/art/print/exhibits/revolution/captions/images/McAlpin45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52600" y="-152400"/>
            <a:ext cx="5652770" cy="758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49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52400" y="14288"/>
            <a:ext cx="37687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endParaRPr lang="en-US" altLang="en-US" b="1"/>
          </a:p>
          <a:p>
            <a:r>
              <a:rPr lang="en-US" altLang="en-US" sz="2000" b="1"/>
              <a:t>What made George Washington such an effective leader?</a:t>
            </a:r>
          </a:p>
        </p:txBody>
      </p:sp>
      <p:pic>
        <p:nvPicPr>
          <p:cNvPr id="11267" name="Picture 6" descr="File:Gilbert Stuart, George Washington (Lansdowne portrait, 1796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34925"/>
            <a:ext cx="4270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688" y="1524000"/>
            <a:ext cx="4405312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Compared to other political leaders of his time, such as Thomas Jefferson, Alexander Hamilton and James Madison, Washington was far from outstanding.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He had little formal education.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He knew no foreign languages.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+mn-cs"/>
              </a:rPr>
              <a:t>He had never traveled to Europe.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+mn-cs"/>
              </a:rPr>
              <a:t>Personally aloof, even cold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+mn-cs"/>
              </a:rPr>
              <a:t>he </a:t>
            </a:r>
            <a:r>
              <a:rPr lang="en-US" sz="2000" dirty="0">
                <a:latin typeface="+mn-lt"/>
                <a:cs typeface="+mn-cs"/>
              </a:rPr>
              <a:t>was not a great thinker, writer, or speaker.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Despite these shortcomings, Washington still places near or at the top of the list of great presidents even today.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1905000"/>
            <a:ext cx="4191000" cy="4419600"/>
          </a:xfrm>
        </p:spPr>
        <p:txBody>
          <a:bodyPr>
            <a:normAutofit fontScale="85000" lnSpcReduction="20000"/>
          </a:bodyPr>
          <a:lstStyle/>
          <a:p>
            <a:pPr marL="320040" indent="-320040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Had to overcome the </a:t>
            </a:r>
            <a:r>
              <a:rPr lang="en-US" dirty="0"/>
              <a:t>inability of the military or the Continental Congress to compel individual states to assist the war effort.</a:t>
            </a:r>
          </a:p>
          <a:p>
            <a:pPr marL="320040" indent="-320040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The </a:t>
            </a:r>
            <a:r>
              <a:rPr lang="en-US" dirty="0"/>
              <a:t>problem of keeping troops supplied.</a:t>
            </a:r>
          </a:p>
          <a:p>
            <a:pPr marL="320040" indent="-320040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/>
              <a:t>The presence of many colonists loyal to the British crown.</a:t>
            </a:r>
          </a:p>
          <a:p>
            <a:pPr marL="320040" indent="-320040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/>
              <a:t>The difficulty of defeating the powerful British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52400" y="304800"/>
            <a:ext cx="441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As Commander of Continental Army During the Revolution (1774-1783) Washington was considered a hero.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426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04800" y="1600200"/>
            <a:ext cx="487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2000" dirty="0"/>
              <a:t>after Yorktown, Continental Army held together until Treaty of Paris was signed</a:t>
            </a:r>
          </a:p>
          <a:p>
            <a:pPr>
              <a:buFont typeface="Arial" charset="0"/>
              <a:buChar char="•"/>
            </a:pPr>
            <a:r>
              <a:rPr lang="en-US" altLang="en-US" sz="2000" dirty="0"/>
              <a:t>people began to talk about the need for a strong leader to put things in order.  This talk common among the men in Washington’s Army</a:t>
            </a:r>
          </a:p>
          <a:p>
            <a:pPr>
              <a:buFont typeface="Arial" charset="0"/>
              <a:buChar char="•"/>
            </a:pPr>
            <a:r>
              <a:rPr lang="en-US" altLang="en-US" sz="2000" dirty="0"/>
              <a:t>Army officer, Col. Lewis Nicola, sent a letter to Washington in May 1752. arguing that a republic would not work in the United States. What was needed, wrote Nicola, was a </a:t>
            </a:r>
            <a:r>
              <a:rPr lang="en-US" altLang="en-US" sz="2000" b="1" dirty="0"/>
              <a:t>king</a:t>
            </a:r>
            <a:r>
              <a:rPr lang="en-US" altLang="en-US" sz="2000" dirty="0"/>
              <a:t>.</a:t>
            </a:r>
          </a:p>
          <a:p>
            <a:pPr>
              <a:buFont typeface="Arial" charset="0"/>
              <a:buChar char="•"/>
            </a:pPr>
            <a:r>
              <a:rPr lang="en-US" altLang="en-US" sz="2000" dirty="0"/>
              <a:t>Washington totally rejected the idea of establishing a monarchy in America with himself as king.</a:t>
            </a:r>
          </a:p>
          <a:p>
            <a:pPr>
              <a:buFont typeface="Arial" charset="0"/>
              <a:buChar char="•"/>
            </a:pPr>
            <a:r>
              <a:rPr lang="en-US" altLang="en-US" sz="2000" dirty="0"/>
              <a:t>had made his first important decision as a political leader.</a:t>
            </a:r>
          </a:p>
        </p:txBody>
      </p:sp>
      <p:pic>
        <p:nvPicPr>
          <p:cNvPr id="13315" name="Picture 6" descr="File:Gilbert Stuart, George Washington (Lansdowne portrait, 1796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432175" cy="545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4191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As Commander of Continental Army During the Revolution (1774-1783) Washington gained more popularity by giving up power.</a:t>
            </a:r>
          </a:p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52600"/>
            <a:ext cx="42672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Unlike the other founding fathers, Washington was a true </a:t>
            </a:r>
            <a:r>
              <a:rPr lang="en-US" sz="2000" b="1" dirty="0">
                <a:latin typeface="+mn-lt"/>
                <a:cs typeface="+mn-cs"/>
              </a:rPr>
              <a:t>non-partisan</a:t>
            </a:r>
            <a:r>
              <a:rPr lang="en-US" sz="2000" dirty="0">
                <a:latin typeface="+mn-lt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latin typeface="+mn-lt"/>
                <a:cs typeface="+mn-cs"/>
              </a:rPr>
              <a:t>He hated it when people divided into hostile groups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latin typeface="+mn-lt"/>
                <a:cs typeface="+mn-cs"/>
              </a:rPr>
              <a:t>He tried to avoid taking sides during political disputes.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latin typeface="+mn-lt"/>
                <a:cs typeface="+mn-cs"/>
              </a:rPr>
              <a:t>He contributed almost nothing to the heated debates that took place, but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latin typeface="+mn-lt"/>
                <a:cs typeface="+mn-cs"/>
              </a:rPr>
              <a:t>He used his prestige to calm people down and get them back to their main job</a:t>
            </a:r>
          </a:p>
        </p:txBody>
      </p:sp>
      <p:pic>
        <p:nvPicPr>
          <p:cNvPr id="14339" name="Picture 6" descr="File:Gilbert Stuart, George Washington (Lansdowne portrait, 1796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270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76200" y="71438"/>
            <a:ext cx="441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b="1"/>
              <a:t>As president of the Constitutional Convention in 1787 he convinced different factions to work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File:Gilbert Stuart, George Washington (Lansdowne portrait, 1796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638"/>
            <a:ext cx="3581400" cy="575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76200" y="71438"/>
            <a:ext cx="441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altLang="en-US" b="1"/>
              <a:t>As president of the United States (1789-1797) he established a precedent for other presidents to follow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76200" y="1536700"/>
            <a:ext cx="52578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altLang="en-US" sz="2200" dirty="0"/>
              <a:t>Washington could have retired at Mount Vernon a military hero.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2200" dirty="0"/>
              <a:t>His ability to lead an entire nation was untested.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2200" dirty="0"/>
              <a:t>He became the first and only president to be unanimously elected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2200" dirty="0"/>
              <a:t>He formed a cabinet of advisors that differed in opinion led by Jefferson and Hamilton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2200" dirty="0"/>
              <a:t>He served only two terms when he could have served longer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2200" dirty="0"/>
              <a:t>He established American neutrality during the French Revolution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2200" dirty="0"/>
              <a:t>He put down the first test of the government’s power-the Whiskey Rebellion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Washington’s Inauguration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4267200" cy="5029200"/>
          </a:xfrm>
        </p:spPr>
        <p:txBody>
          <a:bodyPr>
            <a:normAutofit fontScale="62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In 1788, the Confederation Congress scheduled the first presidential inauguration for the first Wednesday in March of the following year. </a:t>
            </a: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B</a:t>
            </a:r>
            <a:r>
              <a:rPr lang="en-US" dirty="0" smtClean="0"/>
              <a:t>ad </a:t>
            </a:r>
            <a:r>
              <a:rPr lang="en-US" dirty="0"/>
              <a:t>weather delayed many members of the First Federal Congress from arriving promptly in New York City, the temporary seat of government. </a:t>
            </a: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Finally</a:t>
            </a:r>
            <a:r>
              <a:rPr lang="en-US" dirty="0"/>
              <a:t>, on April 6, 1789 </a:t>
            </a:r>
            <a:r>
              <a:rPr lang="en-US" dirty="0" smtClean="0"/>
              <a:t>enough </a:t>
            </a:r>
            <a:r>
              <a:rPr lang="en-US" dirty="0"/>
              <a:t>members had reached New York to tally the electoral ballots. </a:t>
            </a: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</a:t>
            </a:r>
            <a:r>
              <a:rPr lang="en-US" dirty="0"/>
              <a:t>ballots were counted on April 6 and George Washington won unanimously with 69 electoral votes. </a:t>
            </a: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Washington </a:t>
            </a:r>
            <a:r>
              <a:rPr lang="en-US" dirty="0"/>
              <a:t>was then notified of his victory and traveled to New York City from his home in Virginia</a:t>
            </a:r>
            <a:r>
              <a:rPr lang="en-US" dirty="0" smtClean="0"/>
              <a:t>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Washington met with much celebration along the journey to NYC</a:t>
            </a:r>
            <a:endParaRPr lang="en-US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4671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U.S. Problems after Constitutional Convention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6324600" cy="4572000"/>
          </a:xfrm>
        </p:spPr>
        <p:txBody>
          <a:bodyPr/>
          <a:lstStyle/>
          <a:p>
            <a:pPr marL="735013" lvl="1" indent="-342900">
              <a:spcBef>
                <a:spcPct val="20000"/>
              </a:spcBef>
              <a:buClr>
                <a:srgbClr val="0F6FC6"/>
              </a:buClr>
              <a:buSzPct val="85000"/>
              <a:buFont typeface="Wingdings" pitchFamily="2" charset="2"/>
              <a:buChar char="q"/>
            </a:pPr>
            <a:r>
              <a:rPr lang="en-US" altLang="en-US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Inherited a national debt of $52 million from the Confederation</a:t>
            </a:r>
          </a:p>
          <a:p>
            <a:pPr marL="735013" lvl="1" indent="-342900">
              <a:spcBef>
                <a:spcPct val="20000"/>
              </a:spcBef>
              <a:buClr>
                <a:srgbClr val="0F6FC6"/>
              </a:buClr>
              <a:buSzPct val="85000"/>
              <a:buFont typeface="Wingdings" pitchFamily="2" charset="2"/>
              <a:buChar char="q"/>
            </a:pPr>
            <a:r>
              <a:rPr lang="en-US" altLang="en-US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No Navy and only a 400 man army</a:t>
            </a:r>
          </a:p>
          <a:p>
            <a:pPr marL="735013" lvl="1" indent="-342900">
              <a:spcBef>
                <a:spcPct val="20000"/>
              </a:spcBef>
              <a:buClr>
                <a:srgbClr val="0F6FC6"/>
              </a:buClr>
              <a:buSzPct val="85000"/>
              <a:buFont typeface="Wingdings" pitchFamily="2" charset="2"/>
              <a:buChar char="q"/>
            </a:pPr>
            <a:r>
              <a:rPr lang="en-US" altLang="en-US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US not respected in foreign countries</a:t>
            </a:r>
          </a:p>
          <a:p>
            <a:pPr marL="735013" lvl="1" indent="-342900">
              <a:spcBef>
                <a:spcPct val="20000"/>
              </a:spcBef>
              <a:buClr>
                <a:srgbClr val="0F6FC6"/>
              </a:buClr>
              <a:buSzPct val="85000"/>
              <a:buFont typeface="Wingdings" pitchFamily="2" charset="2"/>
              <a:buChar char="q"/>
            </a:pPr>
            <a:r>
              <a:rPr lang="en-US" altLang="en-US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Everything is new – learning on the fly</a:t>
            </a:r>
          </a:p>
          <a:p>
            <a:endParaRPr lang="en-US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shington's Leadership and Presidenc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Washington's Leadership and Presidency</Template>
  <TotalTime>3212</TotalTime>
  <Words>1645</Words>
  <Application>Microsoft Office PowerPoint</Application>
  <PresentationFormat>On-screen Show (4:3)</PresentationFormat>
  <Paragraphs>176</Paragraphs>
  <Slides>26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Constantia</vt:lpstr>
      <vt:lpstr>Tw Cen MT</vt:lpstr>
      <vt:lpstr>Wingdings</vt:lpstr>
      <vt:lpstr>Wingdings 2</vt:lpstr>
      <vt:lpstr>Washington's Leadership and Presidency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Washington’s Inauguration</vt:lpstr>
      <vt:lpstr>U.S. Problems after Constitutional Convention</vt:lpstr>
      <vt:lpstr>Domestic Policy Issues</vt:lpstr>
      <vt:lpstr>Presidential Policy-Domestic</vt:lpstr>
      <vt:lpstr>Judiciary Act of 1789</vt:lpstr>
      <vt:lpstr>Hamilton’s Financial Plan</vt:lpstr>
      <vt:lpstr>Opposition to Hamilton’s BUS</vt:lpstr>
      <vt:lpstr>Whiskey Rebellion</vt:lpstr>
      <vt:lpstr>Political Parties Emerge</vt:lpstr>
      <vt:lpstr>Democratic-Republicans</vt:lpstr>
      <vt:lpstr>Federalists</vt:lpstr>
      <vt:lpstr>Foreign Policy Issues</vt:lpstr>
      <vt:lpstr>Presidential Policy-Foreign French Revolution-1789</vt:lpstr>
      <vt:lpstr>Jay’s Treaty</vt:lpstr>
      <vt:lpstr>Pinckney’s Treaty</vt:lpstr>
      <vt:lpstr>Treaty of Greenville</vt:lpstr>
      <vt:lpstr>Election of 1796</vt:lpstr>
      <vt:lpstr>Washington Retires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</dc:creator>
  <cp:lastModifiedBy>dedwards4</cp:lastModifiedBy>
  <cp:revision>27</cp:revision>
  <dcterms:created xsi:type="dcterms:W3CDTF">2014-10-06T23:59:17Z</dcterms:created>
  <dcterms:modified xsi:type="dcterms:W3CDTF">2016-10-20T14:40:26Z</dcterms:modified>
</cp:coreProperties>
</file>