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2" r:id="rId4"/>
    <p:sldId id="273" r:id="rId5"/>
    <p:sldId id="257" r:id="rId6"/>
    <p:sldId id="258" r:id="rId7"/>
    <p:sldId id="259" r:id="rId8"/>
    <p:sldId id="271" r:id="rId9"/>
    <p:sldId id="274" r:id="rId10"/>
    <p:sldId id="275" r:id="rId11"/>
    <p:sldId id="266" r:id="rId12"/>
    <p:sldId id="264" r:id="rId13"/>
    <p:sldId id="268"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0143EC-2C04-4C2C-96B3-3485B5458BC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143EC-2C04-4C2C-96B3-3485B5458BC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143EC-2C04-4C2C-96B3-3485B5458BC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143EC-2C04-4C2C-96B3-3485B5458BC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143EC-2C04-4C2C-96B3-3485B5458BCE}"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0143EC-2C04-4C2C-96B3-3485B5458BCE}"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0143EC-2C04-4C2C-96B3-3485B5458BCE}"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0143EC-2C04-4C2C-96B3-3485B5458BCE}"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143EC-2C04-4C2C-96B3-3485B5458BCE}"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92FD5-61B5-4774-BB11-76878CAD11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143EC-2C04-4C2C-96B3-3485B5458BCE}"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92FD5-61B5-4774-BB11-76878CAD111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40143EC-2C04-4C2C-96B3-3485B5458BCE}" type="datetimeFigureOut">
              <a:rPr lang="en-US" smtClean="0"/>
              <a:t>10/15/2015</a:t>
            </a:fld>
            <a:endParaRPr lang="en-US"/>
          </a:p>
        </p:txBody>
      </p:sp>
      <p:sp>
        <p:nvSpPr>
          <p:cNvPr id="9" name="Slide Number Placeholder 8"/>
          <p:cNvSpPr>
            <a:spLocks noGrp="1"/>
          </p:cNvSpPr>
          <p:nvPr>
            <p:ph type="sldNum" sz="quarter" idx="11"/>
          </p:nvPr>
        </p:nvSpPr>
        <p:spPr/>
        <p:txBody>
          <a:bodyPr/>
          <a:lstStyle/>
          <a:p>
            <a:fld id="{CE992FD5-61B5-4774-BB11-76878CAD111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E992FD5-61B5-4774-BB11-76878CAD111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40143EC-2C04-4C2C-96B3-3485B5458BCE}" type="datetimeFigureOut">
              <a:rPr lang="en-US" smtClean="0"/>
              <a:t>10/15/2015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Thomas Jefferson</a:t>
            </a:r>
            <a:endParaRPr lang="en-US" dirty="0"/>
          </a:p>
        </p:txBody>
      </p:sp>
      <p:sp>
        <p:nvSpPr>
          <p:cNvPr id="3" name="Subtitle 2"/>
          <p:cNvSpPr>
            <a:spLocks noGrp="1"/>
          </p:cNvSpPr>
          <p:nvPr>
            <p:ph type="subTitle" idx="1"/>
          </p:nvPr>
        </p:nvSpPr>
        <p:spPr/>
        <p:txBody>
          <a:bodyPr/>
          <a:lstStyle/>
          <a:p>
            <a:r>
              <a:rPr lang="en-US" dirty="0" smtClean="0"/>
              <a:t>President of the United States</a:t>
            </a:r>
            <a:endParaRPr lang="en-US" dirty="0"/>
          </a:p>
        </p:txBody>
      </p:sp>
    </p:spTree>
    <p:extLst>
      <p:ext uri="{BB962C8B-B14F-4D97-AF65-F5344CB8AC3E}">
        <p14:creationId xmlns:p14="http://schemas.microsoft.com/office/powerpoint/2010/main" val="2016633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Thomas Jefferson</a:t>
            </a:r>
            <a:endParaRPr lang="en-US" dirty="0"/>
          </a:p>
        </p:txBody>
      </p:sp>
      <p:sp>
        <p:nvSpPr>
          <p:cNvPr id="3" name="Content Placeholder 2"/>
          <p:cNvSpPr>
            <a:spLocks noGrp="1"/>
          </p:cNvSpPr>
          <p:nvPr>
            <p:ph sz="half" idx="1"/>
          </p:nvPr>
        </p:nvSpPr>
        <p:spPr/>
        <p:txBody>
          <a:bodyPr/>
          <a:lstStyle/>
          <a:p>
            <a:r>
              <a:rPr lang="en-US" dirty="0" smtClean="0"/>
              <a:t>Republican “Revolution”</a:t>
            </a:r>
          </a:p>
          <a:p>
            <a:r>
              <a:rPr lang="en-US" dirty="0" smtClean="0"/>
              <a:t>Marbury v. Madison</a:t>
            </a:r>
          </a:p>
          <a:p>
            <a:r>
              <a:rPr lang="en-US" dirty="0" smtClean="0"/>
              <a:t>Louisiana Purchase</a:t>
            </a:r>
          </a:p>
          <a:p>
            <a:r>
              <a:rPr lang="en-US" dirty="0" smtClean="0"/>
              <a:t>Barbary Wars</a:t>
            </a:r>
          </a:p>
          <a:p>
            <a:r>
              <a:rPr lang="en-US" dirty="0" smtClean="0"/>
              <a:t>Embargo Act of 1807</a:t>
            </a:r>
          </a:p>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28628" y="1536192"/>
            <a:ext cx="3792041" cy="4517528"/>
          </a:xfrm>
          <a:prstGeom prst="rect">
            <a:avLst/>
          </a:prstGeom>
        </p:spPr>
      </p:pic>
    </p:spTree>
    <p:extLst>
      <p:ext uri="{BB962C8B-B14F-4D97-AF65-F5344CB8AC3E}">
        <p14:creationId xmlns:p14="http://schemas.microsoft.com/office/powerpoint/2010/main" val="2283999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Purchase-1803</a:t>
            </a:r>
            <a:endParaRPr lang="en-US" dirty="0"/>
          </a:p>
        </p:txBody>
      </p:sp>
      <p:sp>
        <p:nvSpPr>
          <p:cNvPr id="3" name="Content Placeholder 2"/>
          <p:cNvSpPr>
            <a:spLocks noGrp="1"/>
          </p:cNvSpPr>
          <p:nvPr>
            <p:ph idx="1"/>
          </p:nvPr>
        </p:nvSpPr>
        <p:spPr/>
        <p:txBody>
          <a:bodyPr>
            <a:normAutofit lnSpcReduction="10000"/>
          </a:bodyPr>
          <a:lstStyle/>
          <a:p>
            <a:r>
              <a:rPr lang="en-US" dirty="0"/>
              <a:t>Under Napoleon </a:t>
            </a:r>
            <a:r>
              <a:rPr lang="en-US" dirty="0" smtClean="0"/>
              <a:t>Bonaparte, France </a:t>
            </a:r>
            <a:r>
              <a:rPr lang="en-US" dirty="0"/>
              <a:t> took back the </a:t>
            </a:r>
            <a:r>
              <a:rPr lang="en-US" dirty="0" smtClean="0"/>
              <a:t>Louisiana territory from Spain in </a:t>
            </a:r>
            <a:r>
              <a:rPr lang="en-US" dirty="0"/>
              <a:t>1800 in the hope of building an empire in North America. </a:t>
            </a:r>
            <a:endParaRPr lang="en-US" dirty="0" smtClean="0"/>
          </a:p>
          <a:p>
            <a:r>
              <a:rPr lang="en-US" dirty="0" smtClean="0"/>
              <a:t>James </a:t>
            </a:r>
            <a:r>
              <a:rPr lang="en-US" dirty="0"/>
              <a:t>Monroe and Robert Livingston </a:t>
            </a:r>
            <a:r>
              <a:rPr lang="en-US" dirty="0" smtClean="0"/>
              <a:t>originally sent </a:t>
            </a:r>
            <a:r>
              <a:rPr lang="en-US" dirty="0"/>
              <a:t>by </a:t>
            </a:r>
            <a:r>
              <a:rPr lang="en-US" dirty="0" smtClean="0"/>
              <a:t>President Jefferson to just purchase </a:t>
            </a:r>
            <a:r>
              <a:rPr lang="en-US" dirty="0"/>
              <a:t> New Orleans </a:t>
            </a:r>
            <a:endParaRPr lang="en-US" dirty="0" smtClean="0"/>
          </a:p>
          <a:p>
            <a:r>
              <a:rPr lang="en-US" dirty="0" smtClean="0"/>
              <a:t>A </a:t>
            </a:r>
            <a:r>
              <a:rPr lang="en-US" dirty="0"/>
              <a:t>slave revolt in Haiti and an impending war with Britain, </a:t>
            </a:r>
            <a:r>
              <a:rPr lang="en-US" dirty="0" smtClean="0"/>
              <a:t>forced </a:t>
            </a:r>
            <a:r>
              <a:rPr lang="en-US" dirty="0"/>
              <a:t> France to </a:t>
            </a:r>
            <a:r>
              <a:rPr lang="en-US" dirty="0" smtClean="0"/>
              <a:t>give up </a:t>
            </a:r>
            <a:r>
              <a:rPr lang="en-US" dirty="0"/>
              <a:t>these plans and sell the entire territory to the United </a:t>
            </a:r>
            <a:r>
              <a:rPr lang="en-US" dirty="0" smtClean="0"/>
              <a:t>States</a:t>
            </a:r>
          </a:p>
          <a:p>
            <a:r>
              <a:rPr lang="en-US" dirty="0" smtClean="0"/>
              <a:t>Territory sold to U.S. was 828,000 </a:t>
            </a:r>
            <a:r>
              <a:rPr lang="en-US" dirty="0"/>
              <a:t>square </a:t>
            </a:r>
            <a:r>
              <a:rPr lang="en-US" dirty="0" smtClean="0"/>
              <a:t>miles</a:t>
            </a:r>
          </a:p>
          <a:p>
            <a:r>
              <a:rPr lang="en-US" dirty="0" smtClean="0"/>
              <a:t>Cost was 15 </a:t>
            </a:r>
            <a:r>
              <a:rPr lang="en-US" dirty="0"/>
              <a:t>million dollars (around 4 cents per </a:t>
            </a:r>
            <a:r>
              <a:rPr lang="en-US" dirty="0" smtClean="0"/>
              <a:t>acre)</a:t>
            </a:r>
          </a:p>
          <a:p>
            <a:r>
              <a:rPr lang="en-US" dirty="0" smtClean="0"/>
              <a:t>Included all </a:t>
            </a:r>
            <a:r>
              <a:rPr lang="en-US" dirty="0"/>
              <a:t>or part of 15 present U.S. states and two Canadian provinces. </a:t>
            </a:r>
            <a:endParaRPr lang="en-US" dirty="0" smtClean="0"/>
          </a:p>
          <a:p>
            <a:r>
              <a:rPr lang="en-US" dirty="0" smtClean="0"/>
              <a:t>Jefferson’s popularity increased and he was reelected in 1804</a:t>
            </a:r>
          </a:p>
        </p:txBody>
      </p:sp>
    </p:spTree>
    <p:extLst>
      <p:ext uri="{BB962C8B-B14F-4D97-AF65-F5344CB8AC3E}">
        <p14:creationId xmlns:p14="http://schemas.microsoft.com/office/powerpoint/2010/main" val="18142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Purchase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30288"/>
            <a:ext cx="762000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76200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68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Corps of Discovery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Commissioned by Jefferson shortly after the Louisiana Purchase in </a:t>
            </a:r>
            <a:r>
              <a:rPr lang="en-US" dirty="0" smtClean="0"/>
              <a:t>1803</a:t>
            </a:r>
          </a:p>
          <a:p>
            <a:r>
              <a:rPr lang="en-US" dirty="0" smtClean="0"/>
              <a:t>First </a:t>
            </a:r>
            <a:r>
              <a:rPr lang="en-US" dirty="0"/>
              <a:t>American expedition to cross what is now the western portion of the United </a:t>
            </a:r>
            <a:r>
              <a:rPr lang="en-US" dirty="0" smtClean="0"/>
              <a:t>States</a:t>
            </a:r>
          </a:p>
          <a:p>
            <a:r>
              <a:rPr lang="en-US" dirty="0" smtClean="0"/>
              <a:t>Left in May 1804 </a:t>
            </a:r>
            <a:r>
              <a:rPr lang="en-US" dirty="0"/>
              <a:t>from near St. </a:t>
            </a:r>
            <a:r>
              <a:rPr lang="en-US" dirty="0" smtClean="0"/>
              <a:t>Louis on </a:t>
            </a:r>
            <a:r>
              <a:rPr lang="en-US" dirty="0"/>
              <a:t>the Mississippi River, making their way westward </a:t>
            </a:r>
            <a:r>
              <a:rPr lang="en-US" dirty="0" smtClean="0"/>
              <a:t>to </a:t>
            </a:r>
            <a:r>
              <a:rPr lang="en-US" dirty="0"/>
              <a:t>the Pacific </a:t>
            </a:r>
            <a:r>
              <a:rPr lang="en-US" dirty="0" smtClean="0"/>
              <a:t>coast</a:t>
            </a:r>
          </a:p>
          <a:p>
            <a:r>
              <a:rPr lang="en-US" dirty="0" smtClean="0"/>
              <a:t>Select </a:t>
            </a:r>
            <a:r>
              <a:rPr lang="en-US" dirty="0"/>
              <a:t>group of U.S. Army volunteers under the command of Captain Meriwether </a:t>
            </a:r>
            <a:r>
              <a:rPr lang="en-US" b="1" dirty="0"/>
              <a:t>Lewis</a:t>
            </a:r>
            <a:r>
              <a:rPr lang="en-US" dirty="0"/>
              <a:t> and his close friend Second Lieutenant William </a:t>
            </a:r>
            <a:r>
              <a:rPr lang="en-US" b="1" dirty="0"/>
              <a:t>Clark</a:t>
            </a:r>
            <a:r>
              <a:rPr lang="en-US" dirty="0"/>
              <a:t>. </a:t>
            </a:r>
            <a:endParaRPr lang="en-US" dirty="0" smtClean="0"/>
          </a:p>
          <a:p>
            <a:r>
              <a:rPr lang="en-US" dirty="0" smtClean="0"/>
              <a:t>Journey </a:t>
            </a:r>
            <a:r>
              <a:rPr lang="en-US" dirty="0"/>
              <a:t>lasted </a:t>
            </a:r>
            <a:r>
              <a:rPr lang="en-US" dirty="0" smtClean="0"/>
              <a:t>to </a:t>
            </a:r>
            <a:r>
              <a:rPr lang="en-US" dirty="0"/>
              <a:t>September </a:t>
            </a:r>
            <a:r>
              <a:rPr lang="en-US" dirty="0" smtClean="0"/>
              <a:t>1806</a:t>
            </a:r>
          </a:p>
          <a:p>
            <a:r>
              <a:rPr lang="en-US" dirty="0"/>
              <a:t>primary objective was to explore and map the newly acquired </a:t>
            </a:r>
            <a:r>
              <a:rPr lang="en-US" dirty="0" smtClean="0"/>
              <a:t>territory</a:t>
            </a:r>
          </a:p>
          <a:p>
            <a:r>
              <a:rPr lang="en-US" dirty="0"/>
              <a:t>secondary objectives were scientific and economic: to study the area's plants, animal life, and geography, and establish trade with local Indian </a:t>
            </a:r>
            <a:r>
              <a:rPr lang="en-US" dirty="0" smtClean="0"/>
              <a:t>tribes</a:t>
            </a:r>
          </a:p>
          <a:p>
            <a:r>
              <a:rPr lang="en-US" b="1" dirty="0"/>
              <a:t>Sacajawea</a:t>
            </a:r>
            <a:r>
              <a:rPr lang="en-US" dirty="0"/>
              <a:t>, was a </a:t>
            </a:r>
            <a:r>
              <a:rPr lang="en-US" dirty="0" smtClean="0"/>
              <a:t>Shoshone</a:t>
            </a:r>
            <a:r>
              <a:rPr lang="en-US" dirty="0"/>
              <a:t> </a:t>
            </a:r>
            <a:r>
              <a:rPr lang="en-US" dirty="0" smtClean="0"/>
              <a:t>woman</a:t>
            </a:r>
            <a:r>
              <a:rPr lang="en-US" dirty="0"/>
              <a:t>, who accompanied the Lewis and Clark Expedition, acting as an interpreter and </a:t>
            </a:r>
            <a:r>
              <a:rPr lang="en-US" dirty="0" smtClean="0"/>
              <a:t>guide</a:t>
            </a:r>
            <a:endParaRPr lang="en-US" dirty="0"/>
          </a:p>
        </p:txBody>
      </p:sp>
    </p:spTree>
    <p:extLst>
      <p:ext uri="{BB962C8B-B14F-4D97-AF65-F5344CB8AC3E}">
        <p14:creationId xmlns:p14="http://schemas.microsoft.com/office/powerpoint/2010/main" val="5886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at mistakes in politics (No25) Jefferson’s Embargo Act of 1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348286" cy="577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3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Embargo Act of 1807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During Jefferson’s second term, fighting between Britain and France threatened American shipping</a:t>
            </a:r>
          </a:p>
          <a:p>
            <a:r>
              <a:rPr lang="en-US" dirty="0" smtClean="0"/>
              <a:t>In 1806 Napoleon decided to keep British goods from the rest of Europe</a:t>
            </a:r>
          </a:p>
          <a:p>
            <a:r>
              <a:rPr lang="en-US" dirty="0" smtClean="0"/>
              <a:t>Britain reacted by blockading ports of Europe </a:t>
            </a:r>
          </a:p>
          <a:p>
            <a:r>
              <a:rPr lang="en-US" dirty="0" smtClean="0"/>
              <a:t>By 1807 Britain had taken more than 1000 American ships; France had taken about 500</a:t>
            </a:r>
          </a:p>
          <a:p>
            <a:r>
              <a:rPr lang="en-US" dirty="0" smtClean="0"/>
              <a:t>Americans were more angry at British because of their policy of impressment</a:t>
            </a:r>
          </a:p>
          <a:p>
            <a:r>
              <a:rPr lang="en-US" dirty="0" smtClean="0"/>
              <a:t>Americans also angry over </a:t>
            </a:r>
            <a:r>
              <a:rPr lang="en-US" i="1" dirty="0" smtClean="0"/>
              <a:t>Chesapeake</a:t>
            </a:r>
            <a:r>
              <a:rPr lang="en-US" dirty="0" smtClean="0"/>
              <a:t> incident of June 1807 (3 Americans killed when U.S. captain refused to allow British to board and search ship)</a:t>
            </a:r>
          </a:p>
          <a:p>
            <a:r>
              <a:rPr lang="en-US" dirty="0" smtClean="0"/>
              <a:t>Jefferson responded by signing </a:t>
            </a:r>
            <a:r>
              <a:rPr lang="en-US" b="1" dirty="0" smtClean="0"/>
              <a:t>Embargo Act </a:t>
            </a:r>
            <a:r>
              <a:rPr lang="en-US" dirty="0" smtClean="0"/>
              <a:t>(</a:t>
            </a:r>
            <a:r>
              <a:rPr lang="en-US" dirty="0"/>
              <a:t>stated that American ships could not carry cargo to foreign ports and that foreign ships could not load cargo in American </a:t>
            </a:r>
            <a:r>
              <a:rPr lang="en-US" dirty="0" smtClean="0"/>
              <a:t>ports)</a:t>
            </a:r>
          </a:p>
          <a:p>
            <a:r>
              <a:rPr lang="en-US" dirty="0" smtClean="0"/>
              <a:t>Jefferson believed that an embargo would hurt Britain and force them to accept American neutrality</a:t>
            </a:r>
          </a:p>
          <a:p>
            <a:r>
              <a:rPr lang="en-US" dirty="0" smtClean="0"/>
              <a:t>1809 Congress lifted ban on trade except with Britain and France (Non-Intercourse Act)</a:t>
            </a:r>
            <a:endParaRPr lang="en-US" dirty="0"/>
          </a:p>
        </p:txBody>
      </p:sp>
    </p:spTree>
    <p:extLst>
      <p:ext uri="{BB962C8B-B14F-4D97-AF65-F5344CB8AC3E}">
        <p14:creationId xmlns:p14="http://schemas.microsoft.com/office/powerpoint/2010/main" val="20013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726" y="152400"/>
            <a:ext cx="5453074" cy="6345265"/>
          </a:xfrm>
          <a:prstGeom prst="rect">
            <a:avLst/>
          </a:prstGeom>
        </p:spPr>
      </p:pic>
    </p:spTree>
    <p:extLst>
      <p:ext uri="{BB962C8B-B14F-4D97-AF65-F5344CB8AC3E}">
        <p14:creationId xmlns:p14="http://schemas.microsoft.com/office/powerpoint/2010/main" val="1948902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a:xfrm>
            <a:off x="228600" y="1524000"/>
            <a:ext cx="7848600" cy="4876800"/>
          </a:xfrm>
        </p:spPr>
        <p:txBody>
          <a:bodyPr>
            <a:normAutofit/>
          </a:bodyPr>
          <a:lstStyle/>
          <a:p>
            <a:r>
              <a:rPr lang="en-US" dirty="0"/>
              <a:t>The </a:t>
            </a:r>
            <a:r>
              <a:rPr lang="en-US" b="1" dirty="0"/>
              <a:t>Federalists attacked </a:t>
            </a:r>
            <a:r>
              <a:rPr lang="en-US" b="1" dirty="0" smtClean="0"/>
              <a:t>Jefferson </a:t>
            </a:r>
            <a:r>
              <a:rPr lang="en-US" dirty="0"/>
              <a:t>as a godless Jacobin who would unleash the forces of bloody terror upon the land. </a:t>
            </a:r>
            <a:endParaRPr lang="en-US" dirty="0" smtClean="0"/>
          </a:p>
          <a:p>
            <a:r>
              <a:rPr lang="en-US" dirty="0" smtClean="0"/>
              <a:t>With </a:t>
            </a:r>
            <a:r>
              <a:rPr lang="en-US" dirty="0"/>
              <a:t>Jefferson as President, so warned one newspaper, "Murder, robbery, rape, adultery, and incest will be openly taught and practiced, the air will be rent with the cries of the distressed, the soil will be soaked with blood, and the nation black with crimes." </a:t>
            </a:r>
            <a:endParaRPr lang="en-US" dirty="0" smtClean="0"/>
          </a:p>
          <a:p>
            <a:r>
              <a:rPr lang="en-US" dirty="0" smtClean="0"/>
              <a:t>Others </a:t>
            </a:r>
            <a:r>
              <a:rPr lang="en-US" dirty="0"/>
              <a:t>attacked Jefferson's deist beliefs as the views of an infidel who "writes aghast the truths of God's words; who makes not even a profession of Christianity; who is without Sabbaths; without the sanctuary, and without so much as a decent external respect for the faith and worship of Christians."</a:t>
            </a:r>
            <a:endParaRPr lang="en-US" dirty="0"/>
          </a:p>
        </p:txBody>
      </p:sp>
    </p:spTree>
    <p:extLst>
      <p:ext uri="{BB962C8B-B14F-4D97-AF65-F5344CB8AC3E}">
        <p14:creationId xmlns:p14="http://schemas.microsoft.com/office/powerpoint/2010/main" val="2359445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p:txBody>
          <a:bodyPr>
            <a:normAutofit lnSpcReduction="10000"/>
          </a:bodyPr>
          <a:lstStyle/>
          <a:p>
            <a:r>
              <a:rPr lang="en-US" b="1" dirty="0"/>
              <a:t>Adams was ridiculed from two directions</a:t>
            </a:r>
            <a:r>
              <a:rPr lang="en-US" dirty="0"/>
              <a:t>: by the Hamiltonians within his own party and by the Jeffersonian-Republicans from the outside. </a:t>
            </a:r>
            <a:endParaRPr lang="en-US" dirty="0" smtClean="0"/>
          </a:p>
          <a:p>
            <a:r>
              <a:rPr lang="en-US" dirty="0" smtClean="0"/>
              <a:t>For </a:t>
            </a:r>
            <a:r>
              <a:rPr lang="en-US" dirty="0"/>
              <a:t>example, a private letter in which Hamilton depicted Adams as having "great and intrinsic defects in his character" was obtained by Aaron Burr and leaked to the national press. It fueled the Republican attack on Adams as a hypocritical fool and tyrant. </a:t>
            </a:r>
            <a:endParaRPr lang="en-US" dirty="0" smtClean="0"/>
          </a:p>
          <a:p>
            <a:r>
              <a:rPr lang="en-US" dirty="0" smtClean="0"/>
              <a:t>Republicans </a:t>
            </a:r>
            <a:r>
              <a:rPr lang="en-US" dirty="0"/>
              <a:t>also spread the story that Adams had planned to create an American dynasty by the marriage of one of his sons to a daughter of King George III. According to this unsubstantiated story, only the intervention of George Washington, dressed in his Revolutionary military uniform, and the threat by Washington to use his sword against his former vice president had stopped Adams's scheme.</a:t>
            </a:r>
            <a:endParaRPr lang="en-US" dirty="0"/>
          </a:p>
        </p:txBody>
      </p:sp>
    </p:spTree>
    <p:extLst>
      <p:ext uri="{BB962C8B-B14F-4D97-AF65-F5344CB8AC3E}">
        <p14:creationId xmlns:p14="http://schemas.microsoft.com/office/powerpoint/2010/main" val="86524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Election of 1800</a:t>
            </a:r>
            <a:endParaRPr lang="en-US" dirty="0"/>
          </a:p>
        </p:txBody>
      </p:sp>
      <p:sp>
        <p:nvSpPr>
          <p:cNvPr id="7" name="Text Placeholder 6"/>
          <p:cNvSpPr>
            <a:spLocks noGrp="1"/>
          </p:cNvSpPr>
          <p:nvPr>
            <p:ph type="body" idx="1"/>
          </p:nvPr>
        </p:nvSpPr>
        <p:spPr/>
        <p:txBody>
          <a:bodyPr/>
          <a:lstStyle/>
          <a:p>
            <a:r>
              <a:rPr lang="en-US" dirty="0" smtClean="0"/>
              <a:t>Thomas Jefferson-Republican</a:t>
            </a:r>
            <a:endParaRPr lang="en-US" dirty="0"/>
          </a:p>
        </p:txBody>
      </p:sp>
      <p:sp>
        <p:nvSpPr>
          <p:cNvPr id="9" name="Text Placeholder 8"/>
          <p:cNvSpPr>
            <a:spLocks noGrp="1"/>
          </p:cNvSpPr>
          <p:nvPr>
            <p:ph type="body" sz="quarter" idx="3"/>
          </p:nvPr>
        </p:nvSpPr>
        <p:spPr/>
        <p:txBody>
          <a:bodyPr/>
          <a:lstStyle/>
          <a:p>
            <a:r>
              <a:rPr lang="en-US" dirty="0" smtClean="0"/>
              <a:t>John Adams-Federalist</a:t>
            </a:r>
            <a:endParaRPr lang="en-US" dirty="0"/>
          </a:p>
        </p:txBody>
      </p:sp>
      <p:pic>
        <p:nvPicPr>
          <p:cNvPr id="102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77702" y="2174875"/>
            <a:ext cx="3141396"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8841" y="2174875"/>
            <a:ext cx="3314317"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61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Election of 1800</a:t>
            </a:r>
            <a:endParaRPr lang="en-US" dirty="0"/>
          </a:p>
        </p:txBody>
      </p:sp>
      <p:sp>
        <p:nvSpPr>
          <p:cNvPr id="8" name="Content Placeholder 7"/>
          <p:cNvSpPr>
            <a:spLocks noGrp="1"/>
          </p:cNvSpPr>
          <p:nvPr>
            <p:ph sz="half" idx="1"/>
          </p:nvPr>
        </p:nvSpPr>
        <p:spPr/>
        <p:txBody>
          <a:bodyPr>
            <a:normAutofit fontScale="92500" lnSpcReduction="10000"/>
          </a:bodyPr>
          <a:lstStyle/>
          <a:p>
            <a:r>
              <a:rPr lang="en-US" dirty="0" smtClean="0"/>
              <a:t>Democratic-Republicans </a:t>
            </a:r>
            <a:r>
              <a:rPr lang="en-US" dirty="0"/>
              <a:t>were well organized at the state and local levels, </a:t>
            </a:r>
            <a:endParaRPr lang="en-US" dirty="0" smtClean="0"/>
          </a:p>
          <a:p>
            <a:r>
              <a:rPr lang="en-US" dirty="0" smtClean="0"/>
              <a:t>Federalists </a:t>
            </a:r>
            <a:r>
              <a:rPr lang="en-US" dirty="0"/>
              <a:t>were disorganized, and suffered a </a:t>
            </a:r>
            <a:r>
              <a:rPr lang="en-US" dirty="0" smtClean="0"/>
              <a:t>split </a:t>
            </a:r>
            <a:r>
              <a:rPr lang="en-US" dirty="0"/>
              <a:t>between their two major leaders, President Adams and Alexander Hamilton.</a:t>
            </a:r>
          </a:p>
        </p:txBody>
      </p:sp>
      <p:pic>
        <p:nvPicPr>
          <p:cNvPr id="2052" name="Picture 4" descr="ElectoralCollege180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383" y="1600200"/>
            <a:ext cx="425979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9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sz="half" idx="1"/>
          </p:nvPr>
        </p:nvSpPr>
        <p:spPr>
          <a:xfrm>
            <a:off x="152400" y="1752600"/>
            <a:ext cx="4343400" cy="4724400"/>
          </a:xfrm>
        </p:spPr>
        <p:txBody>
          <a:bodyPr>
            <a:normAutofit fontScale="85000" lnSpcReduction="20000"/>
          </a:bodyPr>
          <a:lstStyle/>
          <a:p>
            <a:r>
              <a:rPr lang="en-US" dirty="0"/>
              <a:t>The election exposed one of the flaws in the original </a:t>
            </a:r>
            <a:r>
              <a:rPr lang="en-US" dirty="0" smtClean="0"/>
              <a:t>Constitution.</a:t>
            </a:r>
          </a:p>
          <a:p>
            <a:r>
              <a:rPr lang="en-US" dirty="0" smtClean="0"/>
              <a:t>Members </a:t>
            </a:r>
            <a:r>
              <a:rPr lang="en-US" dirty="0"/>
              <a:t>of the Electoral College were authorized by the original Constitution to vote for two names for President</a:t>
            </a:r>
            <a:r>
              <a:rPr lang="en-US" dirty="0" smtClean="0"/>
              <a:t>.</a:t>
            </a:r>
          </a:p>
          <a:p>
            <a:r>
              <a:rPr lang="en-US" dirty="0"/>
              <a:t>The Democratic-Republicans had planned for one of the electors to </a:t>
            </a:r>
            <a:r>
              <a:rPr lang="en-US" dirty="0" smtClean="0"/>
              <a:t>not cast his </a:t>
            </a:r>
            <a:r>
              <a:rPr lang="en-US" dirty="0"/>
              <a:t>second vote for Aaron Burr, which would have led to Jefferson receiving one electoral vote more than Burr. </a:t>
            </a:r>
            <a:endParaRPr lang="en-US" dirty="0" smtClean="0"/>
          </a:p>
        </p:txBody>
      </p:sp>
      <p:sp>
        <p:nvSpPr>
          <p:cNvPr id="4" name="Content Placeholder 3"/>
          <p:cNvSpPr>
            <a:spLocks noGrp="1"/>
          </p:cNvSpPr>
          <p:nvPr>
            <p:ph sz="half" idx="2"/>
          </p:nvPr>
        </p:nvSpPr>
        <p:spPr>
          <a:xfrm>
            <a:off x="6248400" y="3200400"/>
            <a:ext cx="1828800" cy="2926080"/>
          </a:xfrm>
        </p:spPr>
        <p:txBody>
          <a:bodyPr>
            <a:normAutofit fontScale="85000" lnSpcReduction="20000"/>
          </a:bodyPr>
          <a:lstStyle/>
          <a:p>
            <a:endParaRPr lang="en-US" dirty="0"/>
          </a:p>
        </p:txBody>
      </p:sp>
      <p:pic>
        <p:nvPicPr>
          <p:cNvPr id="3074" name="Picture 2" descr="http://upload.wikimedia.org/wikipedia/commons/b/ba/AaronBu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3915537" cy="472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7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sz="half" idx="1"/>
          </p:nvPr>
        </p:nvSpPr>
        <p:spPr>
          <a:xfrm>
            <a:off x="457200" y="1536192"/>
            <a:ext cx="3962400" cy="5169408"/>
          </a:xfrm>
        </p:spPr>
        <p:txBody>
          <a:bodyPr>
            <a:normAutofit fontScale="70000" lnSpcReduction="20000"/>
          </a:bodyPr>
          <a:lstStyle/>
          <a:p>
            <a:r>
              <a:rPr lang="en-US" dirty="0">
                <a:solidFill>
                  <a:srgbClr val="252525"/>
                </a:solidFill>
              </a:rPr>
              <a:t>Each elector who voted for Jefferson also voted for Burr, resulting in a tied electoral vote. </a:t>
            </a:r>
            <a:endParaRPr lang="en-US" dirty="0" smtClean="0">
              <a:solidFill>
                <a:srgbClr val="252525"/>
              </a:solidFill>
            </a:endParaRPr>
          </a:p>
          <a:p>
            <a:r>
              <a:rPr lang="en-US" dirty="0" smtClean="0">
                <a:solidFill>
                  <a:srgbClr val="252525"/>
                </a:solidFill>
              </a:rPr>
              <a:t>The </a:t>
            </a:r>
            <a:r>
              <a:rPr lang="en-US" dirty="0">
                <a:solidFill>
                  <a:srgbClr val="252525"/>
                </a:solidFill>
              </a:rPr>
              <a:t>election was then put into the hands </a:t>
            </a:r>
            <a:r>
              <a:rPr lang="en-US" dirty="0" smtClean="0">
                <a:solidFill>
                  <a:srgbClr val="252525"/>
                </a:solidFill>
              </a:rPr>
              <a:t>of the House of Representatives, which</a:t>
            </a:r>
            <a:r>
              <a:rPr lang="en-US" dirty="0">
                <a:solidFill>
                  <a:srgbClr val="252525"/>
                </a:solidFill>
              </a:rPr>
              <a:t>, after 35 votes </a:t>
            </a:r>
            <a:r>
              <a:rPr lang="en-US" dirty="0" smtClean="0">
                <a:solidFill>
                  <a:srgbClr val="252525"/>
                </a:solidFill>
              </a:rPr>
              <a:t>was tied.</a:t>
            </a:r>
          </a:p>
          <a:p>
            <a:r>
              <a:rPr lang="en-US" dirty="0" smtClean="0">
                <a:solidFill>
                  <a:srgbClr val="252525"/>
                </a:solidFill>
              </a:rPr>
              <a:t>Alexander Hamilton convinced New York delegates to break the tie on the 36</a:t>
            </a:r>
            <a:r>
              <a:rPr lang="en-US" baseline="30000" dirty="0" smtClean="0">
                <a:solidFill>
                  <a:srgbClr val="252525"/>
                </a:solidFill>
              </a:rPr>
              <a:t>th</a:t>
            </a:r>
            <a:r>
              <a:rPr lang="en-US" dirty="0" smtClean="0">
                <a:solidFill>
                  <a:srgbClr val="252525"/>
                </a:solidFill>
              </a:rPr>
              <a:t> ballot</a:t>
            </a:r>
            <a:endParaRPr lang="en-US" dirty="0">
              <a:solidFill>
                <a:srgbClr val="252525"/>
              </a:solidFill>
            </a:endParaRPr>
          </a:p>
          <a:p>
            <a:r>
              <a:rPr lang="en-US" dirty="0">
                <a:solidFill>
                  <a:srgbClr val="252525"/>
                </a:solidFill>
              </a:rPr>
              <a:t>To rectify the flaw in the original presidential election mechanism, the </a:t>
            </a:r>
            <a:r>
              <a:rPr lang="en-US" dirty="0"/>
              <a:t>Twelfth </a:t>
            </a:r>
            <a:r>
              <a:rPr lang="en-US" dirty="0" smtClean="0"/>
              <a:t>Amendment </a:t>
            </a:r>
            <a:r>
              <a:rPr lang="en-US" dirty="0">
                <a:solidFill>
                  <a:srgbClr val="252525"/>
                </a:solidFill>
              </a:rPr>
              <a:t>ratified in 1804, was added to the United States Constitution, </a:t>
            </a:r>
            <a:r>
              <a:rPr lang="en-US" dirty="0" smtClean="0">
                <a:solidFill>
                  <a:srgbClr val="252525"/>
                </a:solidFill>
              </a:rPr>
              <a:t>that </a:t>
            </a:r>
            <a:r>
              <a:rPr lang="en-US" dirty="0">
                <a:solidFill>
                  <a:srgbClr val="252525"/>
                </a:solidFill>
              </a:rPr>
              <a:t>electors make a </a:t>
            </a:r>
            <a:r>
              <a:rPr lang="en-US" dirty="0" smtClean="0">
                <a:solidFill>
                  <a:srgbClr val="252525"/>
                </a:solidFill>
              </a:rPr>
              <a:t>choice </a:t>
            </a:r>
            <a:r>
              <a:rPr lang="en-US" dirty="0">
                <a:solidFill>
                  <a:srgbClr val="252525"/>
                </a:solidFill>
              </a:rPr>
              <a:t>between their selections for president and vice-president.</a:t>
            </a:r>
          </a:p>
          <a:p>
            <a:endParaRPr lang="en-US" dirty="0"/>
          </a:p>
        </p:txBody>
      </p:sp>
      <p:pic>
        <p:nvPicPr>
          <p:cNvPr id="5" name="Picture 5" descr="vc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881" y="1366032"/>
            <a:ext cx="4657725"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Inauguration Speech</a:t>
            </a:r>
            <a:endParaRPr lang="en-US" dirty="0"/>
          </a:p>
        </p:txBody>
      </p:sp>
      <p:sp>
        <p:nvSpPr>
          <p:cNvPr id="3" name="Content Placeholder 2"/>
          <p:cNvSpPr>
            <a:spLocks noGrp="1"/>
          </p:cNvSpPr>
          <p:nvPr>
            <p:ph sz="half" idx="1"/>
          </p:nvPr>
        </p:nvSpPr>
        <p:spPr/>
        <p:txBody>
          <a:bodyPr/>
          <a:lstStyle/>
          <a:p>
            <a:r>
              <a:rPr lang="en-US" dirty="0" smtClean="0"/>
              <a:t>Why would Jefferson’s victory against Adams in 1800 be considered “revolutionary”?</a:t>
            </a:r>
          </a:p>
          <a:p>
            <a:r>
              <a:rPr lang="en-US" dirty="0" smtClean="0"/>
              <a:t>What of the inaugural speech addresses this “revolution”?</a:t>
            </a:r>
            <a:endParaRPr lang="en-US" dirty="0"/>
          </a:p>
        </p:txBody>
      </p:sp>
      <p:pic>
        <p:nvPicPr>
          <p:cNvPr id="5" name="Picture 4"/>
          <p:cNvPicPr>
            <a:picLocks noChangeAspect="1"/>
          </p:cNvPicPr>
          <p:nvPr/>
        </p:nvPicPr>
        <p:blipFill>
          <a:blip r:embed="rId2"/>
          <a:stretch>
            <a:fillRect/>
          </a:stretch>
        </p:blipFill>
        <p:spPr>
          <a:xfrm>
            <a:off x="4287575" y="1536192"/>
            <a:ext cx="3789625" cy="4514112"/>
          </a:xfrm>
          <a:prstGeom prst="rect">
            <a:avLst/>
          </a:prstGeom>
        </p:spPr>
      </p:pic>
    </p:spTree>
    <p:extLst>
      <p:ext uri="{BB962C8B-B14F-4D97-AF65-F5344CB8AC3E}">
        <p14:creationId xmlns:p14="http://schemas.microsoft.com/office/powerpoint/2010/main" val="785792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1737</TotalTime>
  <Words>610</Words>
  <Application>Microsoft Office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Adjacency</vt:lpstr>
      <vt:lpstr>Thomas Jefferson</vt:lpstr>
      <vt:lpstr>PowerPoint Presentation</vt:lpstr>
      <vt:lpstr>Election of 1800</vt:lpstr>
      <vt:lpstr>Election of 1800</vt:lpstr>
      <vt:lpstr>Election of 1800</vt:lpstr>
      <vt:lpstr>Election of 1800</vt:lpstr>
      <vt:lpstr>Election of 1800</vt:lpstr>
      <vt:lpstr>Election of 1800</vt:lpstr>
      <vt:lpstr>Inauguration Speech</vt:lpstr>
      <vt:lpstr>President Thomas Jefferson</vt:lpstr>
      <vt:lpstr>Louisiana Purchase-1803</vt:lpstr>
      <vt:lpstr>Louisiana Purchase</vt:lpstr>
      <vt:lpstr>Corps of Discovery</vt:lpstr>
      <vt:lpstr>PowerPoint Presentation</vt:lpstr>
      <vt:lpstr>Embargo Act of 1807</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Jefferson</dc:title>
  <dc:creator>Dal</dc:creator>
  <cp:lastModifiedBy>dedwards4</cp:lastModifiedBy>
  <cp:revision>21</cp:revision>
  <dcterms:created xsi:type="dcterms:W3CDTF">2014-10-12T20:52:10Z</dcterms:created>
  <dcterms:modified xsi:type="dcterms:W3CDTF">2015-10-15T14:17:10Z</dcterms:modified>
</cp:coreProperties>
</file>