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89" r:id="rId1"/>
  </p:sldMasterIdLst>
  <p:notesMasterIdLst>
    <p:notesMasterId r:id="rId11"/>
  </p:notesMasterIdLst>
  <p:handoutMasterIdLst>
    <p:handoutMasterId r:id="rId12"/>
  </p:handoutMasterIdLst>
  <p:sldIdLst>
    <p:sldId id="256" r:id="rId2"/>
    <p:sldId id="266" r:id="rId3"/>
    <p:sldId id="264" r:id="rId4"/>
    <p:sldId id="267" r:id="rId5"/>
    <p:sldId id="265" r:id="rId6"/>
    <p:sldId id="257" r:id="rId7"/>
    <p:sldId id="262" r:id="rId8"/>
    <p:sldId id="268" r:id="rId9"/>
    <p:sldId id="259" r:id="rId10"/>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82" autoAdjust="0"/>
    <p:restoredTop sz="88034" autoAdjust="0"/>
  </p:normalViewPr>
  <p:slideViewPr>
    <p:cSldViewPr>
      <p:cViewPr varScale="1">
        <p:scale>
          <a:sx n="65" d="100"/>
          <a:sy n="65" d="100"/>
        </p:scale>
        <p:origin x="-9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8/25/2015</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a:p>
        </p:txBody>
      </p:sp>
    </p:spTree>
    <p:extLst>
      <p:ext uri="{BB962C8B-B14F-4D97-AF65-F5344CB8AC3E}">
        <p14:creationId xmlns:p14="http://schemas.microsoft.com/office/powerpoint/2010/main" val="291560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8/25/2015</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a:p>
        </p:txBody>
      </p:sp>
    </p:spTree>
    <p:extLst>
      <p:ext uri="{BB962C8B-B14F-4D97-AF65-F5344CB8AC3E}">
        <p14:creationId xmlns:p14="http://schemas.microsoft.com/office/powerpoint/2010/main" val="227616072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pPr algn="r"/>
            <a:fld id="{CCD717AA-EA39-47F3-8A0A-15B3575EDB53}" type="datetime1">
              <a:rPr lang="en-US" smtClean="0"/>
              <a:pPr algn="r"/>
              <a:t>8/25/2015</a:t>
            </a:fld>
            <a:endParaRPr lang="en-US" sz="1000" dirty="0">
              <a:solidFill>
                <a:schemeClr val="tx1">
                  <a:tint val="65000"/>
                </a:schemeClr>
              </a:solidFill>
            </a:endParaRPr>
          </a:p>
        </p:txBody>
      </p:sp>
      <p:sp>
        <p:nvSpPr>
          <p:cNvPr id="8" name="Slide Number Placeholder 7"/>
          <p:cNvSpPr>
            <a:spLocks noGrp="1"/>
          </p:cNvSpPr>
          <p:nvPr>
            <p:ph type="sldNum" sz="quarter" idx="11"/>
          </p:nvPr>
        </p:nvSpPr>
        <p:spPr/>
        <p:txBody>
          <a:bodyPr/>
          <a:lstStyle/>
          <a:p>
            <a:pPr algn="r"/>
            <a:fld id="{256D3EEF-DE4E-429D-8EC4-DDC531AFF587}" type="slidenum">
              <a:rPr lang="en-US" sz="1000" smtClean="0"/>
              <a:pPr algn="r"/>
              <a:t>‹#›</a:t>
            </a:fld>
            <a:endParaRPr lang="en-US" sz="1000" dirty="0"/>
          </a:p>
        </p:txBody>
      </p:sp>
      <p:sp>
        <p:nvSpPr>
          <p:cNvPr id="9" name="Footer Placeholder 8"/>
          <p:cNvSpPr>
            <a:spLocks noGrp="1"/>
          </p:cNvSpPr>
          <p:nvPr>
            <p:ph type="ftr" sz="quarter" idx="12"/>
          </p:nvPr>
        </p:nvSpPr>
        <p:spPr/>
        <p:txBody>
          <a:bodyPr/>
          <a:lstStyle/>
          <a:p>
            <a:endParaRPr lang="en-US" sz="1000" dirty="0">
              <a:solidFill>
                <a:sysClr val="windowText" lastClr="000000"/>
              </a:solidFill>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r"/>
            <a:fld id="{CCD717AA-EA39-47F3-8A0A-15B3575EDB53}" type="datetime1">
              <a:rPr lang="en-US" smtClean="0"/>
              <a:pPr algn="r"/>
              <a:t>8/25/2015</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r"/>
            <a:fld id="{CCD717AA-EA39-47F3-8A0A-15B3575EDB53}" type="datetime1">
              <a:rPr lang="en-US" smtClean="0"/>
              <a:pPr algn="r"/>
              <a:t>8/25/2015</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gn="r"/>
            <a:fld id="{CCD717AA-EA39-47F3-8A0A-15B3575EDB53}" type="datetime1">
              <a:rPr lang="en-US" smtClean="0"/>
              <a:pPr algn="r"/>
              <a:t>8/25/2015</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gn="r"/>
            <a:fld id="{CCD717AA-EA39-47F3-8A0A-15B3575EDB53}" type="datetime1">
              <a:rPr lang="en-US" smtClean="0"/>
              <a:pPr algn="r"/>
              <a:t>8/25/2015</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r"/>
            <a:fld id="{CCD717AA-EA39-47F3-8A0A-15B3575EDB53}" type="datetime1">
              <a:rPr lang="en-US" smtClean="0"/>
              <a:pPr algn="r"/>
              <a:t>8/25/2015</a:t>
            </a:fld>
            <a:endParaRPr lang="en-US" sz="1000" dirty="0">
              <a:solidFill>
                <a:schemeClr val="tx1">
                  <a:tint val="65000"/>
                </a:scheme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lgn="r"/>
            <a:fld id="{CCD717AA-EA39-47F3-8A0A-15B3575EDB53}" type="datetime1">
              <a:rPr lang="en-US" smtClean="0"/>
              <a:pPr algn="r"/>
              <a:t>8/25/2015</a:t>
            </a:fld>
            <a:endParaRPr lang="en-US" sz="1000" dirty="0">
              <a:solidFill>
                <a:schemeClr val="tx1">
                  <a:tint val="65000"/>
                </a:schemeClr>
              </a:solidFill>
            </a:endParaRPr>
          </a:p>
        </p:txBody>
      </p:sp>
      <p:sp>
        <p:nvSpPr>
          <p:cNvPr id="8" name="Footer Placeholder 7"/>
          <p:cNvSpPr>
            <a:spLocks noGrp="1"/>
          </p:cNvSpPr>
          <p:nvPr>
            <p:ph type="ftr" sz="quarter" idx="11"/>
          </p:nvPr>
        </p:nvSpPr>
        <p:spPr/>
        <p:txBody>
          <a:bodyPr/>
          <a:lstStyle/>
          <a:p>
            <a:endParaRPr lang="en-US" sz="1000" dirty="0">
              <a:solidFill>
                <a:sysClr val="windowText" lastClr="000000"/>
              </a:solidFill>
            </a:endParaRPr>
          </a:p>
        </p:txBody>
      </p:sp>
      <p:sp>
        <p:nvSpPr>
          <p:cNvPr id="9" name="Slide Number Placeholder 8"/>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lgn="r"/>
            <a:fld id="{CCD717AA-EA39-47F3-8A0A-15B3575EDB53}" type="datetime1">
              <a:rPr lang="en-US" smtClean="0"/>
              <a:pPr algn="r"/>
              <a:t>8/25/2015</a:t>
            </a:fld>
            <a:endParaRPr lang="en-US" sz="1000" dirty="0">
              <a:solidFill>
                <a:schemeClr val="tx1">
                  <a:tint val="65000"/>
                </a:schemeClr>
              </a:solidFill>
            </a:endParaRPr>
          </a:p>
        </p:txBody>
      </p:sp>
      <p:sp>
        <p:nvSpPr>
          <p:cNvPr id="4" name="Footer Placeholder 3"/>
          <p:cNvSpPr>
            <a:spLocks noGrp="1"/>
          </p:cNvSpPr>
          <p:nvPr>
            <p:ph type="ftr" sz="quarter" idx="11"/>
          </p:nvPr>
        </p:nvSpPr>
        <p:spPr/>
        <p:txBody>
          <a:bodyPr/>
          <a:lstStyle/>
          <a:p>
            <a:endParaRPr lang="en-US" sz="1000" dirty="0">
              <a:solidFill>
                <a:sysClr val="windowText" lastClr="000000"/>
              </a:solidFill>
            </a:endParaRPr>
          </a:p>
        </p:txBody>
      </p:sp>
      <p:sp>
        <p:nvSpPr>
          <p:cNvPr id="5" name="Slide Number Placeholder 4"/>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fld id="{CCD717AA-EA39-47F3-8A0A-15B3575EDB53}" type="datetime1">
              <a:rPr lang="en-US" smtClean="0"/>
              <a:pPr algn="r"/>
              <a:t>8/25/2015</a:t>
            </a:fld>
            <a:endParaRPr lang="en-US" sz="1000" dirty="0">
              <a:solidFill>
                <a:schemeClr val="tx1">
                  <a:tint val="65000"/>
                </a:schemeClr>
              </a:solidFill>
            </a:endParaRPr>
          </a:p>
        </p:txBody>
      </p:sp>
      <p:sp>
        <p:nvSpPr>
          <p:cNvPr id="3" name="Footer Placeholder 2"/>
          <p:cNvSpPr>
            <a:spLocks noGrp="1"/>
          </p:cNvSpPr>
          <p:nvPr>
            <p:ph type="ftr" sz="quarter" idx="11"/>
          </p:nvPr>
        </p:nvSpPr>
        <p:spPr/>
        <p:txBody>
          <a:bodyPr/>
          <a:lstStyle/>
          <a:p>
            <a:endParaRPr lang="en-US" sz="1000" dirty="0">
              <a:solidFill>
                <a:sysClr val="windowText" lastClr="000000"/>
              </a:solidFill>
            </a:endParaRPr>
          </a:p>
        </p:txBody>
      </p:sp>
      <p:sp>
        <p:nvSpPr>
          <p:cNvPr id="4" name="Slide Number Placeholder 3"/>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gn="r"/>
            <a:fld id="{CCD717AA-EA39-47F3-8A0A-15B3575EDB53}" type="datetime1">
              <a:rPr lang="en-US" smtClean="0"/>
              <a:pPr algn="r"/>
              <a:t>8/25/2015</a:t>
            </a:fld>
            <a:endParaRPr lang="en-US" sz="1000" dirty="0">
              <a:solidFill>
                <a:schemeClr val="tx1">
                  <a:tint val="65000"/>
                </a:scheme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gn="r"/>
            <a:fld id="{CCD717AA-EA39-47F3-8A0A-15B3575EDB53}" type="datetime1">
              <a:rPr lang="en-US" smtClean="0"/>
              <a:pPr algn="r"/>
              <a:t>8/25/2015</a:t>
            </a:fld>
            <a:endParaRPr lang="en-US" sz="1000" dirty="0">
              <a:solidFill>
                <a:schemeClr val="tx1">
                  <a:tint val="65000"/>
                </a:scheme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pPr algn="r"/>
            <a:fld id="{CCD717AA-EA39-47F3-8A0A-15B3575EDB53}" type="datetime1">
              <a:rPr lang="en-US" smtClean="0"/>
              <a:pPr algn="r"/>
              <a:t>8/25/2015</a:t>
            </a:fld>
            <a:endParaRPr lang="en-US" sz="1000" dirty="0">
              <a:solidFill>
                <a:schemeClr val="tx1">
                  <a:tint val="65000"/>
                </a:schemeClr>
              </a:solidFill>
            </a:endParaRP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pPr algn="r"/>
            <a:fld id="{256D3EEF-DE4E-429D-8EC4-DDC531AFF587}" type="slidenum">
              <a:rPr lang="en-US" sz="1000" smtClean="0"/>
              <a:pPr algn="r"/>
              <a:t>‹#›</a:t>
            </a:fld>
            <a:endParaRPr lang="en-US" sz="1000" dirty="0"/>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sz="1000" dirty="0">
              <a:solidFill>
                <a:sysClr val="windowText" lastClr="000000"/>
              </a:solidFill>
            </a:endParaRPr>
          </a:p>
        </p:txBody>
      </p:sp>
    </p:spTree>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Themes in American History I</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31496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315200" cy="1154097"/>
          </a:xfrm>
        </p:spPr>
        <p:txBody>
          <a:bodyPr>
            <a:normAutofit/>
          </a:bodyPr>
          <a:lstStyle/>
          <a:p>
            <a:r>
              <a:rPr lang="en-US" sz="5400" dirty="0" smtClean="0"/>
              <a:t>Review</a:t>
            </a:r>
            <a:endParaRPr lang="en-US" sz="5400" dirty="0"/>
          </a:p>
        </p:txBody>
      </p:sp>
      <p:sp>
        <p:nvSpPr>
          <p:cNvPr id="3" name="Content Placeholder 2"/>
          <p:cNvSpPr>
            <a:spLocks noGrp="1"/>
          </p:cNvSpPr>
          <p:nvPr>
            <p:ph idx="1"/>
          </p:nvPr>
        </p:nvSpPr>
        <p:spPr>
          <a:xfrm>
            <a:off x="914400" y="2133600"/>
            <a:ext cx="9067800" cy="3539527"/>
          </a:xfrm>
        </p:spPr>
        <p:txBody>
          <a:bodyPr>
            <a:normAutofit/>
          </a:bodyPr>
          <a:lstStyle/>
          <a:p>
            <a:r>
              <a:rPr lang="en-US" sz="4000" dirty="0" smtClean="0"/>
              <a:t>What is History?</a:t>
            </a:r>
          </a:p>
          <a:p>
            <a:r>
              <a:rPr lang="en-US" sz="4000" dirty="0" smtClean="0"/>
              <a:t>What are Primary Sources of Evidence?  Secondary Sources?</a:t>
            </a:r>
          </a:p>
          <a:p>
            <a:r>
              <a:rPr lang="en-US" sz="4000" dirty="0" smtClean="0"/>
              <a:t>APPARTS</a:t>
            </a:r>
          </a:p>
          <a:p>
            <a:r>
              <a:rPr lang="en-US" sz="4000" dirty="0" smtClean="0"/>
              <a:t>Why Study History?</a:t>
            </a:r>
            <a:endParaRPr lang="en-US" sz="4000" dirty="0"/>
          </a:p>
        </p:txBody>
      </p:sp>
    </p:spTree>
    <p:extLst>
      <p:ext uri="{BB962C8B-B14F-4D97-AF65-F5344CB8AC3E}">
        <p14:creationId xmlns:p14="http://schemas.microsoft.com/office/powerpoint/2010/main" val="1237958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lassroom 1910"/>
          <p:cNvPicPr>
            <a:picLocks noChangeAspect="1" noChangeArrowheads="1"/>
          </p:cNvPicPr>
          <p:nvPr/>
        </p:nvPicPr>
        <p:blipFill>
          <a:blip r:embed="rId2" cstate="print"/>
          <a:srcRect/>
          <a:stretch>
            <a:fillRect/>
          </a:stretch>
        </p:blipFill>
        <p:spPr bwMode="auto">
          <a:xfrm>
            <a:off x="496316" y="762000"/>
            <a:ext cx="8108748" cy="5410200"/>
          </a:xfrm>
          <a:prstGeom prst="rect">
            <a:avLst/>
          </a:prstGeom>
          <a:noFill/>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933" y="762000"/>
            <a:ext cx="7529513" cy="142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3355" y="1676400"/>
            <a:ext cx="86868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4563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315200" cy="1154097"/>
          </a:xfrm>
        </p:spPr>
        <p:txBody>
          <a:bodyPr>
            <a:normAutofit/>
          </a:bodyPr>
          <a:lstStyle/>
          <a:p>
            <a:r>
              <a:rPr lang="en-US" dirty="0" smtClean="0"/>
              <a:t>Why Study </a:t>
            </a:r>
            <a:r>
              <a:rPr lang="en-US" dirty="0"/>
              <a:t>H</a:t>
            </a:r>
            <a:r>
              <a:rPr lang="en-US" dirty="0" smtClean="0"/>
              <a:t>istory</a:t>
            </a:r>
            <a:r>
              <a:rPr lang="en-US" dirty="0"/>
              <a:t>?</a:t>
            </a:r>
            <a:endParaRPr lang="en-GB" dirty="0"/>
          </a:p>
        </p:txBody>
      </p:sp>
      <p:sp>
        <p:nvSpPr>
          <p:cNvPr id="3" name="Content Placeholder 2"/>
          <p:cNvSpPr>
            <a:spLocks noGrp="1"/>
          </p:cNvSpPr>
          <p:nvPr>
            <p:ph idx="1"/>
          </p:nvPr>
        </p:nvSpPr>
        <p:spPr>
          <a:xfrm>
            <a:off x="381000" y="1981200"/>
            <a:ext cx="8610600" cy="4953000"/>
          </a:xfrm>
        </p:spPr>
        <p:txBody>
          <a:bodyPr>
            <a:normAutofit lnSpcReduction="10000"/>
          </a:bodyPr>
          <a:lstStyle/>
          <a:p>
            <a:r>
              <a:rPr lang="en-US" sz="2400" dirty="0"/>
              <a:t>1.“</a:t>
            </a:r>
            <a:r>
              <a:rPr lang="en-US" sz="2400" i="1" dirty="0"/>
              <a:t>That men do not learn very much from the lessons of history is the most important of all the lessons of history.” </a:t>
            </a:r>
            <a:r>
              <a:rPr lang="en-US" sz="2400" u="sng" dirty="0"/>
              <a:t>Aldous </a:t>
            </a:r>
            <a:r>
              <a:rPr lang="en-US" sz="2400" u="sng" dirty="0" smtClean="0"/>
              <a:t>Huxley</a:t>
            </a:r>
          </a:p>
          <a:p>
            <a:endParaRPr lang="en-US" sz="2400" u="sng" dirty="0"/>
          </a:p>
          <a:p>
            <a:r>
              <a:rPr lang="en-US" sz="2400" dirty="0"/>
              <a:t>2. </a:t>
            </a:r>
            <a:r>
              <a:rPr lang="en-US" sz="2400" i="1" dirty="0" smtClean="0"/>
              <a:t>“History </a:t>
            </a:r>
            <a:r>
              <a:rPr lang="en-US" sz="2400" i="1" dirty="0"/>
              <a:t>will have to record that the greatest tragedy of this period of social transition was not the strident clamor of the bad people, but the appalling silence of the good people</a:t>
            </a:r>
            <a:r>
              <a:rPr lang="en-US" sz="2400" i="1" dirty="0" smtClean="0"/>
              <a:t>.” </a:t>
            </a:r>
            <a:r>
              <a:rPr lang="en-US" sz="2400" u="sng" dirty="0" smtClean="0"/>
              <a:t>Martin Luther King Jr. </a:t>
            </a:r>
            <a:endParaRPr lang="en-US" sz="2400" u="sng" dirty="0" smtClean="0"/>
          </a:p>
          <a:p>
            <a:endParaRPr lang="en-US" sz="2400" u="sng" dirty="0"/>
          </a:p>
          <a:p>
            <a:r>
              <a:rPr lang="en-US" sz="2400" dirty="0" smtClean="0"/>
              <a:t>4</a:t>
            </a:r>
            <a:r>
              <a:rPr lang="en-US" sz="2400" dirty="0"/>
              <a:t>.“</a:t>
            </a:r>
            <a:r>
              <a:rPr lang="en-US" sz="2400" i="1" dirty="0"/>
              <a:t>Few will have the greatness to bend history itself; but each of us can work to change a small portion of events, and in the total; of all those acts will be written the history of this generation.” </a:t>
            </a:r>
            <a:r>
              <a:rPr lang="en-US" sz="2400" u="sng" dirty="0"/>
              <a:t>Robert Kennedy</a:t>
            </a:r>
          </a:p>
          <a:p>
            <a:endParaRPr lang="en-GB" dirty="0"/>
          </a:p>
        </p:txBody>
      </p:sp>
    </p:spTree>
    <p:extLst>
      <p:ext uri="{BB962C8B-B14F-4D97-AF65-F5344CB8AC3E}">
        <p14:creationId xmlns:p14="http://schemas.microsoft.com/office/powerpoint/2010/main" val="1558190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848600" cy="1752600"/>
          </a:xfrm>
        </p:spPr>
        <p:txBody>
          <a:bodyPr>
            <a:normAutofit fontScale="90000"/>
          </a:bodyPr>
          <a:lstStyle/>
          <a:p>
            <a:r>
              <a:rPr lang="en-US" sz="4400" b="1" dirty="0" smtClean="0"/>
              <a:t>Homework</a:t>
            </a:r>
            <a:r>
              <a:rPr lang="en-US" dirty="0" smtClean="0"/>
              <a:t/>
            </a:r>
            <a:br>
              <a:rPr lang="en-US" dirty="0" smtClean="0"/>
            </a:br>
            <a:r>
              <a:rPr lang="en-US" dirty="0"/>
              <a:t>Peter </a:t>
            </a:r>
            <a:r>
              <a:rPr lang="en-US" dirty="0" smtClean="0"/>
              <a:t>Stearns “</a:t>
            </a:r>
            <a:r>
              <a:rPr lang="en-US" dirty="0" smtClean="0"/>
              <a:t>Why </a:t>
            </a:r>
            <a:r>
              <a:rPr lang="en-US" dirty="0" smtClean="0"/>
              <a:t>Study History</a:t>
            </a:r>
            <a:r>
              <a:rPr lang="en-US" dirty="0" smtClean="0"/>
              <a:t>?”</a:t>
            </a:r>
            <a:endParaRPr lang="en-US" dirty="0"/>
          </a:p>
        </p:txBody>
      </p:sp>
      <p:sp>
        <p:nvSpPr>
          <p:cNvPr id="3" name="Content Placeholder 2"/>
          <p:cNvSpPr>
            <a:spLocks noGrp="1"/>
          </p:cNvSpPr>
          <p:nvPr>
            <p:ph idx="1"/>
          </p:nvPr>
        </p:nvSpPr>
        <p:spPr>
          <a:xfrm>
            <a:off x="457200" y="2438400"/>
            <a:ext cx="8534400" cy="4190999"/>
          </a:xfrm>
        </p:spPr>
        <p:txBody>
          <a:bodyPr>
            <a:normAutofit/>
          </a:bodyPr>
          <a:lstStyle/>
          <a:p>
            <a:r>
              <a:rPr lang="en-US" sz="3600" dirty="0" smtClean="0"/>
              <a:t>What </a:t>
            </a:r>
            <a:r>
              <a:rPr lang="en-US" sz="3600" dirty="0" smtClean="0"/>
              <a:t>does he </a:t>
            </a:r>
            <a:r>
              <a:rPr lang="en-US" sz="3600" dirty="0" smtClean="0"/>
              <a:t>say?</a:t>
            </a:r>
          </a:p>
          <a:p>
            <a:r>
              <a:rPr lang="en-US" sz="3600" dirty="0" smtClean="0"/>
              <a:t>How </a:t>
            </a:r>
            <a:r>
              <a:rPr lang="en-US" sz="3600" dirty="0" smtClean="0"/>
              <a:t>does he support what he </a:t>
            </a:r>
            <a:r>
              <a:rPr lang="en-US" sz="3600" dirty="0" smtClean="0"/>
              <a:t>says?</a:t>
            </a:r>
          </a:p>
          <a:p>
            <a:r>
              <a:rPr lang="en-US" sz="3600" dirty="0" smtClean="0"/>
              <a:t>Do </a:t>
            </a:r>
            <a:r>
              <a:rPr lang="en-US" sz="3600" dirty="0" smtClean="0"/>
              <a:t>you agree with him?  Why or why not?</a:t>
            </a:r>
            <a:endParaRPr lang="en-US" sz="3600" dirty="0"/>
          </a:p>
        </p:txBody>
      </p:sp>
    </p:spTree>
    <p:extLst>
      <p:ext uri="{BB962C8B-B14F-4D97-AF65-F5344CB8AC3E}">
        <p14:creationId xmlns:p14="http://schemas.microsoft.com/office/powerpoint/2010/main" val="1088588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315200" cy="1154097"/>
          </a:xfrm>
        </p:spPr>
        <p:txBody>
          <a:bodyPr>
            <a:normAutofit fontScale="90000"/>
          </a:bodyPr>
          <a:lstStyle/>
          <a:p>
            <a:r>
              <a:rPr lang="en-US" sz="5400" dirty="0" smtClean="0"/>
              <a:t>What are we going to study this semester?</a:t>
            </a:r>
            <a:endParaRPr lang="en-US" dirty="0"/>
          </a:p>
        </p:txBody>
      </p:sp>
      <p:sp>
        <p:nvSpPr>
          <p:cNvPr id="3" name="Content Placeholder 2"/>
          <p:cNvSpPr>
            <a:spLocks noGrp="1"/>
          </p:cNvSpPr>
          <p:nvPr>
            <p:ph idx="1"/>
          </p:nvPr>
        </p:nvSpPr>
        <p:spPr>
          <a:xfrm>
            <a:off x="685800" y="2133600"/>
            <a:ext cx="8610600" cy="4876800"/>
          </a:xfrm>
        </p:spPr>
        <p:txBody>
          <a:bodyPr>
            <a:normAutofit/>
          </a:bodyPr>
          <a:lstStyle/>
          <a:p>
            <a:r>
              <a:rPr lang="en-US" sz="2800" dirty="0"/>
              <a:t>Unit 1:  </a:t>
            </a:r>
            <a:r>
              <a:rPr lang="en-US" sz="2800" dirty="0" smtClean="0"/>
              <a:t>Exploration and Colonization</a:t>
            </a:r>
          </a:p>
          <a:p>
            <a:r>
              <a:rPr lang="en-US" sz="2800" dirty="0" smtClean="0"/>
              <a:t>Unit 2: </a:t>
            </a:r>
            <a:r>
              <a:rPr lang="en-US" sz="2800" dirty="0" smtClean="0"/>
              <a:t> Revolution </a:t>
            </a:r>
            <a:r>
              <a:rPr lang="en-US" sz="2800" dirty="0" smtClean="0"/>
              <a:t>and Independence</a:t>
            </a:r>
          </a:p>
          <a:p>
            <a:r>
              <a:rPr lang="en-US" sz="2800" dirty="0" smtClean="0"/>
              <a:t>Unit 3:  </a:t>
            </a:r>
            <a:r>
              <a:rPr lang="en-US" sz="2800" dirty="0"/>
              <a:t>Confederation, Constitution &amp; Compromise </a:t>
            </a:r>
          </a:p>
          <a:p>
            <a:r>
              <a:rPr lang="en-US" sz="2800" dirty="0" smtClean="0"/>
              <a:t>Unit </a:t>
            </a:r>
            <a:r>
              <a:rPr lang="en-US" sz="2800" dirty="0"/>
              <a:t>4:  </a:t>
            </a:r>
            <a:r>
              <a:rPr lang="en-US" sz="2800" dirty="0" smtClean="0"/>
              <a:t>Nationalism and Sectionalism </a:t>
            </a:r>
          </a:p>
          <a:p>
            <a:r>
              <a:rPr lang="en-US" sz="2800" dirty="0" smtClean="0"/>
              <a:t>Unit </a:t>
            </a:r>
            <a:r>
              <a:rPr lang="en-US" sz="2800" dirty="0"/>
              <a:t>5:  </a:t>
            </a:r>
            <a:r>
              <a:rPr lang="en-US" sz="2800" dirty="0" smtClean="0"/>
              <a:t>Religious Awakening and Reform </a:t>
            </a:r>
            <a:endParaRPr lang="en-US" sz="2800" dirty="0"/>
          </a:p>
          <a:p>
            <a:r>
              <a:rPr lang="en-US" sz="2800" dirty="0"/>
              <a:t>Unit 6:  </a:t>
            </a:r>
            <a:r>
              <a:rPr lang="en-US" sz="2800" dirty="0" smtClean="0"/>
              <a:t>Expansion and Manifest Destiny</a:t>
            </a:r>
          </a:p>
          <a:p>
            <a:r>
              <a:rPr lang="en-US" sz="2800" dirty="0" smtClean="0"/>
              <a:t>Unit 7: </a:t>
            </a:r>
            <a:r>
              <a:rPr lang="en-US" sz="2800" dirty="0" smtClean="0"/>
              <a:t> Civil </a:t>
            </a:r>
            <a:r>
              <a:rPr lang="en-US" sz="2800" dirty="0" smtClean="0"/>
              <a:t>Crisis and Civil War</a:t>
            </a:r>
          </a:p>
          <a:p>
            <a:r>
              <a:rPr lang="en-US" sz="2800" dirty="0" smtClean="0"/>
              <a:t>Unit 8: </a:t>
            </a:r>
            <a:r>
              <a:rPr lang="en-US" sz="2800" dirty="0" smtClean="0"/>
              <a:t> Reconstruction </a:t>
            </a:r>
            <a:endParaRPr lang="en-US" sz="2800" dirty="0"/>
          </a:p>
          <a:p>
            <a:endParaRPr lang="en-US" dirty="0"/>
          </a:p>
        </p:txBody>
      </p:sp>
    </p:spTree>
    <p:extLst>
      <p:ext uri="{BB962C8B-B14F-4D97-AF65-F5344CB8AC3E}">
        <p14:creationId xmlns:p14="http://schemas.microsoft.com/office/powerpoint/2010/main" val="905438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315200" cy="1154097"/>
          </a:xfrm>
        </p:spPr>
        <p:txBody>
          <a:bodyPr/>
          <a:lstStyle/>
          <a:p>
            <a:r>
              <a:rPr lang="en-US" dirty="0" smtClean="0"/>
              <a:t>Themes in American History I</a:t>
            </a:r>
            <a:endParaRPr lang="en-US" dirty="0"/>
          </a:p>
        </p:txBody>
      </p:sp>
      <p:sp>
        <p:nvSpPr>
          <p:cNvPr id="3" name="Content Placeholder 2"/>
          <p:cNvSpPr>
            <a:spLocks noGrp="1"/>
          </p:cNvSpPr>
          <p:nvPr>
            <p:ph idx="1"/>
          </p:nvPr>
        </p:nvSpPr>
        <p:spPr>
          <a:xfrm>
            <a:off x="685800" y="1676400"/>
            <a:ext cx="7772400" cy="4632960"/>
          </a:xfrm>
        </p:spPr>
        <p:txBody>
          <a:bodyPr numCol="2">
            <a:normAutofit/>
          </a:bodyPr>
          <a:lstStyle/>
          <a:p>
            <a:r>
              <a:rPr lang="en-US" sz="3200" b="1" dirty="0"/>
              <a:t>Exploration </a:t>
            </a:r>
          </a:p>
          <a:p>
            <a:r>
              <a:rPr lang="en-US" sz="3200" b="1" dirty="0"/>
              <a:t>Diversity</a:t>
            </a:r>
          </a:p>
          <a:p>
            <a:r>
              <a:rPr lang="en-US" sz="3200" b="1" dirty="0"/>
              <a:t>Migration</a:t>
            </a:r>
          </a:p>
          <a:p>
            <a:r>
              <a:rPr lang="en-US" sz="3200" b="1" dirty="0"/>
              <a:t>Conflict</a:t>
            </a:r>
          </a:p>
          <a:p>
            <a:r>
              <a:rPr lang="en-US" sz="3200" b="1" dirty="0"/>
              <a:t>Compromise</a:t>
            </a:r>
          </a:p>
          <a:p>
            <a:r>
              <a:rPr lang="en-US" sz="3200" b="1" dirty="0" smtClean="0"/>
              <a:t>Expansion</a:t>
            </a:r>
          </a:p>
          <a:p>
            <a:pPr marL="45720" indent="0">
              <a:buNone/>
            </a:pPr>
            <a:r>
              <a:rPr lang="en-US" sz="3200" b="1" dirty="0" smtClean="0"/>
              <a:t> </a:t>
            </a:r>
            <a:endParaRPr lang="en-US" sz="3200" b="1" dirty="0"/>
          </a:p>
          <a:p>
            <a:r>
              <a:rPr lang="en-US" sz="3200" b="1" dirty="0"/>
              <a:t>Liberty</a:t>
            </a:r>
          </a:p>
          <a:p>
            <a:r>
              <a:rPr lang="en-US" sz="3200" b="1" dirty="0"/>
              <a:t>Equality</a:t>
            </a:r>
          </a:p>
          <a:p>
            <a:r>
              <a:rPr lang="en-US" sz="3200" b="1" dirty="0" smtClean="0"/>
              <a:t>Power </a:t>
            </a:r>
          </a:p>
          <a:p>
            <a:r>
              <a:rPr lang="en-US" sz="3200" b="1" dirty="0" smtClean="0"/>
              <a:t>Progress</a:t>
            </a:r>
            <a:endParaRPr lang="en-US" sz="3200" b="1" dirty="0"/>
          </a:p>
          <a:p>
            <a:r>
              <a:rPr lang="en-US" sz="3200" b="1" dirty="0"/>
              <a:t>Reform</a:t>
            </a:r>
          </a:p>
          <a:p>
            <a:r>
              <a:rPr lang="en-US" sz="3200" b="1" dirty="0"/>
              <a:t>Identity</a:t>
            </a:r>
          </a:p>
          <a:p>
            <a:endParaRPr lang="en-US" dirty="0"/>
          </a:p>
        </p:txBody>
      </p:sp>
    </p:spTree>
    <p:extLst>
      <p:ext uri="{BB962C8B-B14F-4D97-AF65-F5344CB8AC3E}">
        <p14:creationId xmlns:p14="http://schemas.microsoft.com/office/powerpoint/2010/main" val="76579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arn(inVertic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315200" cy="1154097"/>
          </a:xfrm>
        </p:spPr>
        <p:txBody>
          <a:bodyPr/>
          <a:lstStyle/>
          <a:p>
            <a:r>
              <a:rPr lang="en-US" dirty="0" smtClean="0"/>
              <a:t>Theme</a:t>
            </a:r>
            <a:endParaRPr lang="en-US" dirty="0"/>
          </a:p>
        </p:txBody>
      </p:sp>
      <p:sp>
        <p:nvSpPr>
          <p:cNvPr id="5" name="Content Placeholder 4"/>
          <p:cNvSpPr>
            <a:spLocks noGrp="1"/>
          </p:cNvSpPr>
          <p:nvPr>
            <p:ph idx="1"/>
          </p:nvPr>
        </p:nvSpPr>
        <p:spPr>
          <a:xfrm>
            <a:off x="914400" y="2362200"/>
            <a:ext cx="8001000" cy="3935767"/>
          </a:xfrm>
        </p:spPr>
        <p:txBody>
          <a:bodyPr/>
          <a:lstStyle/>
          <a:p>
            <a:r>
              <a:rPr lang="en-US" altLang="en-US" sz="3200" dirty="0"/>
              <a:t>An organizing </a:t>
            </a:r>
            <a:r>
              <a:rPr lang="en-US" altLang="en-US" sz="3200" dirty="0" smtClean="0"/>
              <a:t>idea or concept; </a:t>
            </a:r>
            <a:r>
              <a:rPr lang="en-US" altLang="en-US" sz="3200" dirty="0"/>
              <a:t>a mental construct that is timeless, universal, abstract, represented by 1-2 words, </a:t>
            </a:r>
            <a:r>
              <a:rPr lang="en-US" altLang="en-US" sz="3200" dirty="0" smtClean="0"/>
              <a:t>examples may be factual and </a:t>
            </a:r>
            <a:r>
              <a:rPr lang="en-US" altLang="en-US" sz="3200" dirty="0"/>
              <a:t>share common attributes</a:t>
            </a:r>
          </a:p>
          <a:p>
            <a:endParaRPr lang="en-US" dirty="0"/>
          </a:p>
        </p:txBody>
      </p:sp>
    </p:spTree>
    <p:extLst>
      <p:ext uri="{BB962C8B-B14F-4D97-AF65-F5344CB8AC3E}">
        <p14:creationId xmlns:p14="http://schemas.microsoft.com/office/powerpoint/2010/main" val="138117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315200" cy="1154097"/>
          </a:xfrm>
        </p:spPr>
        <p:txBody>
          <a:bodyPr/>
          <a:lstStyle/>
          <a:p>
            <a:r>
              <a:rPr lang="en-US" dirty="0" smtClean="0"/>
              <a:t>Themes </a:t>
            </a:r>
            <a:r>
              <a:rPr lang="en-US" dirty="0" smtClean="0"/>
              <a:t>in</a:t>
            </a:r>
            <a:r>
              <a:rPr lang="en-US" dirty="0" smtClean="0"/>
              <a:t> </a:t>
            </a:r>
            <a:r>
              <a:rPr lang="en-US" dirty="0" smtClean="0"/>
              <a:t>American History 1</a:t>
            </a:r>
            <a:endParaRPr lang="en-GB" dirty="0"/>
          </a:p>
        </p:txBody>
      </p:sp>
      <p:sp>
        <p:nvSpPr>
          <p:cNvPr id="3" name="Content Placeholder 2"/>
          <p:cNvSpPr>
            <a:spLocks noGrp="1"/>
          </p:cNvSpPr>
          <p:nvPr>
            <p:ph sz="half" idx="4294967295"/>
          </p:nvPr>
        </p:nvSpPr>
        <p:spPr>
          <a:xfrm>
            <a:off x="457200" y="1920084"/>
            <a:ext cx="4191000" cy="4633115"/>
          </a:xfrm>
          <a:prstGeom prst="rect">
            <a:avLst/>
          </a:prstGeom>
        </p:spPr>
        <p:txBody>
          <a:bodyPr>
            <a:normAutofit fontScale="92500" lnSpcReduction="10000"/>
          </a:bodyPr>
          <a:lstStyle/>
          <a:p>
            <a:r>
              <a:rPr lang="en-US" dirty="0" smtClean="0"/>
              <a:t>In </a:t>
            </a:r>
            <a:r>
              <a:rPr lang="en-US" dirty="0" smtClean="0"/>
              <a:t>your group of three </a:t>
            </a:r>
            <a:r>
              <a:rPr lang="en-US" dirty="0" smtClean="0"/>
              <a:t>use your textbook and/or a website to research and display </a:t>
            </a:r>
            <a:r>
              <a:rPr lang="en-US" dirty="0" smtClean="0"/>
              <a:t>the following </a:t>
            </a:r>
            <a:r>
              <a:rPr lang="en-US" dirty="0" smtClean="0"/>
              <a:t>information about </a:t>
            </a:r>
            <a:r>
              <a:rPr lang="en-US" dirty="0" smtClean="0"/>
              <a:t>your assigned theme:</a:t>
            </a:r>
          </a:p>
          <a:p>
            <a:pPr lvl="1"/>
            <a:r>
              <a:rPr lang="en-US" b="1" dirty="0" smtClean="0"/>
              <a:t>A general </a:t>
            </a:r>
            <a:r>
              <a:rPr lang="en-US" b="1" dirty="0" smtClean="0"/>
              <a:t>definition of the theme written in one or two concise statements</a:t>
            </a:r>
            <a:endParaRPr lang="en-US" b="1" dirty="0" smtClean="0"/>
          </a:p>
          <a:p>
            <a:pPr lvl="1"/>
            <a:r>
              <a:rPr lang="en-US" b="1" dirty="0" smtClean="0"/>
              <a:t>A  </a:t>
            </a:r>
            <a:r>
              <a:rPr lang="en-US" b="1" dirty="0" smtClean="0"/>
              <a:t>picture </a:t>
            </a:r>
            <a:r>
              <a:rPr lang="en-US" b="1" dirty="0" smtClean="0"/>
              <a:t>or symbolic </a:t>
            </a:r>
            <a:r>
              <a:rPr lang="en-US" b="1" dirty="0" smtClean="0"/>
              <a:t>representation of the theme</a:t>
            </a:r>
          </a:p>
          <a:p>
            <a:pPr lvl="1"/>
            <a:r>
              <a:rPr lang="en-US" b="1" dirty="0" smtClean="0"/>
              <a:t>Identify this theme’s </a:t>
            </a:r>
            <a:r>
              <a:rPr lang="en-US" b="1" dirty="0" smtClean="0"/>
              <a:t>significance </a:t>
            </a:r>
            <a:r>
              <a:rPr lang="en-US" b="1" dirty="0" smtClean="0"/>
              <a:t>in the study of </a:t>
            </a:r>
            <a:r>
              <a:rPr lang="en-US" b="1" dirty="0" smtClean="0"/>
              <a:t>history (So what?  Why is it important?)</a:t>
            </a:r>
            <a:endParaRPr lang="en-US" b="1" dirty="0" smtClean="0"/>
          </a:p>
          <a:p>
            <a:pPr lvl="1"/>
            <a:r>
              <a:rPr lang="en-US" b="1" dirty="0" smtClean="0"/>
              <a:t>Provide a </a:t>
            </a:r>
            <a:r>
              <a:rPr lang="en-US" b="1" dirty="0" smtClean="0"/>
              <a:t> list of three historical examples </a:t>
            </a:r>
            <a:r>
              <a:rPr lang="en-US" b="1" dirty="0" smtClean="0"/>
              <a:t>of this </a:t>
            </a:r>
            <a:r>
              <a:rPr lang="en-US" b="1" dirty="0" smtClean="0"/>
              <a:t>theme in action</a:t>
            </a:r>
            <a:r>
              <a:rPr lang="en-US" b="1" dirty="0" smtClean="0"/>
              <a:t> (include dates for these examples, what happened and who was involved)</a:t>
            </a:r>
            <a:endParaRPr lang="en-GB" dirty="0"/>
          </a:p>
        </p:txBody>
      </p:sp>
      <p:sp>
        <p:nvSpPr>
          <p:cNvPr id="4" name="Content Placeholder 3"/>
          <p:cNvSpPr>
            <a:spLocks noGrp="1"/>
          </p:cNvSpPr>
          <p:nvPr>
            <p:ph sz="half" idx="4294967295"/>
          </p:nvPr>
        </p:nvSpPr>
        <p:spPr>
          <a:xfrm>
            <a:off x="4648200" y="1920085"/>
            <a:ext cx="4038600" cy="4434840"/>
          </a:xfrm>
          <a:prstGeom prst="rect">
            <a:avLst/>
          </a:prstGeom>
        </p:spPr>
        <p:txBody>
          <a:bodyPr>
            <a:normAutofit fontScale="85000" lnSpcReduction="20000"/>
          </a:bodyPr>
          <a:lstStyle/>
          <a:p>
            <a:r>
              <a:rPr lang="en-US" b="1" dirty="0" smtClean="0"/>
              <a:t>Exploration </a:t>
            </a:r>
          </a:p>
          <a:p>
            <a:r>
              <a:rPr lang="en-US" b="1" dirty="0" smtClean="0"/>
              <a:t>Diversity</a:t>
            </a:r>
            <a:endParaRPr lang="en-US" b="1" dirty="0" smtClean="0"/>
          </a:p>
          <a:p>
            <a:r>
              <a:rPr lang="en-US" b="1" dirty="0" smtClean="0"/>
              <a:t>Migration</a:t>
            </a:r>
            <a:endParaRPr lang="en-US" b="1" dirty="0" smtClean="0"/>
          </a:p>
          <a:p>
            <a:r>
              <a:rPr lang="en-US" b="1" dirty="0" smtClean="0"/>
              <a:t>Conflict</a:t>
            </a:r>
          </a:p>
          <a:p>
            <a:r>
              <a:rPr lang="en-US" b="1" dirty="0" smtClean="0"/>
              <a:t>Compromise</a:t>
            </a:r>
            <a:endParaRPr lang="en-US" b="1" dirty="0" smtClean="0"/>
          </a:p>
          <a:p>
            <a:r>
              <a:rPr lang="en-US" b="1" dirty="0" smtClean="0"/>
              <a:t>Expansion </a:t>
            </a:r>
            <a:endParaRPr lang="en-US" b="1" dirty="0" smtClean="0"/>
          </a:p>
          <a:p>
            <a:r>
              <a:rPr lang="en-US" b="1" dirty="0" smtClean="0"/>
              <a:t>Liberty</a:t>
            </a:r>
          </a:p>
          <a:p>
            <a:r>
              <a:rPr lang="en-US" b="1" dirty="0" smtClean="0"/>
              <a:t>Equality</a:t>
            </a:r>
            <a:endParaRPr lang="en-US" b="1" dirty="0" smtClean="0"/>
          </a:p>
          <a:p>
            <a:r>
              <a:rPr lang="en-US" b="1" dirty="0" smtClean="0"/>
              <a:t>Power</a:t>
            </a:r>
          </a:p>
          <a:p>
            <a:r>
              <a:rPr lang="en-US" b="1" dirty="0" smtClean="0"/>
              <a:t>Progress</a:t>
            </a:r>
          </a:p>
          <a:p>
            <a:r>
              <a:rPr lang="en-US" b="1" dirty="0" smtClean="0"/>
              <a:t>Reform</a:t>
            </a:r>
          </a:p>
          <a:p>
            <a:r>
              <a:rPr lang="en-US" b="1" dirty="0" smtClean="0"/>
              <a:t>Identity</a:t>
            </a:r>
            <a:endParaRPr lang="en-US" b="1" dirty="0" smtClean="0"/>
          </a:p>
          <a:p>
            <a:endParaRPr lang="en-US" dirty="0"/>
          </a:p>
          <a:p>
            <a:r>
              <a:rPr lang="en-US" b="1" u="sng" dirty="0" smtClean="0"/>
              <a:t>This should be neatly completed on a poster.</a:t>
            </a:r>
          </a:p>
          <a:p>
            <a:r>
              <a:rPr lang="en-US" b="1" u="sng" dirty="0" smtClean="0"/>
              <a:t>Split your poster into a quad.</a:t>
            </a:r>
          </a:p>
          <a:p>
            <a:endParaRPr lang="en-GB" dirty="0"/>
          </a:p>
        </p:txBody>
      </p:sp>
    </p:spTree>
    <p:extLst>
      <p:ext uri="{BB962C8B-B14F-4D97-AF65-F5344CB8AC3E}">
        <p14:creationId xmlns:p14="http://schemas.microsoft.com/office/powerpoint/2010/main" val="207328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wipe(down)">
                                      <p:cBhvr>
                                        <p:cTn id="35" dur="500"/>
                                        <p:tgtEl>
                                          <p:spTgt spid="4">
                                            <p:txEl>
                                              <p:pRg st="0" end="0"/>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Effect transition="in" filter="wipe(down)">
                                      <p:cBhvr>
                                        <p:cTn id="38" dur="500"/>
                                        <p:tgtEl>
                                          <p:spTgt spid="4">
                                            <p:txEl>
                                              <p:pRg st="1" end="1"/>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Effect transition="in" filter="wipe(down)">
                                      <p:cBhvr>
                                        <p:cTn id="41" dur="500"/>
                                        <p:tgtEl>
                                          <p:spTgt spid="4">
                                            <p:txEl>
                                              <p:pRg st="2" end="2"/>
                                            </p:txEl>
                                          </p:spTgt>
                                        </p:tgtEl>
                                      </p:cBhvr>
                                    </p:animEffect>
                                  </p:childTnLst>
                                </p:cTn>
                              </p:par>
                              <p:par>
                                <p:cTn id="42" presetID="22" presetClass="entr" presetSubtype="4" fill="hold" nodeType="withEffect">
                                  <p:stCondLst>
                                    <p:cond delay="0"/>
                                  </p:stCondLst>
                                  <p:childTnLst>
                                    <p:set>
                                      <p:cBhvr>
                                        <p:cTn id="43" dur="1" fill="hold">
                                          <p:stCondLst>
                                            <p:cond delay="0"/>
                                          </p:stCondLst>
                                        </p:cTn>
                                        <p:tgtEl>
                                          <p:spTgt spid="4">
                                            <p:txEl>
                                              <p:pRg st="3" end="3"/>
                                            </p:txEl>
                                          </p:spTgt>
                                        </p:tgtEl>
                                        <p:attrNameLst>
                                          <p:attrName>style.visibility</p:attrName>
                                        </p:attrNameLst>
                                      </p:cBhvr>
                                      <p:to>
                                        <p:strVal val="visible"/>
                                      </p:to>
                                    </p:set>
                                    <p:animEffect transition="in" filter="wipe(down)">
                                      <p:cBhvr>
                                        <p:cTn id="44" dur="500"/>
                                        <p:tgtEl>
                                          <p:spTgt spid="4">
                                            <p:txEl>
                                              <p:pRg st="3" end="3"/>
                                            </p:txEl>
                                          </p:spTgt>
                                        </p:tgtEl>
                                      </p:cBhvr>
                                    </p:animEffect>
                                  </p:childTnLst>
                                </p:cTn>
                              </p:par>
                              <p:par>
                                <p:cTn id="45" presetID="22" presetClass="entr" presetSubtype="4" fill="hold" nodeType="with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Effect transition="in" filter="wipe(down)">
                                      <p:cBhvr>
                                        <p:cTn id="47" dur="500"/>
                                        <p:tgtEl>
                                          <p:spTgt spid="4">
                                            <p:txEl>
                                              <p:pRg st="4" end="4"/>
                                            </p:txEl>
                                          </p:spTgt>
                                        </p:tgtEl>
                                      </p:cBhvr>
                                    </p:animEffect>
                                  </p:childTnLst>
                                </p:cTn>
                              </p:par>
                              <p:par>
                                <p:cTn id="48" presetID="22" presetClass="entr" presetSubtype="4" fill="hold" nodeType="withEffect">
                                  <p:stCondLst>
                                    <p:cond delay="0"/>
                                  </p:stCondLst>
                                  <p:childTnLst>
                                    <p:set>
                                      <p:cBhvr>
                                        <p:cTn id="49" dur="1" fill="hold">
                                          <p:stCondLst>
                                            <p:cond delay="0"/>
                                          </p:stCondLst>
                                        </p:cTn>
                                        <p:tgtEl>
                                          <p:spTgt spid="4">
                                            <p:txEl>
                                              <p:pRg st="5" end="5"/>
                                            </p:txEl>
                                          </p:spTgt>
                                        </p:tgtEl>
                                        <p:attrNameLst>
                                          <p:attrName>style.visibility</p:attrName>
                                        </p:attrNameLst>
                                      </p:cBhvr>
                                      <p:to>
                                        <p:strVal val="visible"/>
                                      </p:to>
                                    </p:set>
                                    <p:animEffect transition="in" filter="wipe(down)">
                                      <p:cBhvr>
                                        <p:cTn id="50" dur="500"/>
                                        <p:tgtEl>
                                          <p:spTgt spid="4">
                                            <p:txEl>
                                              <p:pRg st="5" end="5"/>
                                            </p:txEl>
                                          </p:spTgt>
                                        </p:tgtEl>
                                      </p:cBhvr>
                                    </p:animEffect>
                                  </p:childTnLst>
                                </p:cTn>
                              </p:par>
                              <p:par>
                                <p:cTn id="51" presetID="22" presetClass="entr" presetSubtype="4" fill="hold" nodeType="withEffect">
                                  <p:stCondLst>
                                    <p:cond delay="0"/>
                                  </p:stCondLst>
                                  <p:childTnLst>
                                    <p:set>
                                      <p:cBhvr>
                                        <p:cTn id="52" dur="1" fill="hold">
                                          <p:stCondLst>
                                            <p:cond delay="0"/>
                                          </p:stCondLst>
                                        </p:cTn>
                                        <p:tgtEl>
                                          <p:spTgt spid="4">
                                            <p:txEl>
                                              <p:pRg st="6" end="6"/>
                                            </p:txEl>
                                          </p:spTgt>
                                        </p:tgtEl>
                                        <p:attrNameLst>
                                          <p:attrName>style.visibility</p:attrName>
                                        </p:attrNameLst>
                                      </p:cBhvr>
                                      <p:to>
                                        <p:strVal val="visible"/>
                                      </p:to>
                                    </p:set>
                                    <p:animEffect transition="in" filter="wipe(down)">
                                      <p:cBhvr>
                                        <p:cTn id="53" dur="500"/>
                                        <p:tgtEl>
                                          <p:spTgt spid="4">
                                            <p:txEl>
                                              <p:pRg st="6" end="6"/>
                                            </p:txEl>
                                          </p:spTgt>
                                        </p:tgtEl>
                                      </p:cBhvr>
                                    </p:animEffect>
                                  </p:childTnLst>
                                </p:cTn>
                              </p:par>
                              <p:par>
                                <p:cTn id="54" presetID="22" presetClass="entr" presetSubtype="4" fill="hold" nodeType="with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wipe(down)">
                                      <p:cBhvr>
                                        <p:cTn id="56" dur="500"/>
                                        <p:tgtEl>
                                          <p:spTgt spid="4">
                                            <p:txEl>
                                              <p:pRg st="7" end="7"/>
                                            </p:txEl>
                                          </p:spTgt>
                                        </p:tgtEl>
                                      </p:cBhvr>
                                    </p:animEffect>
                                  </p:childTnLst>
                                </p:cTn>
                              </p:par>
                              <p:par>
                                <p:cTn id="57" presetID="22" presetClass="entr" presetSubtype="4" fill="hold" nodeType="withEffect">
                                  <p:stCondLst>
                                    <p:cond delay="0"/>
                                  </p:stCondLst>
                                  <p:childTnLst>
                                    <p:set>
                                      <p:cBhvr>
                                        <p:cTn id="58" dur="1" fill="hold">
                                          <p:stCondLst>
                                            <p:cond delay="0"/>
                                          </p:stCondLst>
                                        </p:cTn>
                                        <p:tgtEl>
                                          <p:spTgt spid="4">
                                            <p:txEl>
                                              <p:pRg st="8" end="8"/>
                                            </p:txEl>
                                          </p:spTgt>
                                        </p:tgtEl>
                                        <p:attrNameLst>
                                          <p:attrName>style.visibility</p:attrName>
                                        </p:attrNameLst>
                                      </p:cBhvr>
                                      <p:to>
                                        <p:strVal val="visible"/>
                                      </p:to>
                                    </p:set>
                                    <p:animEffect transition="in" filter="wipe(down)">
                                      <p:cBhvr>
                                        <p:cTn id="59" dur="500"/>
                                        <p:tgtEl>
                                          <p:spTgt spid="4">
                                            <p:txEl>
                                              <p:pRg st="8" end="8"/>
                                            </p:txEl>
                                          </p:spTgt>
                                        </p:tgtEl>
                                      </p:cBhvr>
                                    </p:animEffect>
                                  </p:childTnLst>
                                </p:cTn>
                              </p:par>
                              <p:par>
                                <p:cTn id="60" presetID="22" presetClass="entr" presetSubtype="4" fill="hold" nodeType="withEffect">
                                  <p:stCondLst>
                                    <p:cond delay="0"/>
                                  </p:stCondLst>
                                  <p:childTnLst>
                                    <p:set>
                                      <p:cBhvr>
                                        <p:cTn id="61" dur="1" fill="hold">
                                          <p:stCondLst>
                                            <p:cond delay="0"/>
                                          </p:stCondLst>
                                        </p:cTn>
                                        <p:tgtEl>
                                          <p:spTgt spid="4">
                                            <p:txEl>
                                              <p:pRg st="9" end="9"/>
                                            </p:txEl>
                                          </p:spTgt>
                                        </p:tgtEl>
                                        <p:attrNameLst>
                                          <p:attrName>style.visibility</p:attrName>
                                        </p:attrNameLst>
                                      </p:cBhvr>
                                      <p:to>
                                        <p:strVal val="visible"/>
                                      </p:to>
                                    </p:set>
                                    <p:animEffect transition="in" filter="wipe(down)">
                                      <p:cBhvr>
                                        <p:cTn id="62" dur="500"/>
                                        <p:tgtEl>
                                          <p:spTgt spid="4">
                                            <p:txEl>
                                              <p:pRg st="9" end="9"/>
                                            </p:txEl>
                                          </p:spTgt>
                                        </p:tgtEl>
                                      </p:cBhvr>
                                    </p:animEffect>
                                  </p:childTnLst>
                                </p:cTn>
                              </p:par>
                              <p:par>
                                <p:cTn id="63" presetID="22" presetClass="entr" presetSubtype="4" fill="hold" nodeType="withEffect">
                                  <p:stCondLst>
                                    <p:cond delay="0"/>
                                  </p:stCondLst>
                                  <p:childTnLst>
                                    <p:set>
                                      <p:cBhvr>
                                        <p:cTn id="64" dur="1" fill="hold">
                                          <p:stCondLst>
                                            <p:cond delay="0"/>
                                          </p:stCondLst>
                                        </p:cTn>
                                        <p:tgtEl>
                                          <p:spTgt spid="4">
                                            <p:txEl>
                                              <p:pRg st="10" end="10"/>
                                            </p:txEl>
                                          </p:spTgt>
                                        </p:tgtEl>
                                        <p:attrNameLst>
                                          <p:attrName>style.visibility</p:attrName>
                                        </p:attrNameLst>
                                      </p:cBhvr>
                                      <p:to>
                                        <p:strVal val="visible"/>
                                      </p:to>
                                    </p:set>
                                    <p:animEffect transition="in" filter="wipe(down)">
                                      <p:cBhvr>
                                        <p:cTn id="65" dur="500"/>
                                        <p:tgtEl>
                                          <p:spTgt spid="4">
                                            <p:txEl>
                                              <p:pRg st="10" end="10"/>
                                            </p:txEl>
                                          </p:spTgt>
                                        </p:tgtEl>
                                      </p:cBhvr>
                                    </p:animEffect>
                                  </p:childTnLst>
                                </p:cTn>
                              </p:par>
                              <p:par>
                                <p:cTn id="66" presetID="22" presetClass="entr" presetSubtype="4" fill="hold" nodeType="withEffect">
                                  <p:stCondLst>
                                    <p:cond delay="0"/>
                                  </p:stCondLst>
                                  <p:childTnLst>
                                    <p:set>
                                      <p:cBhvr>
                                        <p:cTn id="67" dur="1" fill="hold">
                                          <p:stCondLst>
                                            <p:cond delay="0"/>
                                          </p:stCondLst>
                                        </p:cTn>
                                        <p:tgtEl>
                                          <p:spTgt spid="4">
                                            <p:txEl>
                                              <p:pRg st="11" end="11"/>
                                            </p:txEl>
                                          </p:spTgt>
                                        </p:tgtEl>
                                        <p:attrNameLst>
                                          <p:attrName>style.visibility</p:attrName>
                                        </p:attrNameLst>
                                      </p:cBhvr>
                                      <p:to>
                                        <p:strVal val="visible"/>
                                      </p:to>
                                    </p:set>
                                    <p:animEffect transition="in" filter="wipe(down)">
                                      <p:cBhvr>
                                        <p:cTn id="68" dur="500"/>
                                        <p:tgtEl>
                                          <p:spTgt spid="4">
                                            <p:txEl>
                                              <p:pRg st="11" end="1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nodeType="clickEffect">
                                  <p:stCondLst>
                                    <p:cond delay="0"/>
                                  </p:stCondLst>
                                  <p:childTnLst>
                                    <p:set>
                                      <p:cBhvr>
                                        <p:cTn id="72" dur="1" fill="hold">
                                          <p:stCondLst>
                                            <p:cond delay="0"/>
                                          </p:stCondLst>
                                        </p:cTn>
                                        <p:tgtEl>
                                          <p:spTgt spid="4">
                                            <p:txEl>
                                              <p:pRg st="13" end="13"/>
                                            </p:txEl>
                                          </p:spTgt>
                                        </p:tgtEl>
                                        <p:attrNameLst>
                                          <p:attrName>style.visibility</p:attrName>
                                        </p:attrNameLst>
                                      </p:cBhvr>
                                      <p:to>
                                        <p:strVal val="visible"/>
                                      </p:to>
                                    </p:set>
                                    <p:animEffect transition="in" filter="barn(inVertical)">
                                      <p:cBhvr>
                                        <p:cTn id="73" dur="500"/>
                                        <p:tgtEl>
                                          <p:spTgt spid="4">
                                            <p:txEl>
                                              <p:pRg st="13" end="13"/>
                                            </p:txEl>
                                          </p:spTgt>
                                        </p:tgtEl>
                                      </p:cBhvr>
                                    </p:animEffect>
                                  </p:childTnLst>
                                </p:cTn>
                              </p:par>
                              <p:par>
                                <p:cTn id="74" presetID="16" presetClass="entr" presetSubtype="21" fill="hold" nodeType="withEffect">
                                  <p:stCondLst>
                                    <p:cond delay="0"/>
                                  </p:stCondLst>
                                  <p:childTnLst>
                                    <p:set>
                                      <p:cBhvr>
                                        <p:cTn id="75" dur="1" fill="hold">
                                          <p:stCondLst>
                                            <p:cond delay="0"/>
                                          </p:stCondLst>
                                        </p:cTn>
                                        <p:tgtEl>
                                          <p:spTgt spid="4">
                                            <p:txEl>
                                              <p:pRg st="14" end="14"/>
                                            </p:txEl>
                                          </p:spTgt>
                                        </p:tgtEl>
                                        <p:attrNameLst>
                                          <p:attrName>style.visibility</p:attrName>
                                        </p:attrNameLst>
                                      </p:cBhvr>
                                      <p:to>
                                        <p:strVal val="visible"/>
                                      </p:to>
                                    </p:set>
                                    <p:animEffect transition="in" filter="barn(inVertical)">
                                      <p:cBhvr>
                                        <p:cTn id="76"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0</TotalTime>
  <Words>400</Words>
  <Application>Microsoft Office PowerPoint</Application>
  <PresentationFormat>On-screen Show (4:3)</PresentationFormat>
  <Paragraphs>62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Perspective</vt:lpstr>
      <vt:lpstr>Themes in American History I</vt:lpstr>
      <vt:lpstr>Review</vt:lpstr>
      <vt:lpstr>PowerPoint Presentation</vt:lpstr>
      <vt:lpstr>Why Study History?</vt:lpstr>
      <vt:lpstr>Homework Peter Stearns “Why Study History?”</vt:lpstr>
      <vt:lpstr>What are we going to study this semester?</vt:lpstr>
      <vt:lpstr>Themes in American History I</vt:lpstr>
      <vt:lpstr>Theme</vt:lpstr>
      <vt:lpstr>Themes in American History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2015-08-25T15:04:33Z</dcterms:created>
  <dcterms:modified xsi:type="dcterms:W3CDTF">2015-08-25T20:24:34Z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