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6" r:id="rId2"/>
    <p:sldId id="257" r:id="rId3"/>
    <p:sldId id="272" r:id="rId4"/>
    <p:sldId id="258" r:id="rId5"/>
    <p:sldId id="263" r:id="rId6"/>
    <p:sldId id="264" r:id="rId7"/>
    <p:sldId id="269" r:id="rId8"/>
    <p:sldId id="270" r:id="rId9"/>
    <p:sldId id="265" r:id="rId10"/>
    <p:sldId id="262" r:id="rId11"/>
    <p:sldId id="267" r:id="rId12"/>
    <p:sldId id="259" r:id="rId13"/>
    <p:sldId id="260" r:id="rId14"/>
    <p:sldId id="27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S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579D6A7C-3E41-4864-8F51-1FFBEABE71FB}" type="datetimeFigureOut">
              <a:rPr lang="en-US" smtClean="0"/>
              <a:t>1/14/2016</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EBC18B59-288D-4842-93DC-1EA8321110BB}" type="slidenum">
              <a:rPr lang="en-US" smtClean="0"/>
              <a:t>‹#›</a:t>
            </a:fld>
            <a:endParaRPr lang="en-US"/>
          </a:p>
        </p:txBody>
      </p:sp>
      <p:cxnSp>
        <p:nvCxnSpPr>
          <p:cNvPr id="15" name="Straight Connector 14"/>
          <p:cNvCxnSpPr/>
          <p:nvPr/>
        </p:nvCxnSpPr>
        <p:spPr>
          <a:xfrm>
            <a:off x="2019825" y="3471329"/>
            <a:ext cx="511308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0937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9D6A7C-3E41-4864-8F51-1FFBEABE71FB}"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C18B59-288D-4842-93DC-1EA8321110BB}" type="slidenum">
              <a:rPr lang="en-US" smtClean="0"/>
              <a:t>‹#›</a:t>
            </a:fld>
            <a:endParaRPr lang="en-US"/>
          </a:p>
        </p:txBody>
      </p:sp>
    </p:spTree>
    <p:extLst>
      <p:ext uri="{BB962C8B-B14F-4D97-AF65-F5344CB8AC3E}">
        <p14:creationId xmlns:p14="http://schemas.microsoft.com/office/powerpoint/2010/main" val="936961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9D6A7C-3E41-4864-8F51-1FFBEABE71FB}"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C18B59-288D-4842-93DC-1EA8321110BB}" type="slidenum">
              <a:rPr lang="en-US" smtClean="0"/>
              <a:t>‹#›</a:t>
            </a:fld>
            <a:endParaRPr lang="en-US"/>
          </a:p>
        </p:txBody>
      </p:sp>
      <p:cxnSp>
        <p:nvCxnSpPr>
          <p:cNvPr id="15" name="Straight Connector 14"/>
          <p:cNvCxnSpPr/>
          <p:nvPr/>
        </p:nvCxnSpPr>
        <p:spPr>
          <a:xfrm>
            <a:off x="1278465" y="4140199"/>
            <a:ext cx="660642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8868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9D6A7C-3E41-4864-8F51-1FFBEABE71FB}"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C18B59-288D-4842-93DC-1EA8321110BB}" type="slidenum">
              <a:rPr lang="en-US" smtClean="0"/>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472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9D6A7C-3E41-4864-8F51-1FFBEABE71FB}"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C18B59-288D-4842-93DC-1EA8321110BB}" type="slidenum">
              <a:rPr lang="en-US" smtClean="0"/>
              <a:t>‹#›</a:t>
            </a:fld>
            <a:endParaRPr lang="en-US"/>
          </a:p>
        </p:txBody>
      </p:sp>
    </p:spTree>
    <p:extLst>
      <p:ext uri="{BB962C8B-B14F-4D97-AF65-F5344CB8AC3E}">
        <p14:creationId xmlns:p14="http://schemas.microsoft.com/office/powerpoint/2010/main" val="3150663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9D6A7C-3E41-4864-8F51-1FFBEABE71FB}"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C18B59-288D-4842-93DC-1EA8321110BB}" type="slidenum">
              <a:rPr lang="en-US" smtClean="0"/>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0383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9D6A7C-3E41-4864-8F51-1FFBEABE71FB}"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C18B59-288D-4842-93DC-1EA8321110BB}" type="slidenum">
              <a:rPr lang="en-US" smtClean="0"/>
              <a:t>‹#›</a:t>
            </a:fld>
            <a:endParaRPr lang="en-US"/>
          </a:p>
        </p:txBody>
      </p:sp>
      <p:cxnSp>
        <p:nvCxnSpPr>
          <p:cNvPr id="15" name="Straight Connector 14"/>
          <p:cNvCxnSpPr/>
          <p:nvPr/>
        </p:nvCxnSpPr>
        <p:spPr>
          <a:xfrm>
            <a:off x="1278469" y="3429000"/>
            <a:ext cx="6606421"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9875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9D6A7C-3E41-4864-8F51-1FFBEABE71FB}"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C18B59-288D-4842-93DC-1EA8321110BB}" type="slidenum">
              <a:rPr lang="en-US" smtClean="0"/>
              <a:t>‹#›</a:t>
            </a:fld>
            <a:endParaRPr lang="en-US"/>
          </a:p>
        </p:txBody>
      </p:sp>
      <p:cxnSp>
        <p:nvCxnSpPr>
          <p:cNvPr id="14" name="Straight Connector 13"/>
          <p:cNvCxnSpPr/>
          <p:nvPr/>
        </p:nvCxnSpPr>
        <p:spPr>
          <a:xfrm>
            <a:off x="1278466" y="2354670"/>
            <a:ext cx="660642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777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9D6A7C-3E41-4864-8F51-1FFBEABE71FB}"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C18B59-288D-4842-93DC-1EA8321110BB}" type="slidenum">
              <a:rPr lang="en-US" smtClean="0"/>
              <a:t>‹#›</a:t>
            </a:fld>
            <a:endParaRPr lang="en-US"/>
          </a:p>
        </p:txBody>
      </p:sp>
      <p:cxnSp>
        <p:nvCxnSpPr>
          <p:cNvPr id="14" name="Straight Connector 13"/>
          <p:cNvCxnSpPr/>
          <p:nvPr/>
        </p:nvCxnSpPr>
        <p:spPr>
          <a:xfrm>
            <a:off x="6245512" y="906873"/>
            <a:ext cx="0" cy="4968993"/>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3920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9D6A7C-3E41-4864-8F51-1FFBEABE71FB}"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C18B59-288D-4842-93DC-1EA8321110BB}" type="slidenum">
              <a:rPr lang="en-US" smtClean="0"/>
              <a:t>‹#›</a:t>
            </a:fld>
            <a:endParaRPr lang="en-US"/>
          </a:p>
        </p:txBody>
      </p:sp>
    </p:spTree>
    <p:extLst>
      <p:ext uri="{BB962C8B-B14F-4D97-AF65-F5344CB8AC3E}">
        <p14:creationId xmlns:p14="http://schemas.microsoft.com/office/powerpoint/2010/main" val="113620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9D6A7C-3E41-4864-8F51-1FFBEABE71FB}"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C18B59-288D-4842-93DC-1EA8321110BB}" type="slidenum">
              <a:rPr lang="en-US" smtClean="0"/>
              <a:t>‹#›</a:t>
            </a:fld>
            <a:endParaRPr lang="en-US"/>
          </a:p>
        </p:txBody>
      </p:sp>
      <p:cxnSp>
        <p:nvCxnSpPr>
          <p:cNvPr id="31" name="Straight Connector 30"/>
          <p:cNvCxnSpPr/>
          <p:nvPr/>
        </p:nvCxnSpPr>
        <p:spPr>
          <a:xfrm>
            <a:off x="1278466" y="3599392"/>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7561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9D6A7C-3E41-4864-8F51-1FFBEABE71FB}"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C18B59-288D-4842-93DC-1EA8321110BB}" type="slidenum">
              <a:rPr lang="en-US" smtClean="0"/>
              <a:t>‹#›</a:t>
            </a:fld>
            <a:endParaRPr lang="en-US"/>
          </a:p>
        </p:txBody>
      </p:sp>
    </p:spTree>
    <p:extLst>
      <p:ext uri="{BB962C8B-B14F-4D97-AF65-F5344CB8AC3E}">
        <p14:creationId xmlns:p14="http://schemas.microsoft.com/office/powerpoint/2010/main" val="4287295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79D6A7C-3E41-4864-8F51-1FFBEABE71FB}"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C18B59-288D-4842-93DC-1EA8321110BB}" type="slidenum">
              <a:rPr lang="en-US" smtClean="0"/>
              <a:t>‹#›</a:t>
            </a:fld>
            <a:endParaRPr lang="en-US"/>
          </a:p>
        </p:txBody>
      </p:sp>
      <p:cxnSp>
        <p:nvCxnSpPr>
          <p:cNvPr id="41" name="Straight Connector 40"/>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0868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79D6A7C-3E41-4864-8F51-1FFBEABE71FB}"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C18B59-288D-4842-93DC-1EA8321110BB}" type="slidenum">
              <a:rPr lang="en-US" smtClean="0"/>
              <a:t>‹#›</a:t>
            </a:fld>
            <a:endParaRPr lang="en-US"/>
          </a:p>
        </p:txBody>
      </p:sp>
      <p:cxnSp>
        <p:nvCxnSpPr>
          <p:cNvPr id="14" name="Straight Connector 13"/>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1986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9D6A7C-3E41-4864-8F51-1FFBEABE71FB}"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C18B59-288D-4842-93DC-1EA8321110BB}" type="slidenum">
              <a:rPr lang="en-US" smtClean="0"/>
              <a:t>‹#›</a:t>
            </a:fld>
            <a:endParaRPr lang="en-US"/>
          </a:p>
        </p:txBody>
      </p:sp>
    </p:spTree>
    <p:extLst>
      <p:ext uri="{BB962C8B-B14F-4D97-AF65-F5344CB8AC3E}">
        <p14:creationId xmlns:p14="http://schemas.microsoft.com/office/powerpoint/2010/main" val="1576665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9D6A7C-3E41-4864-8F51-1FFBEABE71FB}"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C18B59-288D-4842-93DC-1EA8321110BB}" type="slidenum">
              <a:rPr lang="en-US" smtClean="0"/>
              <a:t>‹#›</a:t>
            </a:fld>
            <a:endParaRPr lang="en-US"/>
          </a:p>
        </p:txBody>
      </p:sp>
      <p:cxnSp>
        <p:nvCxnSpPr>
          <p:cNvPr id="16" name="Straight Connector 15"/>
          <p:cNvCxnSpPr/>
          <p:nvPr/>
        </p:nvCxnSpPr>
        <p:spPr>
          <a:xfrm>
            <a:off x="1278466" y="2912533"/>
            <a:ext cx="233359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7771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218221"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9D6A7C-3E41-4864-8F51-1FFBEABE71FB}"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C18B59-288D-4842-93DC-1EA8321110BB}" type="slidenum">
              <a:rPr lang="en-US" smtClean="0"/>
              <a:t>‹#›</a:t>
            </a:fld>
            <a:endParaRPr lang="en-US"/>
          </a:p>
        </p:txBody>
      </p:sp>
    </p:spTree>
    <p:extLst>
      <p:ext uri="{BB962C8B-B14F-4D97-AF65-F5344CB8AC3E}">
        <p14:creationId xmlns:p14="http://schemas.microsoft.com/office/powerpoint/2010/main" val="1584106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79D6A7C-3E41-4864-8F51-1FFBEABE71FB}" type="datetimeFigureOut">
              <a:rPr lang="en-US" smtClean="0"/>
              <a:t>1/14/2016</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BC18B59-288D-4842-93DC-1EA8321110BB}" type="slidenum">
              <a:rPr lang="en-US" smtClean="0"/>
              <a:t>‹#›</a:t>
            </a:fld>
            <a:endParaRPr lang="en-US"/>
          </a:p>
        </p:txBody>
      </p:sp>
    </p:spTree>
    <p:extLst>
      <p:ext uri="{BB962C8B-B14F-4D97-AF65-F5344CB8AC3E}">
        <p14:creationId xmlns:p14="http://schemas.microsoft.com/office/powerpoint/2010/main" val="232534725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8915400" cy="1470025"/>
          </a:xfrm>
        </p:spPr>
        <p:txBody>
          <a:bodyPr>
            <a:normAutofit fontScale="90000"/>
          </a:bodyPr>
          <a:lstStyle/>
          <a:p>
            <a:r>
              <a:rPr lang="en-US" dirty="0" smtClean="0"/>
              <a:t>The World’s </a:t>
            </a:r>
            <a:r>
              <a:rPr lang="en-US" smtClean="0"/>
              <a:t>Columbian </a:t>
            </a:r>
            <a:r>
              <a:rPr lang="en-US" smtClean="0"/>
              <a:t/>
            </a:r>
            <a:br>
              <a:rPr lang="en-US" smtClean="0"/>
            </a:br>
            <a:r>
              <a:rPr lang="en-US" smtClean="0"/>
              <a:t>Exposition</a:t>
            </a:r>
            <a:r>
              <a:rPr lang="en-US" dirty="0" smtClean="0"/>
              <a:t>, 1893</a:t>
            </a:r>
            <a:br>
              <a:rPr lang="en-US" dirty="0" smtClean="0"/>
            </a:br>
            <a:r>
              <a:rPr lang="en-US" dirty="0" smtClean="0"/>
              <a:t>(Chicago World’s Fair)</a:t>
            </a:r>
            <a:endParaRPr lang="en-US" dirty="0"/>
          </a:p>
        </p:txBody>
      </p:sp>
      <p:sp>
        <p:nvSpPr>
          <p:cNvPr id="3" name="Subtitle 2"/>
          <p:cNvSpPr>
            <a:spLocks noGrp="1"/>
          </p:cNvSpPr>
          <p:nvPr>
            <p:ph type="subTitle" idx="1"/>
          </p:nvPr>
        </p:nvSpPr>
        <p:spPr/>
        <p:txBody>
          <a:bodyPr/>
          <a:lstStyle/>
          <a:p>
            <a:r>
              <a:rPr lang="en-US" dirty="0" smtClean="0"/>
              <a:t>Unit 2-Industrialism and Urbanization during the Gilded Age</a:t>
            </a:r>
            <a:endParaRPr lang="en-US" dirty="0"/>
          </a:p>
        </p:txBody>
      </p:sp>
    </p:spTree>
    <p:extLst>
      <p:ext uri="{BB962C8B-B14F-4D97-AF65-F5344CB8AC3E}">
        <p14:creationId xmlns:p14="http://schemas.microsoft.com/office/powerpoint/2010/main" val="1959897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4533" y="13648"/>
            <a:ext cx="6798734" cy="1586552"/>
          </a:xfrm>
        </p:spPr>
        <p:txBody>
          <a:bodyPr/>
          <a:lstStyle/>
          <a:p>
            <a:r>
              <a:rPr lang="en-US" dirty="0" smtClean="0"/>
              <a:t>Amusement</a:t>
            </a:r>
            <a:endParaRPr lang="en-US" dirty="0"/>
          </a:p>
        </p:txBody>
      </p:sp>
      <p:sp>
        <p:nvSpPr>
          <p:cNvPr id="3" name="Content Placeholder 2"/>
          <p:cNvSpPr>
            <a:spLocks noGrp="1"/>
          </p:cNvSpPr>
          <p:nvPr>
            <p:ph idx="1"/>
          </p:nvPr>
        </p:nvSpPr>
        <p:spPr>
          <a:xfrm>
            <a:off x="457200" y="1600200"/>
            <a:ext cx="8153400" cy="4800600"/>
          </a:xfrm>
        </p:spPr>
        <p:txBody>
          <a:bodyPr>
            <a:normAutofit fontScale="92500" lnSpcReduction="20000"/>
          </a:bodyPr>
          <a:lstStyle/>
          <a:p>
            <a:r>
              <a:rPr lang="en-US" dirty="0" smtClean="0"/>
              <a:t>The Columbian Exposition was the first world's fair with a separate amusement area--the Midway</a:t>
            </a:r>
          </a:p>
          <a:p>
            <a:r>
              <a:rPr lang="en-US" dirty="0" smtClean="0"/>
              <a:t>The goal of the Midway was to not disturb the </a:t>
            </a:r>
            <a:r>
              <a:rPr lang="en-US" dirty="0" err="1" smtClean="0"/>
              <a:t>parklike</a:t>
            </a:r>
            <a:r>
              <a:rPr lang="en-US" dirty="0" smtClean="0"/>
              <a:t> atmosphere of the rest of the exposition.</a:t>
            </a:r>
          </a:p>
          <a:p>
            <a:r>
              <a:rPr lang="en-US" dirty="0" smtClean="0"/>
              <a:t>One of the exhibitors on the Midway was Buffalo Bill and his Wild West Show</a:t>
            </a:r>
          </a:p>
          <a:p>
            <a:r>
              <a:rPr lang="en-US" dirty="0" smtClean="0"/>
              <a:t>The world's first Ferris Wheel, invented by George W. Ferris, was also on the Midway. The 250-foot high steel structure had 36 cars carrying 60 persons each.</a:t>
            </a:r>
          </a:p>
          <a:p>
            <a:r>
              <a:rPr lang="en-US" dirty="0" smtClean="0"/>
              <a:t>The first permanent version of the concept of the Midway was established at Coney Island, New York, </a:t>
            </a:r>
          </a:p>
          <a:p>
            <a:r>
              <a:rPr lang="en-US" dirty="0" smtClean="0"/>
              <a:t>Inspired other theme parks throughout the country--including Disneyland and Disneyworld.</a:t>
            </a:r>
          </a:p>
          <a:p>
            <a:endParaRPr lang="en-US" dirty="0" smtClean="0"/>
          </a:p>
          <a:p>
            <a:endParaRPr lang="en-US" dirty="0"/>
          </a:p>
        </p:txBody>
      </p:sp>
    </p:spTree>
    <p:extLst>
      <p:ext uri="{BB962C8B-B14F-4D97-AF65-F5344CB8AC3E}">
        <p14:creationId xmlns:p14="http://schemas.microsoft.com/office/powerpoint/2010/main" val="348133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09600"/>
            <a:ext cx="76200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2714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4142" y="220133"/>
            <a:ext cx="6798734" cy="1303867"/>
          </a:xfrm>
        </p:spPr>
        <p:txBody>
          <a:bodyPr/>
          <a:lstStyle/>
          <a:p>
            <a:r>
              <a:rPr lang="en-US" dirty="0" smtClean="0"/>
              <a:t>Participation/Attendance</a:t>
            </a:r>
            <a:endParaRPr lang="en-US" dirty="0"/>
          </a:p>
        </p:txBody>
      </p:sp>
      <p:sp>
        <p:nvSpPr>
          <p:cNvPr id="3" name="Content Placeholder 2"/>
          <p:cNvSpPr>
            <a:spLocks noGrp="1"/>
          </p:cNvSpPr>
          <p:nvPr>
            <p:ph idx="1"/>
          </p:nvPr>
        </p:nvSpPr>
        <p:spPr>
          <a:xfrm>
            <a:off x="180109" y="1524000"/>
            <a:ext cx="4343400" cy="4953000"/>
          </a:xfrm>
        </p:spPr>
        <p:txBody>
          <a:bodyPr>
            <a:normAutofit/>
          </a:bodyPr>
          <a:lstStyle/>
          <a:p>
            <a:r>
              <a:rPr lang="en-US" dirty="0" smtClean="0"/>
              <a:t>Forty-six nations participated in the exposition, which cost $28,340,700. </a:t>
            </a:r>
          </a:p>
          <a:p>
            <a:r>
              <a:rPr lang="en-US" dirty="0" smtClean="0"/>
              <a:t>There were 25,836,073 admissions to the fair, </a:t>
            </a:r>
          </a:p>
          <a:p>
            <a:r>
              <a:rPr lang="en-US" dirty="0" smtClean="0"/>
              <a:t>The admission price was fifty cents</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728490"/>
            <a:ext cx="4594710" cy="3489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8490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7733"/>
            <a:ext cx="6798734" cy="1303867"/>
          </a:xfrm>
        </p:spPr>
        <p:txBody>
          <a:bodyPr/>
          <a:lstStyle/>
          <a:p>
            <a:r>
              <a:rPr lang="en-US" dirty="0" smtClean="0"/>
              <a:t>World’s Columbian Exposition</a:t>
            </a:r>
            <a:endParaRPr lang="en-US" dirty="0"/>
          </a:p>
        </p:txBody>
      </p:sp>
      <p:sp>
        <p:nvSpPr>
          <p:cNvPr id="3" name="Content Placeholder 2"/>
          <p:cNvSpPr>
            <a:spLocks noGrp="1"/>
          </p:cNvSpPr>
          <p:nvPr>
            <p:ph idx="1"/>
          </p:nvPr>
        </p:nvSpPr>
        <p:spPr>
          <a:xfrm>
            <a:off x="493184" y="1295400"/>
            <a:ext cx="5867400" cy="5486400"/>
          </a:xfrm>
        </p:spPr>
        <p:txBody>
          <a:bodyPr>
            <a:normAutofit lnSpcReduction="10000"/>
          </a:bodyPr>
          <a:lstStyle/>
          <a:p>
            <a:r>
              <a:rPr lang="en-US" dirty="0" smtClean="0"/>
              <a:t>Many of the consumer products displayed at the exposition later became everyday features of American life.</a:t>
            </a:r>
          </a:p>
          <a:p>
            <a:r>
              <a:rPr lang="en-US" dirty="0" smtClean="0"/>
              <a:t>Cracker Jack, Cream </a:t>
            </a:r>
            <a:r>
              <a:rPr lang="en-US" dirty="0"/>
              <a:t>of Wheat, Shredded Wheat, Pabst Beer, Aunt Jemima syrup, and Juicy Fruit </a:t>
            </a:r>
            <a:r>
              <a:rPr lang="en-US" dirty="0" smtClean="0"/>
              <a:t>gum, Hershey’s Chocolate carbonated soda and hamburgers. </a:t>
            </a:r>
          </a:p>
          <a:p>
            <a:r>
              <a:rPr lang="en-US" dirty="0"/>
              <a:t>The Exposition provided the United States with a new holiday, Columbus Day, and a new method of </a:t>
            </a:r>
            <a:r>
              <a:rPr lang="en-US" dirty="0" smtClean="0"/>
              <a:t>securing patriotism </a:t>
            </a:r>
            <a:r>
              <a:rPr lang="en-US" dirty="0"/>
              <a:t>in schoolchildren-- the Pledge of Allegiance. </a:t>
            </a:r>
            <a:endParaRPr lang="en-US" dirty="0" smtClean="0"/>
          </a:p>
          <a:p>
            <a:r>
              <a:rPr lang="en-US" dirty="0" smtClean="0"/>
              <a:t>Children's </a:t>
            </a:r>
            <a:r>
              <a:rPr lang="en-US" dirty="0"/>
              <a:t>writer L. Frank Baum never forgot the fair and </a:t>
            </a:r>
            <a:r>
              <a:rPr lang="en-US" dirty="0" smtClean="0"/>
              <a:t>used it as an inspiration to write the Wizard of Oz</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4572000"/>
            <a:ext cx="2381250"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7050" y="1371600"/>
            <a:ext cx="1581150" cy="288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0232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276600" cy="1143000"/>
          </a:xfrm>
        </p:spPr>
        <p:txBody>
          <a:bodyPr/>
          <a:lstStyle/>
          <a:p>
            <a:r>
              <a:rPr lang="en-US" dirty="0" smtClean="0"/>
              <a:t>Electricity</a:t>
            </a:r>
            <a:endParaRPr lang="en-US" dirty="0"/>
          </a:p>
        </p:txBody>
      </p:sp>
      <p:sp>
        <p:nvSpPr>
          <p:cNvPr id="3" name="Content Placeholder 2"/>
          <p:cNvSpPr>
            <a:spLocks noGrp="1"/>
          </p:cNvSpPr>
          <p:nvPr>
            <p:ph idx="1"/>
          </p:nvPr>
        </p:nvSpPr>
        <p:spPr>
          <a:xfrm>
            <a:off x="29688" y="2005570"/>
            <a:ext cx="8382000" cy="4525963"/>
          </a:xfrm>
        </p:spPr>
        <p:txBody>
          <a:bodyPr>
            <a:normAutofit/>
          </a:bodyPr>
          <a:lstStyle/>
          <a:p>
            <a:r>
              <a:rPr lang="en-US" dirty="0" smtClean="0"/>
              <a:t>One of the most visited exhibits was one on electricity. The fair showed how safe George Westinghouse’s and Nikola Tesla’s  AC current could be. </a:t>
            </a:r>
          </a:p>
          <a:p>
            <a:r>
              <a:rPr lang="en-US" dirty="0" smtClean="0"/>
              <a:t>The fair itself would be lit at night. On May 1, 1893, President Grover Cleveland pushed a button and near 100,000 incandescent lamps illuminated the fair</a:t>
            </a:r>
          </a:p>
          <a:p>
            <a:r>
              <a:rPr lang="en-US" dirty="0" smtClean="0"/>
              <a:t>The </a:t>
            </a:r>
            <a:r>
              <a:rPr lang="en-US" dirty="0"/>
              <a:t>“City of </a:t>
            </a:r>
            <a:r>
              <a:rPr lang="en-US" dirty="0" err="1" smtClean="0"/>
              <a:t>Light”was</a:t>
            </a:r>
            <a:r>
              <a:rPr lang="en-US" dirty="0" smtClean="0"/>
              <a:t> </a:t>
            </a:r>
            <a:r>
              <a:rPr lang="en-US" dirty="0"/>
              <a:t>powered by 12 thousand-horsepower AC </a:t>
            </a:r>
            <a:r>
              <a:rPr lang="en-US" dirty="0" err="1"/>
              <a:t>polyphase</a:t>
            </a:r>
            <a:r>
              <a:rPr lang="en-US" dirty="0"/>
              <a:t> generators. </a:t>
            </a:r>
            <a:endParaRPr lang="en-US" dirty="0" smtClean="0"/>
          </a:p>
          <a:p>
            <a:r>
              <a:rPr lang="en-US" dirty="0" smtClean="0"/>
              <a:t>The exhibits displayed how electricity could reshape the nation.</a:t>
            </a:r>
          </a:p>
          <a:p>
            <a:endParaRPr lang="en-US" dirty="0" smtClean="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0688" y="-8906"/>
            <a:ext cx="4610100"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430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101" y="0"/>
            <a:ext cx="8229600" cy="1143000"/>
          </a:xfrm>
        </p:spPr>
        <p:txBody>
          <a:bodyPr/>
          <a:lstStyle/>
          <a:p>
            <a:r>
              <a:rPr lang="en-US" dirty="0" smtClean="0"/>
              <a:t>World’s Columbian Exposition</a:t>
            </a:r>
            <a:endParaRPr lang="en-US" dirty="0"/>
          </a:p>
        </p:txBody>
      </p:sp>
      <p:sp>
        <p:nvSpPr>
          <p:cNvPr id="3" name="Content Placeholder 2"/>
          <p:cNvSpPr>
            <a:spLocks noGrp="1"/>
          </p:cNvSpPr>
          <p:nvPr>
            <p:ph idx="1"/>
          </p:nvPr>
        </p:nvSpPr>
        <p:spPr>
          <a:xfrm>
            <a:off x="228600" y="1072308"/>
            <a:ext cx="4800600" cy="6242892"/>
          </a:xfrm>
        </p:spPr>
        <p:txBody>
          <a:bodyPr>
            <a:normAutofit/>
          </a:bodyPr>
          <a:lstStyle/>
          <a:p>
            <a:r>
              <a:rPr lang="en-US" dirty="0" smtClean="0"/>
              <a:t>The World's Columbian Exposition, celebrating the 400th anniversary of Christopher Columbus's landing in America, was actually held in 1893, a year later than had been planned.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371600"/>
            <a:ext cx="3350260" cy="4843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4664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World’s Columbian Exposition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New York City, Washington, D.C., </a:t>
            </a:r>
            <a:r>
              <a:rPr lang="en-US" dirty="0" err="1" smtClean="0"/>
              <a:t>St.Louis</a:t>
            </a:r>
            <a:r>
              <a:rPr lang="en-US" dirty="0" smtClean="0"/>
              <a:t>, and Chicago competed to host</a:t>
            </a:r>
          </a:p>
          <a:p>
            <a:r>
              <a:rPr lang="en-US" dirty="0" smtClean="0"/>
              <a:t>N.Y. </a:t>
            </a:r>
            <a:r>
              <a:rPr lang="en-US" dirty="0" err="1" smtClean="0"/>
              <a:t>millionares</a:t>
            </a:r>
            <a:r>
              <a:rPr lang="en-US" dirty="0" smtClean="0"/>
              <a:t> Cornelius Vanderbilt, William Waldorf Astor and J. P. Morgan pledged to raise $15 million to cover the city’s expenses</a:t>
            </a:r>
          </a:p>
          <a:p>
            <a:r>
              <a:rPr lang="en-US" dirty="0" smtClean="0"/>
              <a:t>Chicago’s mercantile and meatpacking millionaires Marshall Field, Philip </a:t>
            </a:r>
            <a:r>
              <a:rPr lang="en-US" dirty="0" err="1" smtClean="0"/>
              <a:t>Armour</a:t>
            </a:r>
            <a:r>
              <a:rPr lang="en-US" dirty="0" smtClean="0"/>
              <a:t> and </a:t>
            </a:r>
            <a:r>
              <a:rPr lang="en-US" dirty="0" err="1" smtClean="0"/>
              <a:t>Gustavus</a:t>
            </a:r>
            <a:r>
              <a:rPr lang="en-US" dirty="0" smtClean="0"/>
              <a:t> Swift countered with an offer</a:t>
            </a:r>
          </a:p>
          <a:p>
            <a:r>
              <a:rPr lang="en-US" dirty="0" smtClean="0"/>
              <a:t>Editor of the New York Sun, dubbed Chicago "that windy city." </a:t>
            </a:r>
          </a:p>
          <a:p>
            <a:r>
              <a:rPr lang="en-US" dirty="0" smtClean="0"/>
              <a:t>April 25, 1890, President Benjamin Harrison signed the act that designated Chicago as the site of the exposition. </a:t>
            </a:r>
          </a:p>
          <a:p>
            <a:r>
              <a:rPr lang="en-US" dirty="0" smtClean="0"/>
              <a:t>It took three frantic years of preparation and work to produce the exposition. Although dedication ceremonies were held on October 21, 1892, the fairgrounds were not opened to the public until May 1, 1893. </a:t>
            </a:r>
          </a:p>
          <a:p>
            <a:r>
              <a:rPr lang="en-US" dirty="0" smtClean="0"/>
              <a:t>The exposition closed on October 30, 1893.</a:t>
            </a:r>
          </a:p>
          <a:p>
            <a:endParaRPr lang="en-US" dirty="0"/>
          </a:p>
        </p:txBody>
      </p:sp>
    </p:spTree>
    <p:extLst>
      <p:ext uri="{BB962C8B-B14F-4D97-AF65-F5344CB8AC3E}">
        <p14:creationId xmlns:p14="http://schemas.microsoft.com/office/powerpoint/2010/main" val="3469734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4533" y="533400"/>
            <a:ext cx="6798734" cy="1303867"/>
          </a:xfrm>
        </p:spPr>
        <p:txBody>
          <a:bodyPr/>
          <a:lstStyle/>
          <a:p>
            <a:r>
              <a:rPr lang="en-US" dirty="0" smtClean="0">
                <a:solidFill>
                  <a:prstClr val="black"/>
                </a:solidFill>
              </a:rPr>
              <a:t>Architecture</a:t>
            </a:r>
            <a:endParaRPr lang="en-US" dirty="0"/>
          </a:p>
        </p:txBody>
      </p:sp>
      <p:sp>
        <p:nvSpPr>
          <p:cNvPr id="3" name="Content Placeholder 2"/>
          <p:cNvSpPr>
            <a:spLocks noGrp="1"/>
          </p:cNvSpPr>
          <p:nvPr>
            <p:ph idx="1"/>
          </p:nvPr>
        </p:nvSpPr>
        <p:spPr>
          <a:xfrm>
            <a:off x="457200" y="1600200"/>
            <a:ext cx="8153400" cy="5029200"/>
          </a:xfrm>
        </p:spPr>
        <p:txBody>
          <a:bodyPr>
            <a:normAutofit lnSpcReduction="10000"/>
          </a:bodyPr>
          <a:lstStyle/>
          <a:p>
            <a:r>
              <a:rPr lang="en-US" dirty="0" smtClean="0"/>
              <a:t>The exposition occupied 630 acres</a:t>
            </a:r>
          </a:p>
          <a:p>
            <a:r>
              <a:rPr lang="en-US" dirty="0" smtClean="0"/>
              <a:t>Frederick Law Olmsted, America's foremost landscape architect, was responsible for laying out the fairgrounds. Jackson Park, the product of that effort, is still one of Chicago's most beautiful parks</a:t>
            </a:r>
          </a:p>
          <a:p>
            <a:r>
              <a:rPr lang="en-US" dirty="0" smtClean="0"/>
              <a:t>Planners like Daniel Burnham </a:t>
            </a:r>
            <a:r>
              <a:rPr lang="en-US" dirty="0"/>
              <a:t>selected a classical architectural theme for the fair </a:t>
            </a:r>
            <a:endParaRPr lang="en-US" dirty="0" smtClean="0"/>
          </a:p>
          <a:p>
            <a:r>
              <a:rPr lang="en-US" dirty="0" smtClean="0"/>
              <a:t>More than 200 buildings occupied the exposition's grounds; today, only one remains. </a:t>
            </a:r>
          </a:p>
          <a:p>
            <a:r>
              <a:rPr lang="en-US" dirty="0" smtClean="0"/>
              <a:t>Buildings had exterior walls of staff, a temporary building material made from plaster of </a:t>
            </a:r>
            <a:r>
              <a:rPr lang="en-US" dirty="0" err="1" smtClean="0"/>
              <a:t>paris</a:t>
            </a:r>
            <a:r>
              <a:rPr lang="en-US" dirty="0" smtClean="0"/>
              <a:t> and hemp fiber.  Bright paint gave the exposition the nickname of the White City</a:t>
            </a:r>
          </a:p>
        </p:txBody>
      </p:sp>
    </p:spTree>
    <p:extLst>
      <p:ext uri="{BB962C8B-B14F-4D97-AF65-F5344CB8AC3E}">
        <p14:creationId xmlns:p14="http://schemas.microsoft.com/office/powerpoint/2010/main" val="1443631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762000"/>
            <a:ext cx="8429787" cy="5459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2936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81331"/>
            <a:ext cx="6553200" cy="5509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164455" y="6096000"/>
            <a:ext cx="2357890" cy="369332"/>
          </a:xfrm>
          <a:prstGeom prst="rect">
            <a:avLst/>
          </a:prstGeom>
          <a:noFill/>
        </p:spPr>
        <p:txBody>
          <a:bodyPr wrap="none" rtlCol="0">
            <a:spAutoFit/>
          </a:bodyPr>
          <a:lstStyle/>
          <a:p>
            <a:r>
              <a:rPr lang="en-US" dirty="0" smtClean="0"/>
              <a:t>Administrative Building</a:t>
            </a:r>
            <a:endParaRPr lang="en-US" dirty="0"/>
          </a:p>
        </p:txBody>
      </p:sp>
    </p:spTree>
    <p:extLst>
      <p:ext uri="{BB962C8B-B14F-4D97-AF65-F5344CB8AC3E}">
        <p14:creationId xmlns:p14="http://schemas.microsoft.com/office/powerpoint/2010/main" val="101232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image0-rubylane.s3.amazonaws.com/shops/rie/3388.1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8" y="381000"/>
            <a:ext cx="7015865" cy="54324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124200" y="6139934"/>
            <a:ext cx="2081083" cy="369332"/>
          </a:xfrm>
          <a:prstGeom prst="rect">
            <a:avLst/>
          </a:prstGeom>
          <a:noFill/>
        </p:spPr>
        <p:txBody>
          <a:bodyPr wrap="none" rtlCol="0">
            <a:spAutoFit/>
          </a:bodyPr>
          <a:lstStyle/>
          <a:p>
            <a:r>
              <a:rPr lang="en-US" dirty="0" smtClean="0"/>
              <a:t>Agricultural Building</a:t>
            </a:r>
            <a:endParaRPr lang="en-US" dirty="0"/>
          </a:p>
        </p:txBody>
      </p:sp>
    </p:spTree>
    <p:extLst>
      <p:ext uri="{BB962C8B-B14F-4D97-AF65-F5344CB8AC3E}">
        <p14:creationId xmlns:p14="http://schemas.microsoft.com/office/powerpoint/2010/main" val="3274995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9792"/>
            <a:ext cx="8229600" cy="1143000"/>
          </a:xfrm>
        </p:spPr>
        <p:txBody>
          <a:bodyPr/>
          <a:lstStyle/>
          <a:p>
            <a:r>
              <a:rPr lang="en-US" dirty="0" smtClean="0"/>
              <a:t>Exhibits</a:t>
            </a:r>
            <a:endParaRPr lang="en-US" dirty="0"/>
          </a:p>
        </p:txBody>
      </p:sp>
      <p:sp>
        <p:nvSpPr>
          <p:cNvPr id="3" name="Content Placeholder 2"/>
          <p:cNvSpPr>
            <a:spLocks noGrp="1"/>
          </p:cNvSpPr>
          <p:nvPr>
            <p:ph idx="1"/>
          </p:nvPr>
        </p:nvSpPr>
        <p:spPr>
          <a:xfrm>
            <a:off x="152400" y="1066800"/>
            <a:ext cx="8686800" cy="5562600"/>
          </a:xfrm>
        </p:spPr>
        <p:txBody>
          <a:bodyPr>
            <a:normAutofit fontScale="85000" lnSpcReduction="10000"/>
          </a:bodyPr>
          <a:lstStyle/>
          <a:p>
            <a:r>
              <a:rPr lang="en-US" dirty="0" smtClean="0"/>
              <a:t>The buildings housed sixty-five exhibits that followed the theme of the building.</a:t>
            </a:r>
          </a:p>
          <a:p>
            <a:r>
              <a:rPr lang="en-US" dirty="0" smtClean="0"/>
              <a:t>Nearly 50 foreign countries and 43 states and territories were represented in Chicago. </a:t>
            </a:r>
          </a:p>
          <a:p>
            <a:r>
              <a:rPr lang="en-US" dirty="0" smtClean="0"/>
              <a:t>American exhibits included a replica of George Washington’s Mount Vernon estate, a century-old palm tree from California, a massive stained glass display by Louis Comfort Tiffany and a full-service Creole restaurant from Louisiana. </a:t>
            </a:r>
          </a:p>
          <a:p>
            <a:r>
              <a:rPr lang="en-US" dirty="0"/>
              <a:t>Philadelphia even sent the Liberty </a:t>
            </a:r>
            <a:r>
              <a:rPr lang="en-US" dirty="0" smtClean="0"/>
              <a:t>Bell</a:t>
            </a:r>
            <a:endParaRPr lang="en-US" dirty="0"/>
          </a:p>
          <a:p>
            <a:r>
              <a:rPr lang="en-US" dirty="0" smtClean="0"/>
              <a:t>Norway </a:t>
            </a:r>
            <a:r>
              <a:rPr lang="en-US" dirty="0"/>
              <a:t>sailed a full-sized replica of a Viking ship across the ocean for the </a:t>
            </a:r>
            <a:r>
              <a:rPr lang="en-US" dirty="0" smtClean="0"/>
              <a:t>fair</a:t>
            </a:r>
          </a:p>
          <a:p>
            <a:r>
              <a:rPr lang="en-US" dirty="0" smtClean="0"/>
              <a:t>German </a:t>
            </a:r>
            <a:r>
              <a:rPr lang="en-US" dirty="0"/>
              <a:t>industrial giant Krupp spent the equivalent of more than $25 million in today’s money to mount a massive artillery display including a number of weapons that would later be used in World War I.</a:t>
            </a:r>
            <a:endParaRPr lang="en-US" dirty="0" smtClean="0"/>
          </a:p>
          <a:p>
            <a:r>
              <a:rPr lang="en-US" dirty="0" smtClean="0"/>
              <a:t>Prior to the exposition's opening, more than 72,000 tons of exhibit materials were shipped to the grounds. </a:t>
            </a:r>
          </a:p>
          <a:p>
            <a:r>
              <a:rPr lang="en-US" dirty="0" smtClean="0"/>
              <a:t>Over 250,000 displays--ranging from milk sterilization machines to works of art--were presented by nearly 70,000 individual exhibitors.</a:t>
            </a:r>
          </a:p>
          <a:p>
            <a:endParaRPr lang="en-US" dirty="0"/>
          </a:p>
        </p:txBody>
      </p:sp>
    </p:spTree>
    <p:extLst>
      <p:ext uri="{BB962C8B-B14F-4D97-AF65-F5344CB8AC3E}">
        <p14:creationId xmlns:p14="http://schemas.microsoft.com/office/powerpoint/2010/main" val="2166777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7675" y="457200"/>
            <a:ext cx="8233178" cy="5934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429000" y="6391706"/>
            <a:ext cx="1991443" cy="369332"/>
          </a:xfrm>
          <a:prstGeom prst="rect">
            <a:avLst/>
          </a:prstGeom>
          <a:noFill/>
        </p:spPr>
        <p:txBody>
          <a:bodyPr wrap="none" rtlCol="0">
            <a:spAutoFit/>
          </a:bodyPr>
          <a:lstStyle/>
          <a:p>
            <a:r>
              <a:rPr lang="en-US" dirty="0" smtClean="0"/>
              <a:t>Exhibit Hall Interior</a:t>
            </a:r>
            <a:endParaRPr lang="en-US" dirty="0"/>
          </a:p>
        </p:txBody>
      </p:sp>
    </p:spTree>
    <p:extLst>
      <p:ext uri="{BB962C8B-B14F-4D97-AF65-F5344CB8AC3E}">
        <p14:creationId xmlns:p14="http://schemas.microsoft.com/office/powerpoint/2010/main" val="5911291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4"/>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190</TotalTime>
  <Words>731</Words>
  <Application>Microsoft Office PowerPoint</Application>
  <PresentationFormat>On-screen Show (4:3)</PresentationFormat>
  <Paragraphs>51</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Garamond</vt:lpstr>
      <vt:lpstr>Organic</vt:lpstr>
      <vt:lpstr>The World’s Columbian  Exposition, 1893 (Chicago World’s Fair)</vt:lpstr>
      <vt:lpstr>World’s Columbian Exposition</vt:lpstr>
      <vt:lpstr>World’s Columbian Exposition</vt:lpstr>
      <vt:lpstr>Architecture</vt:lpstr>
      <vt:lpstr>PowerPoint Presentation</vt:lpstr>
      <vt:lpstr>PowerPoint Presentation</vt:lpstr>
      <vt:lpstr>PowerPoint Presentation</vt:lpstr>
      <vt:lpstr>Exhibits</vt:lpstr>
      <vt:lpstr>PowerPoint Presentation</vt:lpstr>
      <vt:lpstr>Amusement</vt:lpstr>
      <vt:lpstr>PowerPoint Presentation</vt:lpstr>
      <vt:lpstr>Participation/Attendance</vt:lpstr>
      <vt:lpstr>World’s Columbian Exposition</vt:lpstr>
      <vt:lpstr>Electricity</vt:lpstr>
    </vt:vector>
  </TitlesOfParts>
  <Company>Wake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World’s Columbian Exposition, 1893</dc:title>
  <dc:creator>Dalton Edwards</dc:creator>
  <cp:lastModifiedBy>dedwards4</cp:lastModifiedBy>
  <cp:revision>10</cp:revision>
  <dcterms:created xsi:type="dcterms:W3CDTF">2015-01-29T20:34:25Z</dcterms:created>
  <dcterms:modified xsi:type="dcterms:W3CDTF">2016-01-14T19:37:01Z</dcterms:modified>
</cp:coreProperties>
</file>