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311" r:id="rId3"/>
    <p:sldId id="313" r:id="rId4"/>
    <p:sldId id="314" r:id="rId5"/>
    <p:sldId id="315" r:id="rId6"/>
    <p:sldId id="316" r:id="rId7"/>
    <p:sldId id="312" r:id="rId8"/>
    <p:sldId id="271" r:id="rId9"/>
    <p:sldId id="325" r:id="rId10"/>
    <p:sldId id="327" r:id="rId11"/>
    <p:sldId id="326" r:id="rId12"/>
    <p:sldId id="328" r:id="rId13"/>
    <p:sldId id="329" r:id="rId14"/>
    <p:sldId id="330" r:id="rId15"/>
    <p:sldId id="270" r:id="rId16"/>
    <p:sldId id="331" r:id="rId17"/>
    <p:sldId id="332" r:id="rId18"/>
    <p:sldId id="333" r:id="rId19"/>
    <p:sldId id="334" r:id="rId20"/>
    <p:sldId id="277" r:id="rId21"/>
    <p:sldId id="335" r:id="rId22"/>
    <p:sldId id="336" r:id="rId23"/>
    <p:sldId id="337" r:id="rId24"/>
    <p:sldId id="338" r:id="rId25"/>
    <p:sldId id="286" r:id="rId26"/>
    <p:sldId id="339" r:id="rId27"/>
    <p:sldId id="289" r:id="rId28"/>
    <p:sldId id="317" r:id="rId29"/>
    <p:sldId id="318" r:id="rId30"/>
    <p:sldId id="305" r:id="rId31"/>
    <p:sldId id="306" r:id="rId32"/>
    <p:sldId id="31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2" autoAdjust="0"/>
    <p:restoredTop sz="94660"/>
  </p:normalViewPr>
  <p:slideViewPr>
    <p:cSldViewPr>
      <p:cViewPr varScale="1">
        <p:scale>
          <a:sx n="70" d="100"/>
          <a:sy n="70" d="100"/>
        </p:scale>
        <p:origin x="121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6FF4ACE7-BF20-4CA7-B4A2-8DBA2D6FF631}" type="datetimeFigureOut">
              <a:rPr lang="en-US" smtClean="0"/>
              <a:pPr/>
              <a:t>2/16/2016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72A836E-582E-489D-AEBE-BD3C5898BB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F4ACE7-BF20-4CA7-B4A2-8DBA2D6FF631}" type="datetimeFigureOut">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A836E-582E-489D-AEBE-BD3C5898BB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F4ACE7-BF20-4CA7-B4A2-8DBA2D6FF631}" type="datetimeFigureOut">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A836E-582E-489D-AEBE-BD3C5898BB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FF4ACE7-BF20-4CA7-B4A2-8DBA2D6FF631}" type="datetimeFigureOut">
              <a:rPr lang="en-US" smtClean="0"/>
              <a:pPr/>
              <a:t>2/16/2016</a:t>
            </a:fld>
            <a:endParaRPr lang="en-US"/>
          </a:p>
        </p:txBody>
      </p:sp>
      <p:sp>
        <p:nvSpPr>
          <p:cNvPr id="9" name="Slide Number Placeholder 8"/>
          <p:cNvSpPr>
            <a:spLocks noGrp="1"/>
          </p:cNvSpPr>
          <p:nvPr>
            <p:ph type="sldNum" sz="quarter" idx="15"/>
          </p:nvPr>
        </p:nvSpPr>
        <p:spPr/>
        <p:txBody>
          <a:bodyPr rtlCol="0"/>
          <a:lstStyle/>
          <a:p>
            <a:fld id="{972A836E-582E-489D-AEBE-BD3C5898BBAA}"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FF4ACE7-BF20-4CA7-B4A2-8DBA2D6FF631}" type="datetimeFigureOut">
              <a:rPr lang="en-US" smtClean="0"/>
              <a:pPr/>
              <a:t>2/16/2016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72A836E-582E-489D-AEBE-BD3C5898BBA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FF4ACE7-BF20-4CA7-B4A2-8DBA2D6FF631}" type="datetimeFigureOut">
              <a:rPr lang="en-US" smtClean="0"/>
              <a:pPr/>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A836E-582E-489D-AEBE-BD3C5898BBAA}"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FF4ACE7-BF20-4CA7-B4A2-8DBA2D6FF631}" type="datetimeFigureOut">
              <a:rPr lang="en-US" smtClean="0"/>
              <a:pPr/>
              <a:t>2/16/2016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A836E-582E-489D-AEBE-BD3C5898BBAA}"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6FF4ACE7-BF20-4CA7-B4A2-8DBA2D6FF631}" type="datetimeFigureOut">
              <a:rPr lang="en-US" smtClean="0"/>
              <a:pPr/>
              <a:t>2/16/2016</a:t>
            </a:fld>
            <a:endParaRPr lang="en-US"/>
          </a:p>
        </p:txBody>
      </p:sp>
      <p:sp>
        <p:nvSpPr>
          <p:cNvPr id="7" name="Slide Number Placeholder 6"/>
          <p:cNvSpPr>
            <a:spLocks noGrp="1"/>
          </p:cNvSpPr>
          <p:nvPr>
            <p:ph type="sldNum" sz="quarter" idx="11"/>
          </p:nvPr>
        </p:nvSpPr>
        <p:spPr/>
        <p:txBody>
          <a:bodyPr rtlCol="0"/>
          <a:lstStyle/>
          <a:p>
            <a:fld id="{972A836E-582E-489D-AEBE-BD3C5898BBAA}"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4ACE7-BF20-4CA7-B4A2-8DBA2D6FF631}" type="datetimeFigureOut">
              <a:rPr lang="en-US" smtClean="0"/>
              <a:pPr/>
              <a:t>2/16/2016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A836E-582E-489D-AEBE-BD3C5898BB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6FF4ACE7-BF20-4CA7-B4A2-8DBA2D6FF631}" type="datetimeFigureOut">
              <a:rPr lang="en-US" smtClean="0"/>
              <a:pPr/>
              <a:t>2/16/2016</a:t>
            </a:fld>
            <a:endParaRPr lang="en-US"/>
          </a:p>
        </p:txBody>
      </p:sp>
      <p:sp>
        <p:nvSpPr>
          <p:cNvPr id="22" name="Slide Number Placeholder 21"/>
          <p:cNvSpPr>
            <a:spLocks noGrp="1"/>
          </p:cNvSpPr>
          <p:nvPr>
            <p:ph type="sldNum" sz="quarter" idx="15"/>
          </p:nvPr>
        </p:nvSpPr>
        <p:spPr/>
        <p:txBody>
          <a:bodyPr rtlCol="0"/>
          <a:lstStyle/>
          <a:p>
            <a:fld id="{972A836E-582E-489D-AEBE-BD3C5898BBAA}"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6FF4ACE7-BF20-4CA7-B4A2-8DBA2D6FF631}" type="datetimeFigureOut">
              <a:rPr lang="en-US" smtClean="0"/>
              <a:pPr/>
              <a:t>2/16/2016</a:t>
            </a:fld>
            <a:endParaRPr lang="en-US"/>
          </a:p>
        </p:txBody>
      </p:sp>
      <p:sp>
        <p:nvSpPr>
          <p:cNvPr id="18" name="Slide Number Placeholder 17"/>
          <p:cNvSpPr>
            <a:spLocks noGrp="1"/>
          </p:cNvSpPr>
          <p:nvPr>
            <p:ph type="sldNum" sz="quarter" idx="11"/>
          </p:nvPr>
        </p:nvSpPr>
        <p:spPr/>
        <p:txBody>
          <a:bodyPr rtlCol="0"/>
          <a:lstStyle/>
          <a:p>
            <a:fld id="{972A836E-582E-489D-AEBE-BD3C5898BBAA}"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FF4ACE7-BF20-4CA7-B4A2-8DBA2D6FF631}" type="datetimeFigureOut">
              <a:rPr lang="en-US" smtClean="0"/>
              <a:pPr/>
              <a:t>2/16/2016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72A836E-582E-489D-AEBE-BD3C5898BB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b="1" dirty="0"/>
              <a:t>The </a:t>
            </a:r>
            <a:r>
              <a:rPr lang="en-US" b="1" dirty="0" smtClean="0"/>
              <a:t>Progressive Era (1890-1914)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Protecting Social Welfare</a:t>
            </a:r>
            <a:endParaRPr lang="en-US" dirty="0"/>
          </a:p>
        </p:txBody>
      </p:sp>
      <p:sp>
        <p:nvSpPr>
          <p:cNvPr id="3" name="Content Placeholder 2"/>
          <p:cNvSpPr>
            <a:spLocks noGrp="1"/>
          </p:cNvSpPr>
          <p:nvPr>
            <p:ph sz="quarter" idx="1"/>
          </p:nvPr>
        </p:nvSpPr>
        <p:spPr/>
        <p:txBody>
          <a:bodyPr/>
          <a:lstStyle/>
          <a:p>
            <a:r>
              <a:rPr lang="en-US" b="1" dirty="0" smtClean="0"/>
              <a:t>Social Gospel Movement</a:t>
            </a:r>
          </a:p>
          <a:p>
            <a:pPr lvl="1"/>
            <a:r>
              <a:rPr lang="en-US" dirty="0"/>
              <a:t>The </a:t>
            </a:r>
            <a:r>
              <a:rPr lang="en-US" b="1" cap="all" dirty="0" smtClean="0"/>
              <a:t>YOUNG MEN'S CHRISTIAN ASSOCIATION</a:t>
            </a:r>
            <a:r>
              <a:rPr lang="en-US" dirty="0"/>
              <a:t> and the </a:t>
            </a:r>
            <a:r>
              <a:rPr lang="en-US" b="1" cap="all" dirty="0"/>
              <a:t>YOUNG WOMEN'S CHRISTIAN ASSOCIATION</a:t>
            </a:r>
            <a:r>
              <a:rPr lang="en-US" dirty="0"/>
              <a:t> were formed to address the problems of urban </a:t>
            </a:r>
            <a:r>
              <a:rPr lang="en-US" dirty="0" smtClean="0"/>
              <a:t>youth; </a:t>
            </a:r>
            <a:r>
              <a:rPr lang="en-US" sz="2400" dirty="0">
                <a:solidFill>
                  <a:schemeClr val="dk1"/>
                </a:solidFill>
              </a:rPr>
              <a:t>opened libraries, sponsored classes, and built swimming pools and parks.  </a:t>
            </a:r>
          </a:p>
          <a:p>
            <a:pPr lvl="1"/>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267200"/>
            <a:ext cx="5859463"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291" y="4571999"/>
            <a:ext cx="4837947" cy="68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95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Protecting Social welfare</a:t>
            </a:r>
            <a:endParaRPr lang="en-US" dirty="0"/>
          </a:p>
        </p:txBody>
      </p:sp>
      <p:sp>
        <p:nvSpPr>
          <p:cNvPr id="3" name="Content Placeholder 2"/>
          <p:cNvSpPr>
            <a:spLocks noGrp="1"/>
          </p:cNvSpPr>
          <p:nvPr>
            <p:ph sz="quarter" idx="1"/>
          </p:nvPr>
        </p:nvSpPr>
        <p:spPr/>
        <p:txBody>
          <a:bodyPr/>
          <a:lstStyle/>
          <a:p>
            <a:r>
              <a:rPr lang="en-US" b="1" dirty="0" smtClean="0"/>
              <a:t>Social Gospel Movement</a:t>
            </a:r>
          </a:p>
          <a:p>
            <a:pPr lvl="1"/>
            <a:r>
              <a:rPr lang="en-US" dirty="0" smtClean="0"/>
              <a:t>The</a:t>
            </a:r>
            <a:r>
              <a:rPr lang="en-US" dirty="0"/>
              <a:t> SALVATION ARMY crossed the Atlantic from England and </a:t>
            </a:r>
            <a:r>
              <a:rPr lang="en-US" dirty="0" smtClean="0">
                <a:solidFill>
                  <a:schemeClr val="dk1"/>
                </a:solidFill>
              </a:rPr>
              <a:t>fed </a:t>
            </a:r>
            <a:r>
              <a:rPr lang="en-US" dirty="0">
                <a:solidFill>
                  <a:schemeClr val="dk1"/>
                </a:solidFill>
              </a:rPr>
              <a:t>poor people in soup kitchens, cared for children in nurseries, and sent “slum brigades” to convert poor immigrants to the middle-class values of hard work and temperance.</a:t>
            </a:r>
          </a:p>
          <a:p>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334886"/>
            <a:ext cx="5029200" cy="181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37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Protecting Social welfare</a:t>
            </a:r>
            <a:endParaRPr lang="en-US" dirty="0"/>
          </a:p>
        </p:txBody>
      </p:sp>
      <p:sp>
        <p:nvSpPr>
          <p:cNvPr id="3" name="Content Placeholder 2"/>
          <p:cNvSpPr>
            <a:spLocks noGrp="1"/>
          </p:cNvSpPr>
          <p:nvPr>
            <p:ph sz="quarter" idx="1"/>
          </p:nvPr>
        </p:nvSpPr>
        <p:spPr/>
        <p:txBody>
          <a:bodyPr>
            <a:normAutofit/>
          </a:bodyPr>
          <a:lstStyle/>
          <a:p>
            <a:r>
              <a:rPr lang="en-US" b="1" dirty="0" smtClean="0"/>
              <a:t>Settlement House Movement</a:t>
            </a:r>
          </a:p>
          <a:p>
            <a:pPr lvl="1"/>
            <a:r>
              <a:rPr lang="en-US" dirty="0"/>
              <a:t>Settlement houses were important reform institutions in the late nineteenth and early twentieth centuries, and Chicago's Hull House was the best-known settlement in the United States. </a:t>
            </a:r>
            <a:endParaRPr lang="en-US" dirty="0" smtClean="0"/>
          </a:p>
          <a:p>
            <a:pPr lvl="1"/>
            <a:r>
              <a:rPr lang="en-US" dirty="0" smtClean="0"/>
              <a:t>Most </a:t>
            </a:r>
            <a:r>
              <a:rPr lang="en-US" dirty="0"/>
              <a:t>were large buildings in crowded immigrant neighborhoods of industrial cities, where settlement workers provided services for neighbors and sought to remedy poverty. </a:t>
            </a:r>
            <a:endParaRPr lang="en-US" dirty="0" smtClean="0"/>
          </a:p>
          <a:p>
            <a:pPr lvl="1"/>
            <a:r>
              <a:rPr lang="en-US" dirty="0"/>
              <a:t>Hull </a:t>
            </a:r>
            <a:r>
              <a:rPr lang="en-US" dirty="0" smtClean="0"/>
              <a:t>House was </a:t>
            </a:r>
            <a:r>
              <a:rPr lang="en-US" dirty="0"/>
              <a:t>established by Jane Addams and Ellen Gates Starr </a:t>
            </a:r>
            <a:r>
              <a:rPr lang="en-US" dirty="0" smtClean="0"/>
              <a:t>on September </a:t>
            </a:r>
            <a:r>
              <a:rPr lang="en-US" dirty="0"/>
              <a:t>18, 1889. </a:t>
            </a:r>
            <a:endParaRPr lang="en-US" dirty="0" smtClean="0"/>
          </a:p>
          <a:p>
            <a:pPr lvl="1"/>
            <a:r>
              <a:rPr lang="en-US" dirty="0" smtClean="0"/>
              <a:t>By </a:t>
            </a:r>
            <a:r>
              <a:rPr lang="en-US" dirty="0"/>
              <a:t>1907, the converted 1856 mansion had expanded to a massive 13-building complex covering nearly a city block. </a:t>
            </a:r>
            <a:endParaRPr lang="en-US" dirty="0" smtClean="0"/>
          </a:p>
          <a:p>
            <a:pPr lvl="1"/>
            <a:endParaRPr lang="en-US" dirty="0"/>
          </a:p>
          <a:p>
            <a:endParaRPr lang="en-US" dirty="0"/>
          </a:p>
        </p:txBody>
      </p:sp>
    </p:spTree>
    <p:extLst>
      <p:ext uri="{BB962C8B-B14F-4D97-AF65-F5344CB8AC3E}">
        <p14:creationId xmlns:p14="http://schemas.microsoft.com/office/powerpoint/2010/main" val="150915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Protecting Social welfare</a:t>
            </a:r>
          </a:p>
        </p:txBody>
      </p:sp>
      <p:sp>
        <p:nvSpPr>
          <p:cNvPr id="3" name="Content Placeholder 2"/>
          <p:cNvSpPr>
            <a:spLocks noGrp="1"/>
          </p:cNvSpPr>
          <p:nvPr>
            <p:ph sz="quarter" idx="1"/>
          </p:nvPr>
        </p:nvSpPr>
        <p:spPr>
          <a:xfrm>
            <a:off x="457200" y="1600200"/>
            <a:ext cx="4800600" cy="4873752"/>
          </a:xfrm>
        </p:spPr>
        <p:txBody>
          <a:bodyPr>
            <a:normAutofit fontScale="92500"/>
          </a:bodyPr>
          <a:lstStyle/>
          <a:p>
            <a:r>
              <a:rPr lang="en-US" b="1" dirty="0" smtClean="0"/>
              <a:t>Settlement House Movement</a:t>
            </a:r>
          </a:p>
          <a:p>
            <a:pPr lvl="1"/>
            <a:r>
              <a:rPr lang="en-US" dirty="0" smtClean="0"/>
              <a:t>Chicago’s Hull House included </a:t>
            </a:r>
            <a:r>
              <a:rPr lang="en-US" dirty="0"/>
              <a:t>a gymnasium, theater, art gallery, music school, boys' club, auditorium, cafeteria, cooperative residence for working women, kindergarten, nursery, libraries, post office, meeting and club rooms, art studios, kitchen, and a dining room and apartments for the residential staff. </a:t>
            </a:r>
            <a:endParaRPr lang="en-US" dirty="0" smtClean="0"/>
          </a:p>
          <a:p>
            <a:pPr lvl="1"/>
            <a:r>
              <a:rPr lang="en-US" dirty="0" smtClean="0"/>
              <a:t>Hull House became </a:t>
            </a:r>
            <a:r>
              <a:rPr lang="en-US" dirty="0"/>
              <a:t>the flagship of </a:t>
            </a:r>
            <a:r>
              <a:rPr lang="en-US" dirty="0" smtClean="0"/>
              <a:t>the </a:t>
            </a:r>
            <a:r>
              <a:rPr lang="en-US" dirty="0"/>
              <a:t>movement that included nearly five hundred settlements nationally by 1920.</a:t>
            </a:r>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8501" y="1752600"/>
            <a:ext cx="3069699" cy="421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96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Protecting Social Welfare</a:t>
            </a:r>
            <a:endParaRPr lang="en-US" dirty="0"/>
          </a:p>
        </p:txBody>
      </p:sp>
      <p:sp>
        <p:nvSpPr>
          <p:cNvPr id="3" name="Content Placeholder 2"/>
          <p:cNvSpPr>
            <a:spLocks noGrp="1"/>
          </p:cNvSpPr>
          <p:nvPr>
            <p:ph sz="quarter" idx="1"/>
          </p:nvPr>
        </p:nvSpPr>
        <p:spPr/>
        <p:txBody>
          <a:bodyPr>
            <a:normAutofit lnSpcReduction="10000"/>
          </a:bodyPr>
          <a:lstStyle/>
          <a:p>
            <a:r>
              <a:rPr lang="en-US" b="1" dirty="0" smtClean="0"/>
              <a:t>Settlement House Movement</a:t>
            </a:r>
          </a:p>
          <a:p>
            <a:pPr lvl="1"/>
            <a:r>
              <a:rPr lang="en-US" sz="2200" dirty="0" smtClean="0"/>
              <a:t>Many women who frequented Hull House were influenced to become reformers </a:t>
            </a:r>
            <a:r>
              <a:rPr lang="en-US" sz="2200" dirty="0"/>
              <a:t>on the local, state, and national levels. </a:t>
            </a:r>
            <a:endParaRPr lang="en-US" sz="2200" dirty="0" smtClean="0"/>
          </a:p>
          <a:p>
            <a:pPr lvl="1"/>
            <a:r>
              <a:rPr lang="en-US" sz="2200" dirty="0" smtClean="0"/>
              <a:t>In </a:t>
            </a:r>
            <a:r>
              <a:rPr lang="en-US" sz="2200" dirty="0"/>
              <a:t>the neighborhood, these residents established the city's first public </a:t>
            </a:r>
            <a:r>
              <a:rPr lang="en-US" sz="2200" dirty="0" smtClean="0"/>
              <a:t>playground, campaigned </a:t>
            </a:r>
            <a:r>
              <a:rPr lang="en-US" sz="2200" dirty="0"/>
              <a:t>to reform ward politics, investigated housing, working, and sanitation issues, organized to improve garbage removal, and agitated for new public schools. </a:t>
            </a:r>
            <a:endParaRPr lang="en-US" sz="2200" dirty="0" smtClean="0"/>
          </a:p>
          <a:p>
            <a:pPr lvl="1"/>
            <a:r>
              <a:rPr lang="en-US" sz="2200" dirty="0" smtClean="0"/>
              <a:t>On the state level </a:t>
            </a:r>
            <a:r>
              <a:rPr lang="en-US" sz="2200" b="1" dirty="0" smtClean="0">
                <a:solidFill>
                  <a:schemeClr val="dk1"/>
                </a:solidFill>
              </a:rPr>
              <a:t>Florence </a:t>
            </a:r>
            <a:r>
              <a:rPr lang="en-US" sz="2200" b="1" dirty="0">
                <a:solidFill>
                  <a:schemeClr val="dk1"/>
                </a:solidFill>
              </a:rPr>
              <a:t>Kelly</a:t>
            </a:r>
            <a:r>
              <a:rPr lang="en-US" sz="2200" dirty="0">
                <a:solidFill>
                  <a:schemeClr val="dk1"/>
                </a:solidFill>
              </a:rPr>
              <a:t> -  lived in Jane </a:t>
            </a:r>
            <a:r>
              <a:rPr lang="en-US" sz="2200" dirty="0" err="1">
                <a:solidFill>
                  <a:schemeClr val="dk1"/>
                </a:solidFill>
              </a:rPr>
              <a:t>Addam’s</a:t>
            </a:r>
            <a:r>
              <a:rPr lang="en-US" sz="2200" dirty="0">
                <a:solidFill>
                  <a:schemeClr val="dk1"/>
                </a:solidFill>
              </a:rPr>
              <a:t> Hull </a:t>
            </a:r>
            <a:r>
              <a:rPr lang="en-US" sz="2200" dirty="0" smtClean="0">
                <a:solidFill>
                  <a:schemeClr val="dk1"/>
                </a:solidFill>
              </a:rPr>
              <a:t>House and became </a:t>
            </a:r>
            <a:r>
              <a:rPr lang="en-US" sz="2200" dirty="0">
                <a:solidFill>
                  <a:schemeClr val="dk1"/>
                </a:solidFill>
              </a:rPr>
              <a:t>chief inspector of factories for Illinois and helped win the passage of the Illinois Factory Act in 1893</a:t>
            </a:r>
          </a:p>
          <a:p>
            <a:pPr lvl="1"/>
            <a:endParaRPr lang="en-US" dirty="0"/>
          </a:p>
        </p:txBody>
      </p:sp>
    </p:spTree>
    <p:extLst>
      <p:ext uri="{BB962C8B-B14F-4D97-AF65-F5344CB8AC3E}">
        <p14:creationId xmlns:p14="http://schemas.microsoft.com/office/powerpoint/2010/main" val="62198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b="1" dirty="0">
                <a:solidFill>
                  <a:schemeClr val="tx1">
                    <a:lumMod val="50000"/>
                    <a:lumOff val="50000"/>
                  </a:schemeClr>
                </a:solidFill>
              </a:rPr>
              <a:t>The Origins of Progressivism</a:t>
            </a:r>
            <a:endParaRPr lang="en-US" dirty="0">
              <a:solidFill>
                <a:schemeClr val="tx1">
                  <a:lumMod val="50000"/>
                  <a:lumOff val="5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947681285"/>
              </p:ext>
            </p:extLst>
          </p:nvPr>
        </p:nvGraphicFramePr>
        <p:xfrm>
          <a:off x="152400" y="381001"/>
          <a:ext cx="8763000" cy="6477000"/>
        </p:xfrm>
        <a:graphic>
          <a:graphicData uri="http://schemas.openxmlformats.org/drawingml/2006/table">
            <a:tbl>
              <a:tblPr firstRow="1" bandRow="1">
                <a:tableStyleId>{5C22544A-7EE6-4342-B048-85BDC9FD1C3A}</a:tableStyleId>
              </a:tblPr>
              <a:tblGrid>
                <a:gridCol w="8763000"/>
              </a:tblGrid>
              <a:tr h="3134295">
                <a:tc>
                  <a:txBody>
                    <a:bodyPr/>
                    <a:lstStyle/>
                    <a:p>
                      <a:r>
                        <a:rPr lang="en-US" sz="2800" b="1" kern="1200" dirty="0" smtClean="0">
                          <a:solidFill>
                            <a:schemeClr val="tx1"/>
                          </a:solidFill>
                          <a:latin typeface="+mn-lt"/>
                          <a:ea typeface="+mn-ea"/>
                          <a:cs typeface="+mn-cs"/>
                        </a:rPr>
                        <a:t>II.  Promoting Moral Improvement –</a:t>
                      </a:r>
                      <a:r>
                        <a:rPr lang="en-US" sz="2800" b="0" kern="1200" dirty="0" smtClean="0">
                          <a:solidFill>
                            <a:schemeClr val="tx1"/>
                          </a:solidFill>
                          <a:latin typeface="+mn-lt"/>
                          <a:ea typeface="+mn-ea"/>
                          <a:cs typeface="+mn-cs"/>
                        </a:rPr>
                        <a:t>Reformers offered programs to uplift immigrants and poor city dwellers by improving personal behavior</a:t>
                      </a:r>
                    </a:p>
                    <a:p>
                      <a:endParaRPr lang="en-US" sz="2800" b="0" kern="1200" dirty="0" smtClean="0">
                        <a:solidFill>
                          <a:schemeClr val="tx1"/>
                        </a:solidFill>
                        <a:latin typeface="+mn-lt"/>
                        <a:ea typeface="+mn-ea"/>
                        <a:cs typeface="+mn-cs"/>
                      </a:endParaRPr>
                    </a:p>
                  </a:txBody>
                  <a:tcPr>
                    <a:solidFill>
                      <a:schemeClr val="accent2">
                        <a:lumMod val="20000"/>
                        <a:lumOff val="80000"/>
                      </a:schemeClr>
                    </a:solidFill>
                  </a:tcPr>
                </a:tc>
              </a:tr>
              <a:tr h="3342705">
                <a:tc>
                  <a:txBody>
                    <a:bodyPr/>
                    <a:lstStyle/>
                    <a:p>
                      <a:pPr lvl="0"/>
                      <a:endParaRPr lang="en-US" sz="2800" dirty="0"/>
                    </a:p>
                  </a:txBody>
                  <a:tcPr>
                    <a:solidFill>
                      <a:schemeClr val="accent2">
                        <a:lumMod val="60000"/>
                        <a:lumOff val="40000"/>
                      </a:schemeClr>
                    </a:solidFill>
                  </a:tcPr>
                </a:tc>
              </a:tr>
            </a:tbl>
          </a:graphicData>
        </a:graphic>
      </p:graphicFrame>
      <p:pic>
        <p:nvPicPr>
          <p:cNvPr id="10245" name="Picture 5"/>
          <p:cNvPicPr>
            <a:picLocks noChangeAspect="1" noChangeArrowheads="1"/>
          </p:cNvPicPr>
          <p:nvPr/>
        </p:nvPicPr>
        <p:blipFill>
          <a:blip r:embed="rId2" cstate="print"/>
          <a:srcRect/>
          <a:stretch>
            <a:fillRect/>
          </a:stretch>
        </p:blipFill>
        <p:spPr bwMode="auto">
          <a:xfrm>
            <a:off x="942202" y="1981200"/>
            <a:ext cx="6906397" cy="45227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solidFill>
                  <a:schemeClr val="tx1"/>
                </a:solidFill>
              </a:rPr>
              <a:t/>
            </a:r>
            <a:br>
              <a:rPr lang="en-US" sz="3200" b="1" dirty="0" smtClean="0">
                <a:solidFill>
                  <a:schemeClr val="tx1"/>
                </a:solidFill>
              </a:rPr>
            </a:br>
            <a:r>
              <a:rPr lang="en-US" sz="2800" dirty="0" smtClean="0"/>
              <a:t>II.  Promoting moral improvement</a:t>
            </a:r>
            <a:r>
              <a:rPr lang="en-US" sz="3200" b="1" dirty="0">
                <a:solidFill>
                  <a:schemeClr val="tx1"/>
                </a:solidFill>
              </a:rPr>
              <a:t/>
            </a:r>
            <a:br>
              <a:rPr lang="en-US" sz="3200" b="1" dirty="0">
                <a:solidFill>
                  <a:schemeClr val="tx1"/>
                </a:solidFill>
              </a:rPr>
            </a:br>
            <a:endParaRPr lang="en-US" dirty="0"/>
          </a:p>
        </p:txBody>
      </p:sp>
      <p:sp>
        <p:nvSpPr>
          <p:cNvPr id="3" name="Content Placeholder 2"/>
          <p:cNvSpPr>
            <a:spLocks noGrp="1"/>
          </p:cNvSpPr>
          <p:nvPr>
            <p:ph sz="quarter" idx="1"/>
          </p:nvPr>
        </p:nvSpPr>
        <p:spPr>
          <a:xfrm>
            <a:off x="457200" y="1295400"/>
            <a:ext cx="7467600" cy="4873752"/>
          </a:xfrm>
        </p:spPr>
        <p:txBody>
          <a:bodyPr/>
          <a:lstStyle/>
          <a:p>
            <a:r>
              <a:rPr lang="en-US" b="1" dirty="0"/>
              <a:t>Prohibition</a:t>
            </a:r>
            <a:r>
              <a:rPr lang="en-US" dirty="0"/>
              <a:t>, the banning of alcoholic beverages, was one such </a:t>
            </a:r>
            <a:r>
              <a:rPr lang="en-US" dirty="0" smtClean="0"/>
              <a:t>program</a:t>
            </a:r>
          </a:p>
          <a:p>
            <a:pPr lvl="1"/>
            <a:r>
              <a:rPr lang="en-US" sz="2400" b="1" dirty="0">
                <a:solidFill>
                  <a:schemeClr val="dk1"/>
                </a:solidFill>
              </a:rPr>
              <a:t>Women’s Christian Temperance Union (WCTU) -</a:t>
            </a:r>
            <a:r>
              <a:rPr lang="en-US" sz="2400" dirty="0">
                <a:solidFill>
                  <a:schemeClr val="dk1"/>
                </a:solidFill>
              </a:rPr>
              <a:t> founded in Chicago in 1873, promoted the goal of prohibition  Members entered saloons, singing, praying, and urging saloonkeepers to </a:t>
            </a:r>
            <a:r>
              <a:rPr lang="en-US" sz="2400" dirty="0" smtClean="0">
                <a:solidFill>
                  <a:schemeClr val="dk1"/>
                </a:solidFill>
              </a:rPr>
              <a:t>stop selling alcohol</a:t>
            </a:r>
            <a:endParaRPr lang="en-US" sz="2400" dirty="0">
              <a:solidFill>
                <a:schemeClr val="dk1"/>
              </a:solidFill>
            </a:endParaRPr>
          </a:p>
          <a:p>
            <a:pPr lvl="1"/>
            <a:endParaRPr lang="en-US" dirty="0"/>
          </a:p>
          <a:p>
            <a:pPr lvl="1"/>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478770"/>
            <a:ext cx="1968500"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513406"/>
            <a:ext cx="4423449"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05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Promoting Moral Improvement</a:t>
            </a:r>
            <a:endParaRPr lang="en-US" dirty="0"/>
          </a:p>
        </p:txBody>
      </p:sp>
      <p:sp>
        <p:nvSpPr>
          <p:cNvPr id="3" name="Content Placeholder 2"/>
          <p:cNvSpPr>
            <a:spLocks noGrp="1"/>
          </p:cNvSpPr>
          <p:nvPr>
            <p:ph sz="quarter" idx="1"/>
          </p:nvPr>
        </p:nvSpPr>
        <p:spPr>
          <a:xfrm>
            <a:off x="457200" y="1600200"/>
            <a:ext cx="5257800" cy="4873752"/>
          </a:xfrm>
        </p:spPr>
        <p:txBody>
          <a:bodyPr>
            <a:normAutofit fontScale="92500" lnSpcReduction="10000"/>
          </a:bodyPr>
          <a:lstStyle/>
          <a:p>
            <a:pPr lvl="0"/>
            <a:r>
              <a:rPr lang="en-US" b="1" dirty="0" smtClean="0">
                <a:solidFill>
                  <a:schemeClr val="dk1"/>
                </a:solidFill>
              </a:rPr>
              <a:t>Frances </a:t>
            </a:r>
            <a:r>
              <a:rPr lang="en-US" b="1" dirty="0">
                <a:solidFill>
                  <a:schemeClr val="dk1"/>
                </a:solidFill>
              </a:rPr>
              <a:t>Willard -</a:t>
            </a:r>
            <a:r>
              <a:rPr lang="en-US" dirty="0">
                <a:solidFill>
                  <a:schemeClr val="dk1"/>
                </a:solidFill>
              </a:rPr>
              <a:t> transformed the WCTU from a small mid-western religious group into a powerful national </a:t>
            </a:r>
            <a:r>
              <a:rPr lang="en-US" dirty="0" smtClean="0">
                <a:solidFill>
                  <a:schemeClr val="dk1"/>
                </a:solidFill>
              </a:rPr>
              <a:t>organization</a:t>
            </a:r>
          </a:p>
          <a:p>
            <a:pPr lvl="0"/>
            <a:r>
              <a:rPr lang="en-US" dirty="0"/>
              <a:t>Willard traveled constantly and spoke frequently—in 1883 she spoke in every state of the Union—and was a regular lecturer at the summer Lake Chautauqua meetings in New York.</a:t>
            </a:r>
            <a:endParaRPr lang="en-US" dirty="0" smtClean="0">
              <a:solidFill>
                <a:schemeClr val="dk1"/>
              </a:solidFill>
            </a:endParaRPr>
          </a:p>
          <a:p>
            <a:pPr lvl="0"/>
            <a:r>
              <a:rPr lang="en-US" dirty="0" smtClean="0">
                <a:solidFill>
                  <a:schemeClr val="dk1"/>
                </a:solidFill>
              </a:rPr>
              <a:t>WCTU </a:t>
            </a:r>
            <a:r>
              <a:rPr lang="en-US" dirty="0">
                <a:solidFill>
                  <a:schemeClr val="dk1"/>
                </a:solidFill>
              </a:rPr>
              <a:t>members opened </a:t>
            </a:r>
            <a:r>
              <a:rPr lang="en-US" dirty="0" smtClean="0">
                <a:solidFill>
                  <a:schemeClr val="dk1"/>
                </a:solidFill>
              </a:rPr>
              <a:t>kindergartens for </a:t>
            </a:r>
            <a:r>
              <a:rPr lang="en-US" dirty="0">
                <a:solidFill>
                  <a:schemeClr val="dk1"/>
                </a:solidFill>
              </a:rPr>
              <a:t>immigrants, visited inmates in </a:t>
            </a:r>
            <a:r>
              <a:rPr lang="en-US" dirty="0" smtClean="0">
                <a:solidFill>
                  <a:schemeClr val="dk1"/>
                </a:solidFill>
              </a:rPr>
              <a:t>prisons, worked </a:t>
            </a:r>
            <a:r>
              <a:rPr lang="en-US" dirty="0">
                <a:solidFill>
                  <a:schemeClr val="dk1"/>
                </a:solidFill>
              </a:rPr>
              <a:t>for </a:t>
            </a:r>
            <a:r>
              <a:rPr lang="en-US" dirty="0" smtClean="0">
                <a:solidFill>
                  <a:schemeClr val="dk1"/>
                </a:solidFill>
              </a:rPr>
              <a:t>suffrage and fought for an 8 hour work day</a:t>
            </a:r>
            <a:endParaRPr lang="en-US" dirty="0">
              <a:solidFill>
                <a:schemeClr val="dk1"/>
              </a:solidFill>
            </a:endParaRPr>
          </a:p>
          <a:p>
            <a:pPr lvl="1"/>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828800"/>
            <a:ext cx="2951852" cy="3602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431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Promoting Moral Improvement</a:t>
            </a:r>
          </a:p>
        </p:txBody>
      </p:sp>
      <p:sp>
        <p:nvSpPr>
          <p:cNvPr id="3" name="Content Placeholder 2"/>
          <p:cNvSpPr>
            <a:spLocks noGrp="1"/>
          </p:cNvSpPr>
          <p:nvPr>
            <p:ph sz="quarter" idx="1"/>
          </p:nvPr>
        </p:nvSpPr>
        <p:spPr>
          <a:xfrm>
            <a:off x="457200" y="1600200"/>
            <a:ext cx="8229600" cy="4873752"/>
          </a:xfrm>
        </p:spPr>
        <p:txBody>
          <a:bodyPr>
            <a:normAutofit fontScale="92500" lnSpcReduction="10000"/>
          </a:bodyPr>
          <a:lstStyle/>
          <a:p>
            <a:r>
              <a:rPr lang="en-US" b="1" dirty="0" smtClean="0"/>
              <a:t>Prohibition</a:t>
            </a:r>
          </a:p>
          <a:p>
            <a:pPr lvl="1"/>
            <a:r>
              <a:rPr lang="en-US" sz="2400" b="1" dirty="0">
                <a:solidFill>
                  <a:schemeClr val="dk1"/>
                </a:solidFill>
              </a:rPr>
              <a:t>Anti-Saloon League –</a:t>
            </a:r>
            <a:r>
              <a:rPr lang="en-US" sz="2400" dirty="0">
                <a:solidFill>
                  <a:schemeClr val="dk1"/>
                </a:solidFill>
              </a:rPr>
              <a:t> founded in 1895, called itself “the Church in action against the </a:t>
            </a:r>
            <a:r>
              <a:rPr lang="en-US" sz="2400" dirty="0" smtClean="0">
                <a:solidFill>
                  <a:schemeClr val="dk1"/>
                </a:solidFill>
              </a:rPr>
              <a:t>saloon”; Endorsed </a:t>
            </a:r>
            <a:r>
              <a:rPr lang="en-US" sz="2400" dirty="0">
                <a:solidFill>
                  <a:schemeClr val="dk1"/>
                </a:solidFill>
              </a:rPr>
              <a:t>politicians that </a:t>
            </a:r>
            <a:r>
              <a:rPr lang="en-US" sz="2400" dirty="0" smtClean="0">
                <a:solidFill>
                  <a:schemeClr val="dk1"/>
                </a:solidFill>
              </a:rPr>
              <a:t>supported Prohibition</a:t>
            </a:r>
            <a:r>
              <a:rPr lang="en-US" sz="2400" dirty="0">
                <a:solidFill>
                  <a:schemeClr val="dk1"/>
                </a:solidFill>
              </a:rPr>
              <a:t>.  Convinced many states, </a:t>
            </a:r>
            <a:r>
              <a:rPr lang="en-US" sz="2400" dirty="0" smtClean="0">
                <a:solidFill>
                  <a:schemeClr val="dk1"/>
                </a:solidFill>
              </a:rPr>
              <a:t>towns</a:t>
            </a:r>
            <a:r>
              <a:rPr lang="en-US" sz="2400" dirty="0">
                <a:solidFill>
                  <a:schemeClr val="dk1"/>
                </a:solidFill>
              </a:rPr>
              <a:t>, and cities to prohibit the sale, </a:t>
            </a:r>
            <a:r>
              <a:rPr lang="en-US" sz="2400" dirty="0" smtClean="0">
                <a:solidFill>
                  <a:schemeClr val="dk1"/>
                </a:solidFill>
              </a:rPr>
              <a:t>production</a:t>
            </a:r>
            <a:r>
              <a:rPr lang="en-US" sz="2400" dirty="0">
                <a:solidFill>
                  <a:schemeClr val="dk1"/>
                </a:solidFill>
              </a:rPr>
              <a:t>, or use of </a:t>
            </a:r>
            <a:r>
              <a:rPr lang="en-US" sz="2400" dirty="0" smtClean="0">
                <a:solidFill>
                  <a:schemeClr val="dk1"/>
                </a:solidFill>
              </a:rPr>
              <a:t>alcohol</a:t>
            </a:r>
          </a:p>
          <a:p>
            <a:pPr lvl="1"/>
            <a:r>
              <a:rPr lang="en-US" sz="2400" b="1" dirty="0">
                <a:solidFill>
                  <a:schemeClr val="dk1"/>
                </a:solidFill>
              </a:rPr>
              <a:t>Carry Nation –</a:t>
            </a:r>
            <a:r>
              <a:rPr lang="en-US" sz="2400" dirty="0">
                <a:solidFill>
                  <a:schemeClr val="dk1"/>
                </a:solidFill>
              </a:rPr>
              <a:t> worked for prohibition by walking into saloons, scolding the customers, and using her hatchet to destroy the bottles of </a:t>
            </a:r>
            <a:r>
              <a:rPr lang="en-US" sz="2400" dirty="0" smtClean="0">
                <a:solidFill>
                  <a:schemeClr val="dk1"/>
                </a:solidFill>
              </a:rPr>
              <a:t>liquor</a:t>
            </a:r>
          </a:p>
          <a:p>
            <a:pPr lvl="2"/>
            <a:r>
              <a:rPr lang="en-US" dirty="0"/>
              <a:t>Between 1900 and 1910 </a:t>
            </a:r>
            <a:r>
              <a:rPr lang="en-US" dirty="0" smtClean="0"/>
              <a:t>Nation </a:t>
            </a:r>
            <a:r>
              <a:rPr lang="en-US" dirty="0"/>
              <a:t>was arrested some 30 times after leading her followers in the destruction of one water hole after another with cries of "Smash, ladies, smash!" </a:t>
            </a:r>
            <a:endParaRPr lang="en-US" dirty="0" smtClean="0"/>
          </a:p>
          <a:p>
            <a:pPr lvl="2"/>
            <a:r>
              <a:rPr lang="en-US" dirty="0" smtClean="0"/>
              <a:t>Prize-fighter </a:t>
            </a:r>
            <a:r>
              <a:rPr lang="en-US" dirty="0"/>
              <a:t>John L. Sullivan was reported to have run and hid when Nation burst into his New York City saloon</a:t>
            </a:r>
            <a:r>
              <a:rPr lang="en-US" dirty="0" smtClean="0"/>
              <a:t>.</a:t>
            </a:r>
          </a:p>
          <a:p>
            <a:pPr lvl="2"/>
            <a:r>
              <a:rPr lang="en-US" dirty="0" smtClean="0"/>
              <a:t>Nation </a:t>
            </a:r>
            <a:r>
              <a:rPr lang="en-US" dirty="0"/>
              <a:t>mocked her opponents as "rum-soaked, whiskey-swilled, </a:t>
            </a:r>
            <a:r>
              <a:rPr lang="en-US" dirty="0" err="1"/>
              <a:t>saturn</a:t>
            </a:r>
            <a:r>
              <a:rPr lang="en-US" dirty="0"/>
              <a:t>-faced rummies." </a:t>
            </a:r>
            <a:endParaRPr lang="en-US" dirty="0">
              <a:solidFill>
                <a:schemeClr val="dk1"/>
              </a:solidFill>
            </a:endParaRPr>
          </a:p>
          <a:p>
            <a:pPr lvl="1"/>
            <a:endParaRPr lang="en-US" sz="2400" dirty="0">
              <a:solidFill>
                <a:schemeClr val="dk1"/>
              </a:solidFill>
            </a:endParaRPr>
          </a:p>
          <a:p>
            <a:pPr lvl="1"/>
            <a:endParaRPr lang="en-US" dirty="0"/>
          </a:p>
        </p:txBody>
      </p:sp>
    </p:spTree>
    <p:extLst>
      <p:ext uri="{BB962C8B-B14F-4D97-AF65-F5344CB8AC3E}">
        <p14:creationId xmlns:p14="http://schemas.microsoft.com/office/powerpoint/2010/main" val="210750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67400" y="2514600"/>
            <a:ext cx="3151909" cy="1477328"/>
          </a:xfrm>
          <a:prstGeom prst="rect">
            <a:avLst/>
          </a:prstGeom>
          <a:noFill/>
        </p:spPr>
        <p:txBody>
          <a:bodyPr wrap="square" rtlCol="0">
            <a:spAutoFit/>
          </a:bodyPr>
          <a:lstStyle/>
          <a:p>
            <a:r>
              <a:rPr lang="en-US" b="1" dirty="0" smtClean="0"/>
              <a:t>Carrie Nation </a:t>
            </a:r>
            <a:r>
              <a:rPr lang="en-US" dirty="0" smtClean="0"/>
              <a:t>described </a:t>
            </a:r>
            <a:r>
              <a:rPr lang="en-US" dirty="0"/>
              <a:t>herself as "a bulldog running along at the feet of Jesus, barking at what he doesn't like,"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691" y="526472"/>
            <a:ext cx="4572000" cy="5920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6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progressivism</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Progressivism was a crusade against the problems associated with the rapid growth of  industries and urbanization </a:t>
            </a:r>
          </a:p>
          <a:p>
            <a:r>
              <a:rPr lang="en-US" dirty="0" smtClean="0"/>
              <a:t>Progressive Reformers </a:t>
            </a:r>
            <a:r>
              <a:rPr lang="en-US" dirty="0"/>
              <a:t>specifically </a:t>
            </a:r>
            <a:r>
              <a:rPr lang="en-US" dirty="0" smtClean="0"/>
              <a:t>targeted the abuses of urban political bosses and corporate robber barons.  </a:t>
            </a:r>
          </a:p>
          <a:p>
            <a:r>
              <a:rPr lang="en-US" dirty="0" smtClean="0"/>
              <a:t>Progressives believed in greater democracy and social justice, a more effective regulation of businesses and a revived commitment to public service</a:t>
            </a:r>
          </a:p>
          <a:p>
            <a:r>
              <a:rPr lang="en-US" dirty="0" smtClean="0"/>
              <a:t>Progressives believed that government could be used as an “agency of human welfare”; Government at all levels (local, state, and federal) should help accomplish progressive reform.</a:t>
            </a:r>
          </a:p>
          <a:p>
            <a:r>
              <a:rPr lang="en-US" dirty="0" smtClean="0"/>
              <a:t>Progressives believed that the complex social ills of an urban-industrialized revolution required new responses:  Government should provide direct services such as schools, public health, welfare, care of the handicapped, farm loans</a:t>
            </a:r>
            <a:endParaRPr lang="en-US" dirty="0"/>
          </a:p>
          <a:p>
            <a:endParaRPr lang="en-US" dirty="0"/>
          </a:p>
        </p:txBody>
      </p:sp>
    </p:spTree>
    <p:extLst>
      <p:ext uri="{BB962C8B-B14F-4D97-AF65-F5344CB8AC3E}">
        <p14:creationId xmlns:p14="http://schemas.microsoft.com/office/powerpoint/2010/main" val="65323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b="1" dirty="0">
                <a:solidFill>
                  <a:schemeClr val="tx1">
                    <a:lumMod val="50000"/>
                    <a:lumOff val="50000"/>
                  </a:schemeClr>
                </a:solidFill>
              </a:rPr>
              <a:t>The Origins of Progressivism</a:t>
            </a:r>
            <a:endParaRPr lang="en-US" dirty="0">
              <a:solidFill>
                <a:schemeClr val="tx1">
                  <a:lumMod val="50000"/>
                  <a:lumOff val="50000"/>
                </a:schemeClr>
              </a:solidFill>
            </a:endParaRPr>
          </a:p>
        </p:txBody>
      </p:sp>
      <p:graphicFrame>
        <p:nvGraphicFramePr>
          <p:cNvPr id="5" name="Table 4"/>
          <p:cNvGraphicFramePr>
            <a:graphicFrameLocks noGrp="1"/>
          </p:cNvGraphicFramePr>
          <p:nvPr/>
        </p:nvGraphicFramePr>
        <p:xfrm>
          <a:off x="152400" y="609600"/>
          <a:ext cx="8763000" cy="6477000"/>
        </p:xfrm>
        <a:graphic>
          <a:graphicData uri="http://schemas.openxmlformats.org/drawingml/2006/table">
            <a:tbl>
              <a:tblPr firstRow="1" bandRow="1">
                <a:tableStyleId>{5C22544A-7EE6-4342-B048-85BDC9FD1C3A}</a:tableStyleId>
              </a:tblPr>
              <a:tblGrid>
                <a:gridCol w="8763000"/>
              </a:tblGrid>
              <a:tr h="2424040">
                <a:tc>
                  <a:txBody>
                    <a:bodyPr/>
                    <a:lstStyle/>
                    <a:p>
                      <a:pPr marL="571500" marR="0" indent="-571500" algn="ctr" defTabSz="914400" rtl="0" eaLnBrk="1" fontAlgn="auto" latinLnBrk="0" hangingPunct="1">
                        <a:lnSpc>
                          <a:spcPct val="100000"/>
                        </a:lnSpc>
                        <a:spcBef>
                          <a:spcPts val="0"/>
                        </a:spcBef>
                        <a:spcAft>
                          <a:spcPts val="0"/>
                        </a:spcAft>
                        <a:buClrTx/>
                        <a:buSzTx/>
                        <a:buFontTx/>
                        <a:buAutoNum type="romanUcPeriod" startAt="3"/>
                        <a:tabLst/>
                        <a:defRPr/>
                      </a:pPr>
                      <a:r>
                        <a:rPr lang="en-US" sz="2800" b="1" kern="1200" dirty="0" smtClean="0">
                          <a:solidFill>
                            <a:schemeClr val="tx1"/>
                          </a:solidFill>
                          <a:latin typeface="+mn-lt"/>
                          <a:ea typeface="+mn-ea"/>
                          <a:cs typeface="+mn-cs"/>
                        </a:rPr>
                        <a:t>Creating Economic Reform –</a:t>
                      </a:r>
                      <a:r>
                        <a:rPr lang="en-US" sz="2800" b="0" kern="1200" baseline="0" dirty="0" smtClean="0">
                          <a:solidFill>
                            <a:schemeClr val="tx1"/>
                          </a:solidFill>
                          <a:latin typeface="+mn-lt"/>
                          <a:ea typeface="+mn-ea"/>
                          <a:cs typeface="+mn-cs"/>
                        </a:rPr>
                        <a:t>A severe economic panic, or depression, in 1893 prompted some Americans to question the capitalist economic system.</a:t>
                      </a:r>
                      <a:endParaRPr lang="en-US" sz="2800" b="1" kern="1200" baseline="-25000" dirty="0" smtClean="0">
                        <a:solidFill>
                          <a:schemeClr val="tx1"/>
                        </a:solidFill>
                        <a:latin typeface="+mn-lt"/>
                        <a:ea typeface="+mn-ea"/>
                        <a:cs typeface="+mn-cs"/>
                      </a:endParaRPr>
                    </a:p>
                    <a:p>
                      <a:pPr marL="571500" indent="-571500" algn="ctr">
                        <a:buAutoNum type="romanUcPeriod" startAt="3"/>
                      </a:pPr>
                      <a:endParaRPr lang="en-US" sz="2800" b="1" kern="1200" dirty="0" smtClean="0">
                        <a:solidFill>
                          <a:schemeClr val="tx1"/>
                        </a:solidFill>
                        <a:latin typeface="+mn-lt"/>
                        <a:ea typeface="+mn-ea"/>
                        <a:cs typeface="+mn-cs"/>
                      </a:endParaRPr>
                    </a:p>
                  </a:txBody>
                  <a:tcPr>
                    <a:solidFill>
                      <a:schemeClr val="bg1">
                        <a:lumMod val="95000"/>
                      </a:schemeClr>
                    </a:solidFill>
                  </a:tcPr>
                </a:tc>
              </a:tr>
              <a:tr h="4052960">
                <a:tc>
                  <a:txBody>
                    <a:bodyPr/>
                    <a:lstStyle/>
                    <a:p>
                      <a:pPr lvl="0"/>
                      <a:endParaRPr lang="en-US" sz="2800" dirty="0" smtClean="0"/>
                    </a:p>
                    <a:p>
                      <a:pPr lvl="0"/>
                      <a:endParaRPr lang="en-US" sz="2800" dirty="0" smtClean="0"/>
                    </a:p>
                    <a:p>
                      <a:pPr lvl="0"/>
                      <a:endParaRPr lang="en-US" sz="2800" dirty="0" smtClean="0"/>
                    </a:p>
                    <a:p>
                      <a:pPr lvl="0"/>
                      <a:endParaRPr lang="en-US" sz="2800" dirty="0" smtClean="0"/>
                    </a:p>
                    <a:p>
                      <a:pPr lvl="0"/>
                      <a:endParaRPr lang="en-US" sz="2800" dirty="0" smtClean="0"/>
                    </a:p>
                    <a:p>
                      <a:pPr lvl="0"/>
                      <a:endParaRPr lang="en-US" sz="2800" dirty="0" smtClean="0"/>
                    </a:p>
                    <a:p>
                      <a:pPr lvl="0"/>
                      <a:endParaRPr lang="en-US" sz="2800" dirty="0" smtClean="0"/>
                    </a:p>
                    <a:p>
                      <a:pPr lvl="0"/>
                      <a:endParaRPr lang="en-US" sz="2800" dirty="0"/>
                    </a:p>
                  </a:txBody>
                  <a:tcPr>
                    <a:solidFill>
                      <a:schemeClr val="bg1">
                        <a:lumMod val="75000"/>
                      </a:schemeClr>
                    </a:solidFill>
                  </a:tcPr>
                </a:tc>
              </a:tr>
            </a:tbl>
          </a:graphicData>
        </a:graphic>
      </p:graphicFrame>
      <p:pic>
        <p:nvPicPr>
          <p:cNvPr id="7" name="Picture 6"/>
          <p:cNvPicPr/>
          <p:nvPr/>
        </p:nvPicPr>
        <p:blipFill>
          <a:blip r:embed="rId2" cstate="print"/>
          <a:srcRect b="2667"/>
          <a:stretch>
            <a:fillRect/>
          </a:stretch>
        </p:blipFill>
        <p:spPr bwMode="auto">
          <a:xfrm>
            <a:off x="685800" y="2438400"/>
            <a:ext cx="3810000" cy="4391891"/>
          </a:xfrm>
          <a:prstGeom prst="rect">
            <a:avLst/>
          </a:prstGeom>
          <a:noFill/>
          <a:ln w="9525">
            <a:noFill/>
            <a:miter lim="800000"/>
            <a:headEnd/>
            <a:tailEnd/>
          </a:ln>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546136"/>
            <a:ext cx="3380004" cy="428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Creating economic reform</a:t>
            </a:r>
            <a:endParaRPr lang="en-US" dirty="0"/>
          </a:p>
        </p:txBody>
      </p:sp>
      <p:sp>
        <p:nvSpPr>
          <p:cNvPr id="3" name="Content Placeholder 2"/>
          <p:cNvSpPr>
            <a:spLocks noGrp="1"/>
          </p:cNvSpPr>
          <p:nvPr>
            <p:ph sz="quarter" idx="1"/>
          </p:nvPr>
        </p:nvSpPr>
        <p:spPr>
          <a:xfrm>
            <a:off x="152400" y="1600200"/>
            <a:ext cx="5486400" cy="4873752"/>
          </a:xfrm>
        </p:spPr>
        <p:txBody>
          <a:bodyPr>
            <a:normAutofit/>
          </a:bodyPr>
          <a:lstStyle/>
          <a:p>
            <a:pPr lvl="0"/>
            <a:r>
              <a:rPr lang="en-US" b="1" dirty="0">
                <a:solidFill>
                  <a:schemeClr val="dk1"/>
                </a:solidFill>
              </a:rPr>
              <a:t>Henry George </a:t>
            </a:r>
            <a:r>
              <a:rPr lang="en-US" dirty="0" smtClean="0">
                <a:solidFill>
                  <a:schemeClr val="dk1"/>
                </a:solidFill>
              </a:rPr>
              <a:t>writer </a:t>
            </a:r>
            <a:r>
              <a:rPr lang="en-US" dirty="0">
                <a:solidFill>
                  <a:schemeClr val="dk1"/>
                </a:solidFill>
              </a:rPr>
              <a:t>that criticized the laissez-faire </a:t>
            </a:r>
            <a:r>
              <a:rPr lang="en-US" dirty="0" smtClean="0">
                <a:solidFill>
                  <a:schemeClr val="dk1"/>
                </a:solidFill>
              </a:rPr>
              <a:t>theory</a:t>
            </a:r>
            <a:endParaRPr lang="en-US" dirty="0" smtClean="0"/>
          </a:p>
          <a:p>
            <a:pPr lvl="1"/>
            <a:r>
              <a:rPr lang="en-US" dirty="0" smtClean="0"/>
              <a:t>Best </a:t>
            </a:r>
            <a:r>
              <a:rPr lang="en-US" dirty="0"/>
              <a:t>remembered as a proponent of the “single tax” on land. The government should finance all of its projects, he argued, with proceeds from only one tax. This single tax would be on the unimproved value of land—the value that the land would have if it were in its natural state with no buildings, no landscaping, and so </a:t>
            </a:r>
            <a:r>
              <a:rPr lang="en-US" dirty="0" smtClean="0"/>
              <a:t>on</a:t>
            </a:r>
          </a:p>
          <a:p>
            <a:pPr lvl="1"/>
            <a:r>
              <a:rPr lang="en-US" dirty="0" smtClean="0"/>
              <a:t>wrote his ideas in </a:t>
            </a:r>
            <a:r>
              <a:rPr lang="en-US" b="1" i="1" dirty="0" smtClean="0"/>
              <a:t>Progress and Poverty </a:t>
            </a:r>
            <a:r>
              <a:rPr lang="en-US" b="1" dirty="0" smtClean="0"/>
              <a:t>(1879)</a:t>
            </a:r>
            <a:endParaRPr lang="en-US" b="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189268"/>
            <a:ext cx="2590800" cy="341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24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Creating economic reform</a:t>
            </a:r>
            <a:endParaRPr lang="en-US" dirty="0"/>
          </a:p>
        </p:txBody>
      </p:sp>
      <p:sp>
        <p:nvSpPr>
          <p:cNvPr id="3" name="Content Placeholder 2"/>
          <p:cNvSpPr>
            <a:spLocks noGrp="1"/>
          </p:cNvSpPr>
          <p:nvPr>
            <p:ph sz="quarter" idx="1"/>
          </p:nvPr>
        </p:nvSpPr>
        <p:spPr>
          <a:xfrm>
            <a:off x="457200" y="1600200"/>
            <a:ext cx="5181600" cy="4873752"/>
          </a:xfrm>
        </p:spPr>
        <p:txBody>
          <a:bodyPr>
            <a:normAutofit fontScale="92500" lnSpcReduction="20000"/>
          </a:bodyPr>
          <a:lstStyle/>
          <a:p>
            <a:pPr lvl="0"/>
            <a:r>
              <a:rPr lang="en-US" b="1" dirty="0" smtClean="0">
                <a:solidFill>
                  <a:schemeClr val="dk1"/>
                </a:solidFill>
              </a:rPr>
              <a:t>Edward Bellamy </a:t>
            </a:r>
            <a:r>
              <a:rPr lang="en-US" dirty="0" smtClean="0">
                <a:solidFill>
                  <a:schemeClr val="dk1"/>
                </a:solidFill>
              </a:rPr>
              <a:t>was a writer that also </a:t>
            </a:r>
            <a:r>
              <a:rPr lang="en-US" dirty="0">
                <a:solidFill>
                  <a:schemeClr val="dk1"/>
                </a:solidFill>
              </a:rPr>
              <a:t>criticized the laissez-faire </a:t>
            </a:r>
            <a:r>
              <a:rPr lang="en-US" dirty="0" smtClean="0">
                <a:solidFill>
                  <a:schemeClr val="dk1"/>
                </a:solidFill>
              </a:rPr>
              <a:t>theory</a:t>
            </a:r>
          </a:p>
          <a:p>
            <a:pPr lvl="0"/>
            <a:r>
              <a:rPr lang="en-US" dirty="0"/>
              <a:t>In </a:t>
            </a:r>
            <a:r>
              <a:rPr lang="en-US" i="1" dirty="0"/>
              <a:t>Looking Backward</a:t>
            </a:r>
            <a:r>
              <a:rPr lang="en-US" dirty="0"/>
              <a:t> (1888), set in Boston in the year 2000, he described </a:t>
            </a:r>
            <a:r>
              <a:rPr lang="en-US" dirty="0" smtClean="0"/>
              <a:t>the United </a:t>
            </a:r>
            <a:r>
              <a:rPr lang="en-US" dirty="0"/>
              <a:t>States under an ideal socialist system that featured cooperation, brotherhood, and an industry geared to human need. </a:t>
            </a:r>
            <a:endParaRPr lang="en-US" dirty="0" smtClean="0"/>
          </a:p>
          <a:p>
            <a:pPr lvl="0"/>
            <a:r>
              <a:rPr lang="en-US" dirty="0" smtClean="0"/>
              <a:t>The </a:t>
            </a:r>
            <a:r>
              <a:rPr lang="en-US" dirty="0"/>
              <a:t>novel, which sold more than 1,000,000 copies, appealed to a public still suffering the effects of the depression of 1883 and disturbed by such industrial clashes as the Haymarket Riot in Chicago (1886). </a:t>
            </a:r>
            <a:endParaRPr lang="en-US" dirty="0" smtClean="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434" y="1828800"/>
            <a:ext cx="2889530"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572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Creating economic reform</a:t>
            </a:r>
            <a:endParaRPr lang="en-US" dirty="0"/>
          </a:p>
        </p:txBody>
      </p:sp>
      <p:sp>
        <p:nvSpPr>
          <p:cNvPr id="3" name="Content Placeholder 2"/>
          <p:cNvSpPr>
            <a:spLocks noGrp="1"/>
          </p:cNvSpPr>
          <p:nvPr>
            <p:ph sz="quarter" idx="1"/>
          </p:nvPr>
        </p:nvSpPr>
        <p:spPr>
          <a:xfrm>
            <a:off x="457200" y="1600200"/>
            <a:ext cx="4724400" cy="4873752"/>
          </a:xfrm>
        </p:spPr>
        <p:txBody>
          <a:bodyPr>
            <a:normAutofit fontScale="85000" lnSpcReduction="20000"/>
          </a:bodyPr>
          <a:lstStyle/>
          <a:p>
            <a:r>
              <a:rPr lang="en-US" b="1" dirty="0">
                <a:solidFill>
                  <a:schemeClr val="dk1"/>
                </a:solidFill>
              </a:rPr>
              <a:t>Eugene V. </a:t>
            </a:r>
            <a:r>
              <a:rPr lang="en-US" b="1" dirty="0" smtClean="0">
                <a:solidFill>
                  <a:schemeClr val="dk1"/>
                </a:solidFill>
              </a:rPr>
              <a:t>Debs</a:t>
            </a:r>
            <a:r>
              <a:rPr lang="en-US" dirty="0" smtClean="0"/>
              <a:t> felt concentrated </a:t>
            </a:r>
            <a:r>
              <a:rPr lang="en-US" dirty="0"/>
              <a:t>corporate </a:t>
            </a:r>
            <a:r>
              <a:rPr lang="en-US" dirty="0" smtClean="0"/>
              <a:t>power had </a:t>
            </a:r>
            <a:r>
              <a:rPr lang="en-US" dirty="0"/>
              <a:t>a debilitating effect on the political rights and economic opportunity of the majority of Americans.</a:t>
            </a:r>
            <a:endParaRPr lang="en-US" dirty="0" smtClean="0"/>
          </a:p>
          <a:p>
            <a:r>
              <a:rPr lang="en-US" dirty="0"/>
              <a:t>O</a:t>
            </a:r>
            <a:r>
              <a:rPr lang="en-US" dirty="0" smtClean="0"/>
              <a:t>rganized </a:t>
            </a:r>
            <a:r>
              <a:rPr lang="en-US" dirty="0"/>
              <a:t>the American Railway Union, which waged a strike against the Pullman Company of Chicago in </a:t>
            </a:r>
            <a:r>
              <a:rPr lang="en-US" dirty="0" smtClean="0"/>
              <a:t>1894.</a:t>
            </a:r>
          </a:p>
          <a:p>
            <a:r>
              <a:rPr lang="en-US" dirty="0" smtClean="0"/>
              <a:t>After </a:t>
            </a:r>
            <a:r>
              <a:rPr lang="en-US" dirty="0"/>
              <a:t>embracing socialism, he became the </a:t>
            </a:r>
            <a:r>
              <a:rPr lang="en-US" dirty="0" smtClean="0"/>
              <a:t>Socialist Party’s candidate in </a:t>
            </a:r>
            <a:r>
              <a:rPr lang="en-US" dirty="0"/>
              <a:t>five presidential elections. </a:t>
            </a:r>
            <a:endParaRPr lang="en-US" dirty="0" smtClean="0"/>
          </a:p>
          <a:p>
            <a:r>
              <a:rPr lang="en-US" dirty="0" smtClean="0"/>
              <a:t>Debs </a:t>
            </a:r>
            <a:r>
              <a:rPr lang="en-US" dirty="0"/>
              <a:t>was sentenced to 10 years in prison for his opposition to the United States’ involvement in World War </a:t>
            </a:r>
            <a:r>
              <a:rPr lang="en-US" dirty="0" smtClean="0"/>
              <a:t>I.</a:t>
            </a:r>
            <a:endParaRPr lang="en-US" dirty="0">
              <a:solidFill>
                <a:schemeClr val="dk1"/>
              </a:solidFill>
            </a:endParaRPr>
          </a:p>
          <a:p>
            <a:pPr lvl="0"/>
            <a:endParaRPr lang="en-US" dirty="0" smtClean="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752600"/>
            <a:ext cx="3306446" cy="419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993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  Creating economic reform</a:t>
            </a:r>
          </a:p>
        </p:txBody>
      </p:sp>
      <p:sp>
        <p:nvSpPr>
          <p:cNvPr id="3" name="Content Placeholder 2"/>
          <p:cNvSpPr>
            <a:spLocks noGrp="1"/>
          </p:cNvSpPr>
          <p:nvPr>
            <p:ph sz="quarter" idx="1"/>
          </p:nvPr>
        </p:nvSpPr>
        <p:spPr>
          <a:xfrm>
            <a:off x="381000" y="1520648"/>
            <a:ext cx="5334000" cy="4953304"/>
          </a:xfrm>
        </p:spPr>
        <p:txBody>
          <a:bodyPr>
            <a:normAutofit fontScale="85000" lnSpcReduction="20000"/>
          </a:bodyPr>
          <a:lstStyle/>
          <a:p>
            <a:r>
              <a:rPr lang="en-US" b="1" dirty="0" smtClean="0">
                <a:solidFill>
                  <a:schemeClr val="dk1"/>
                </a:solidFill>
              </a:rPr>
              <a:t>Ida </a:t>
            </a:r>
            <a:r>
              <a:rPr lang="en-US" b="1" dirty="0">
                <a:solidFill>
                  <a:schemeClr val="dk1"/>
                </a:solidFill>
              </a:rPr>
              <a:t>M. Tarbell –</a:t>
            </a:r>
            <a:r>
              <a:rPr lang="en-US" dirty="0">
                <a:solidFill>
                  <a:schemeClr val="dk1"/>
                </a:solidFill>
              </a:rPr>
              <a:t> muckraking author of “History of the Standard Oil Company” in </a:t>
            </a:r>
            <a:r>
              <a:rPr lang="en-US" i="1" dirty="0">
                <a:solidFill>
                  <a:schemeClr val="dk1"/>
                </a:solidFill>
              </a:rPr>
              <a:t>McClure’s </a:t>
            </a:r>
            <a:r>
              <a:rPr lang="en-US" i="1" dirty="0" smtClean="0">
                <a:solidFill>
                  <a:schemeClr val="dk1"/>
                </a:solidFill>
              </a:rPr>
              <a:t>Magazine</a:t>
            </a:r>
          </a:p>
          <a:p>
            <a:r>
              <a:rPr lang="en-US" dirty="0"/>
              <a:t> For almost two years, she </a:t>
            </a:r>
            <a:r>
              <a:rPr lang="en-US" dirty="0" smtClean="0"/>
              <a:t>looked </a:t>
            </a:r>
            <a:r>
              <a:rPr lang="en-US" dirty="0"/>
              <a:t>through volumes of public records, including court testimony, state and federal reports and newspaper coverage. From these, she gathered </a:t>
            </a:r>
            <a:r>
              <a:rPr lang="en-US" dirty="0" smtClean="0"/>
              <a:t>a wealth </a:t>
            </a:r>
            <a:r>
              <a:rPr lang="en-US" dirty="0"/>
              <a:t>of information on </a:t>
            </a:r>
            <a:r>
              <a:rPr lang="en-US" dirty="0" smtClean="0"/>
              <a:t>Rockefeller's rise to power and </a:t>
            </a:r>
            <a:r>
              <a:rPr lang="en-US" dirty="0"/>
              <a:t>the methods used by Standard Oil</a:t>
            </a:r>
            <a:r>
              <a:rPr lang="en-US" dirty="0" smtClean="0"/>
              <a:t>.</a:t>
            </a:r>
          </a:p>
          <a:p>
            <a:r>
              <a:rPr lang="en-US" dirty="0" smtClean="0">
                <a:solidFill>
                  <a:schemeClr val="dk1"/>
                </a:solidFill>
              </a:rPr>
              <a:t>Became 19 part series; </a:t>
            </a:r>
            <a:r>
              <a:rPr lang="en-US" dirty="0" smtClean="0"/>
              <a:t>Tarbell finished the </a:t>
            </a:r>
            <a:r>
              <a:rPr lang="en-US" dirty="0"/>
              <a:t>series with a two-part character </a:t>
            </a:r>
            <a:r>
              <a:rPr lang="en-US" dirty="0" smtClean="0"/>
              <a:t>study; she </a:t>
            </a:r>
            <a:r>
              <a:rPr lang="en-US" dirty="0"/>
              <a:t>called </a:t>
            </a:r>
            <a:r>
              <a:rPr lang="en-US" dirty="0" smtClean="0"/>
              <a:t>Rockefeller </a:t>
            </a:r>
            <a:r>
              <a:rPr lang="en-US" dirty="0"/>
              <a:t>"the oldest man in the world -- a living mummy," and accused him of being "money-mad" and "a hypocrite." </a:t>
            </a:r>
            <a:endParaRPr lang="en-US" dirty="0" smtClean="0"/>
          </a:p>
          <a:p>
            <a:r>
              <a:rPr lang="en-US" dirty="0" smtClean="0">
                <a:solidFill>
                  <a:schemeClr val="dk1"/>
                </a:solidFill>
              </a:rPr>
              <a:t>Led to the breakup of Standard Oil as a monopoly in 1911</a:t>
            </a:r>
            <a:endParaRPr lang="en-US" dirty="0">
              <a:solidFill>
                <a:schemeClr val="dk1"/>
              </a:solidFill>
            </a:endParaRPr>
          </a:p>
          <a:p>
            <a:pPr lvl="0"/>
            <a:endParaRPr lang="en-US" dirty="0">
              <a:solidFill>
                <a:schemeClr val="dk1"/>
              </a:solidFill>
            </a:endParaRPr>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520648"/>
            <a:ext cx="2914650" cy="3765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189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b="1" dirty="0">
                <a:solidFill>
                  <a:schemeClr val="tx1">
                    <a:lumMod val="50000"/>
                    <a:lumOff val="50000"/>
                  </a:schemeClr>
                </a:solidFill>
              </a:rPr>
              <a:t>The Origins of Progressivism</a:t>
            </a:r>
            <a:endParaRPr lang="en-US" dirty="0">
              <a:solidFill>
                <a:schemeClr val="tx1">
                  <a:lumMod val="50000"/>
                  <a:lumOff val="5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8825855"/>
              </p:ext>
            </p:extLst>
          </p:nvPr>
        </p:nvGraphicFramePr>
        <p:xfrm>
          <a:off x="152400" y="609600"/>
          <a:ext cx="8763000" cy="6629400"/>
        </p:xfrm>
        <a:graphic>
          <a:graphicData uri="http://schemas.openxmlformats.org/drawingml/2006/table">
            <a:tbl>
              <a:tblPr firstRow="1" bandRow="1">
                <a:tableStyleId>{5C22544A-7EE6-4342-B048-85BDC9FD1C3A}</a:tableStyleId>
              </a:tblPr>
              <a:tblGrid>
                <a:gridCol w="8763000"/>
              </a:tblGrid>
              <a:tr h="1747028">
                <a:tc>
                  <a:txBody>
                    <a:bodyPr/>
                    <a:lstStyle/>
                    <a:p>
                      <a:pPr marL="571500" indent="-571500" algn="ctr">
                        <a:buNone/>
                      </a:pPr>
                      <a:r>
                        <a:rPr lang="en-US" sz="2800" b="1" kern="1200" dirty="0" smtClean="0">
                          <a:solidFill>
                            <a:schemeClr val="tx1"/>
                          </a:solidFill>
                          <a:latin typeface="+mn-lt"/>
                          <a:ea typeface="+mn-ea"/>
                          <a:cs typeface="+mn-cs"/>
                        </a:rPr>
                        <a:t>IV.</a:t>
                      </a:r>
                      <a:r>
                        <a:rPr lang="en-US" sz="2800" b="1" kern="1200" baseline="0" dirty="0" smtClean="0">
                          <a:solidFill>
                            <a:schemeClr val="tx1"/>
                          </a:solidFill>
                          <a:latin typeface="+mn-lt"/>
                          <a:ea typeface="+mn-ea"/>
                          <a:cs typeface="+mn-cs"/>
                        </a:rPr>
                        <a:t>  Fostering Efficiency </a:t>
                      </a:r>
                      <a:r>
                        <a:rPr lang="en-US" sz="2800" b="1" kern="1200" dirty="0" smtClean="0">
                          <a:solidFill>
                            <a:schemeClr val="tx1"/>
                          </a:solidFill>
                          <a:latin typeface="+mn-lt"/>
                          <a:ea typeface="+mn-ea"/>
                          <a:cs typeface="+mn-cs"/>
                        </a:rPr>
                        <a:t>–</a:t>
                      </a:r>
                    </a:p>
                    <a:p>
                      <a:pPr marL="571500" indent="-571500" algn="l">
                        <a:buNone/>
                      </a:pPr>
                      <a:r>
                        <a:rPr lang="en-US" sz="2700" b="0" kern="1200" baseline="0" dirty="0" smtClean="0">
                          <a:solidFill>
                            <a:schemeClr val="tx1"/>
                          </a:solidFill>
                          <a:latin typeface="+mn-lt"/>
                          <a:ea typeface="+mn-ea"/>
                          <a:cs typeface="+mn-cs"/>
                        </a:rPr>
                        <a:t>Reformers tried to increase the efficiency of American society</a:t>
                      </a:r>
                    </a:p>
                    <a:p>
                      <a:pPr marL="571500" indent="-571500" algn="l">
                        <a:buNone/>
                      </a:pPr>
                      <a:endParaRPr lang="en-US" sz="2700" b="1" kern="1200" baseline="-25000" dirty="0" smtClean="0">
                        <a:solidFill>
                          <a:schemeClr val="tx1"/>
                        </a:solidFill>
                        <a:latin typeface="+mn-lt"/>
                        <a:ea typeface="+mn-ea"/>
                        <a:cs typeface="+mn-cs"/>
                      </a:endParaRPr>
                    </a:p>
                  </a:txBody>
                  <a:tcPr>
                    <a:solidFill>
                      <a:schemeClr val="accent5">
                        <a:lumMod val="20000"/>
                        <a:lumOff val="80000"/>
                      </a:schemeClr>
                    </a:solidFill>
                  </a:tcPr>
                </a:tc>
              </a:tr>
              <a:tr h="4882372">
                <a:tc>
                  <a:txBody>
                    <a:bodyPr/>
                    <a:lstStyle/>
                    <a:p>
                      <a:pPr lvl="0"/>
                      <a:endParaRPr lang="en-US" sz="2800" kern="1200" baseline="0" dirty="0" smtClean="0">
                        <a:solidFill>
                          <a:schemeClr val="dk1"/>
                        </a:solidFill>
                        <a:latin typeface="+mn-lt"/>
                        <a:ea typeface="+mn-ea"/>
                        <a:cs typeface="+mn-cs"/>
                      </a:endParaRPr>
                    </a:p>
                    <a:p>
                      <a:pPr lvl="0"/>
                      <a:endParaRPr lang="en-US" sz="2800" kern="1200" baseline="0" dirty="0" smtClean="0">
                        <a:solidFill>
                          <a:schemeClr val="dk1"/>
                        </a:solidFill>
                        <a:latin typeface="+mn-lt"/>
                        <a:ea typeface="+mn-ea"/>
                        <a:cs typeface="+mn-cs"/>
                      </a:endParaRPr>
                    </a:p>
                    <a:p>
                      <a:pPr lvl="0"/>
                      <a:endParaRPr lang="en-US" sz="2800" kern="1200" baseline="0" dirty="0" smtClean="0">
                        <a:solidFill>
                          <a:schemeClr val="dk1"/>
                        </a:solidFill>
                        <a:latin typeface="+mn-lt"/>
                        <a:ea typeface="+mn-ea"/>
                        <a:cs typeface="+mn-cs"/>
                      </a:endParaRPr>
                    </a:p>
                    <a:p>
                      <a:pPr lvl="0"/>
                      <a:endParaRPr lang="en-US" sz="2800" kern="1200" dirty="0" smtClean="0">
                        <a:solidFill>
                          <a:schemeClr val="dk1"/>
                        </a:solidFill>
                        <a:latin typeface="+mn-lt"/>
                        <a:ea typeface="+mn-ea"/>
                        <a:cs typeface="+mn-cs"/>
                      </a:endParaRPr>
                    </a:p>
                    <a:p>
                      <a:pPr lvl="0"/>
                      <a:endParaRPr lang="en-US" sz="2800" kern="1200" dirty="0" smtClean="0">
                        <a:solidFill>
                          <a:schemeClr val="dk1"/>
                        </a:solidFill>
                        <a:latin typeface="+mn-lt"/>
                        <a:ea typeface="+mn-ea"/>
                        <a:cs typeface="+mn-cs"/>
                      </a:endParaRPr>
                    </a:p>
                    <a:p>
                      <a:pPr lvl="0"/>
                      <a:endParaRPr lang="en-US" sz="2800" kern="1200" dirty="0" smtClean="0">
                        <a:solidFill>
                          <a:schemeClr val="dk1"/>
                        </a:solidFill>
                        <a:latin typeface="+mn-lt"/>
                        <a:ea typeface="+mn-ea"/>
                        <a:cs typeface="+mn-cs"/>
                      </a:endParaRPr>
                    </a:p>
                  </a:txBody>
                  <a:tcPr>
                    <a:solidFill>
                      <a:schemeClr val="accent5">
                        <a:lumMod val="40000"/>
                        <a:lumOff val="60000"/>
                      </a:schemeClr>
                    </a:solidFill>
                  </a:tcPr>
                </a:tc>
              </a:tr>
            </a:tbl>
          </a:graphicData>
        </a:graphic>
      </p:graphicFrame>
      <p:pic>
        <p:nvPicPr>
          <p:cNvPr id="7" name="Picture 6" descr="stop-watch.gif"/>
          <p:cNvPicPr>
            <a:picLocks noChangeAspect="1"/>
          </p:cNvPicPr>
          <p:nvPr/>
        </p:nvPicPr>
        <p:blipFill>
          <a:blip r:embed="rId2" cstate="print">
            <a:lum bright="-40000" contrast="40000"/>
          </a:blip>
          <a:srcRect b="10279"/>
          <a:stretch>
            <a:fillRect/>
          </a:stretch>
        </p:blipFill>
        <p:spPr>
          <a:xfrm rot="2088413">
            <a:off x="2104930" y="1862332"/>
            <a:ext cx="4780381" cy="593673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Fostering efficiency</a:t>
            </a:r>
            <a:endParaRPr lang="en-US" dirty="0"/>
          </a:p>
        </p:txBody>
      </p:sp>
      <p:sp>
        <p:nvSpPr>
          <p:cNvPr id="3" name="Content Placeholder 2"/>
          <p:cNvSpPr>
            <a:spLocks noGrp="1"/>
          </p:cNvSpPr>
          <p:nvPr>
            <p:ph sz="quarter" idx="1"/>
          </p:nvPr>
        </p:nvSpPr>
        <p:spPr>
          <a:xfrm>
            <a:off x="457200" y="1600200"/>
            <a:ext cx="4343400" cy="4873752"/>
          </a:xfrm>
        </p:spPr>
        <p:txBody>
          <a:bodyPr>
            <a:normAutofit fontScale="92500" lnSpcReduction="20000"/>
          </a:bodyPr>
          <a:lstStyle/>
          <a:p>
            <a:pPr lvl="0"/>
            <a:r>
              <a:rPr lang="en-US" b="1" dirty="0">
                <a:solidFill>
                  <a:schemeClr val="dk1"/>
                </a:solidFill>
              </a:rPr>
              <a:t>Scientific Management –</a:t>
            </a:r>
            <a:r>
              <a:rPr lang="en-US" dirty="0">
                <a:solidFill>
                  <a:schemeClr val="dk1"/>
                </a:solidFill>
              </a:rPr>
              <a:t> the effort to improve efficiency in the work place by applying scientific principles to make tasks simpler and easier</a:t>
            </a:r>
          </a:p>
          <a:p>
            <a:pPr lvl="0"/>
            <a:r>
              <a:rPr lang="en-US" b="1" i="1" dirty="0">
                <a:solidFill>
                  <a:schemeClr val="dk1"/>
                </a:solidFill>
              </a:rPr>
              <a:t>Principles of Scientific Management</a:t>
            </a:r>
            <a:r>
              <a:rPr lang="en-US" b="1" dirty="0">
                <a:solidFill>
                  <a:schemeClr val="dk1"/>
                </a:solidFill>
              </a:rPr>
              <a:t> –</a:t>
            </a:r>
            <a:r>
              <a:rPr lang="en-US" dirty="0">
                <a:solidFill>
                  <a:schemeClr val="dk1"/>
                </a:solidFill>
              </a:rPr>
              <a:t> author Frederick Winslow Taylor declared, “time studies of work forms the basis of modern management</a:t>
            </a:r>
            <a:r>
              <a:rPr lang="en-US" dirty="0" smtClean="0">
                <a:solidFill>
                  <a:schemeClr val="dk1"/>
                </a:solidFill>
              </a:rPr>
              <a:t>”</a:t>
            </a:r>
          </a:p>
          <a:p>
            <a:r>
              <a:rPr lang="en-US" b="1" dirty="0">
                <a:solidFill>
                  <a:schemeClr val="dk1"/>
                </a:solidFill>
              </a:rPr>
              <a:t>Assembly Line Production –</a:t>
            </a:r>
            <a:r>
              <a:rPr lang="en-US" dirty="0">
                <a:solidFill>
                  <a:schemeClr val="dk1"/>
                </a:solidFill>
              </a:rPr>
              <a:t> introduced by Ford Motor Company in 1913; led to a huge increase in production, but exhausted workers</a:t>
            </a:r>
          </a:p>
          <a:p>
            <a:pPr lvl="0"/>
            <a:endParaRPr lang="en-US" dirty="0">
              <a:solidFill>
                <a:schemeClr val="dk1"/>
              </a:solidFill>
            </a:endParaRPr>
          </a:p>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828800"/>
            <a:ext cx="2474913"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286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cstate="print"/>
          <a:srcRect l="838" r="47765"/>
          <a:stretch>
            <a:fillRect/>
          </a:stretch>
        </p:blipFill>
        <p:spPr bwMode="auto">
          <a:xfrm>
            <a:off x="6096000" y="1371600"/>
            <a:ext cx="2743200" cy="3815798"/>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IV.  Fostering Efficiency</a:t>
            </a:r>
            <a:endParaRPr lang="en-US" dirty="0"/>
          </a:p>
        </p:txBody>
      </p:sp>
      <p:sp>
        <p:nvSpPr>
          <p:cNvPr id="3" name="Subtitle 2"/>
          <p:cNvSpPr>
            <a:spLocks noGrp="1"/>
          </p:cNvSpPr>
          <p:nvPr>
            <p:ph sz="quarter" idx="1"/>
          </p:nvPr>
        </p:nvSpPr>
        <p:spPr>
          <a:xfrm>
            <a:off x="457200" y="1600200"/>
            <a:ext cx="5638800" cy="4873752"/>
          </a:xfrm>
        </p:spPr>
        <p:txBody>
          <a:bodyPr>
            <a:normAutofit/>
          </a:bodyPr>
          <a:lstStyle/>
          <a:p>
            <a:pPr>
              <a:spcBef>
                <a:spcPts val="0"/>
              </a:spcBef>
            </a:pPr>
            <a:r>
              <a:rPr lang="en-US" dirty="0" smtClean="0">
                <a:solidFill>
                  <a:schemeClr val="tx1"/>
                </a:solidFill>
              </a:rPr>
              <a:t>In many states, </a:t>
            </a:r>
            <a:r>
              <a:rPr lang="en-US" b="1" dirty="0" smtClean="0">
                <a:solidFill>
                  <a:schemeClr val="tx1"/>
                </a:solidFill>
              </a:rPr>
              <a:t>political machines</a:t>
            </a:r>
            <a:r>
              <a:rPr lang="en-US" dirty="0" smtClean="0">
                <a:solidFill>
                  <a:schemeClr val="tx1"/>
                </a:solidFill>
              </a:rPr>
              <a:t> rewarded their supporters with jobs and kickbacks and openly bought votes with favors and bribes. </a:t>
            </a:r>
          </a:p>
          <a:p>
            <a:pPr>
              <a:spcBef>
                <a:spcPts val="0"/>
              </a:spcBef>
            </a:pPr>
            <a:r>
              <a:rPr lang="en-US" dirty="0"/>
              <a:t>During the progressive movement, efforts were made to reform politics to make government more efficient and responsive to its constituents</a:t>
            </a:r>
            <a:r>
              <a:rPr lang="en-US" dirty="0" smtClean="0"/>
              <a:t>.</a:t>
            </a:r>
          </a:p>
          <a:p>
            <a:pPr marL="0" indent="0">
              <a:spcBef>
                <a:spcPts val="0"/>
              </a:spcBef>
              <a:buNone/>
            </a:pPr>
            <a:endParaRPr lang="en-US" dirty="0"/>
          </a:p>
          <a:p>
            <a:pPr>
              <a:spcBef>
                <a:spcPts val="0"/>
              </a:spcBef>
            </a:pP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cstate="print"/>
          <a:srcRect l="838" r="47765"/>
          <a:stretch>
            <a:fillRect/>
          </a:stretch>
        </p:blipFill>
        <p:spPr bwMode="auto">
          <a:xfrm>
            <a:off x="6096000" y="1371600"/>
            <a:ext cx="2743200" cy="3815798"/>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IV.  Fostering Efficiency-State Level Political Reform</a:t>
            </a:r>
            <a:endParaRPr lang="en-US" dirty="0"/>
          </a:p>
        </p:txBody>
      </p:sp>
      <p:sp>
        <p:nvSpPr>
          <p:cNvPr id="3" name="Subtitle 2"/>
          <p:cNvSpPr>
            <a:spLocks noGrp="1"/>
          </p:cNvSpPr>
          <p:nvPr>
            <p:ph sz="quarter" idx="1"/>
          </p:nvPr>
        </p:nvSpPr>
        <p:spPr>
          <a:xfrm>
            <a:off x="457200" y="1600200"/>
            <a:ext cx="5638800" cy="4873752"/>
          </a:xfrm>
        </p:spPr>
        <p:txBody>
          <a:bodyPr>
            <a:normAutofit fontScale="92500"/>
          </a:bodyPr>
          <a:lstStyle/>
          <a:p>
            <a:pPr>
              <a:spcBef>
                <a:spcPts val="0"/>
              </a:spcBef>
            </a:pPr>
            <a:r>
              <a:rPr lang="en-US" dirty="0"/>
              <a:t>The first step in reforming political machines was the adoption of the </a:t>
            </a:r>
            <a:r>
              <a:rPr lang="en-US" b="1" dirty="0"/>
              <a:t>secret </a:t>
            </a:r>
            <a:r>
              <a:rPr lang="en-US" b="1" dirty="0" smtClean="0"/>
              <a:t>ballot</a:t>
            </a:r>
            <a:r>
              <a:rPr lang="en-US" dirty="0" smtClean="0"/>
              <a:t>, </a:t>
            </a:r>
            <a:r>
              <a:rPr lang="en-US" dirty="0"/>
              <a:t>also called the Australian ballot</a:t>
            </a:r>
            <a:r>
              <a:rPr lang="en-US" dirty="0" smtClean="0"/>
              <a:t>.</a:t>
            </a:r>
          </a:p>
          <a:p>
            <a:pPr>
              <a:spcBef>
                <a:spcPts val="0"/>
              </a:spcBef>
            </a:pPr>
            <a:r>
              <a:rPr lang="en-US" dirty="0"/>
              <a:t>Next, the </a:t>
            </a:r>
            <a:r>
              <a:rPr lang="en-US" b="1" dirty="0" smtClean="0"/>
              <a:t>initiative</a:t>
            </a:r>
            <a:r>
              <a:rPr lang="en-US" dirty="0" smtClean="0"/>
              <a:t> </a:t>
            </a:r>
            <a:r>
              <a:rPr lang="en-US" dirty="0"/>
              <a:t>and the </a:t>
            </a:r>
            <a:r>
              <a:rPr lang="en-US" b="1" dirty="0" smtClean="0"/>
              <a:t>referendum</a:t>
            </a:r>
            <a:r>
              <a:rPr lang="en-US" b="1" baseline="-25000" dirty="0"/>
              <a:t> </a:t>
            </a:r>
            <a:r>
              <a:rPr lang="en-US" dirty="0" smtClean="0"/>
              <a:t>gave </a:t>
            </a:r>
            <a:r>
              <a:rPr lang="en-US" dirty="0"/>
              <a:t>citizens the power to create laws</a:t>
            </a:r>
            <a:r>
              <a:rPr lang="en-US" dirty="0" smtClean="0"/>
              <a:t>.</a:t>
            </a:r>
          </a:p>
          <a:p>
            <a:pPr>
              <a:spcBef>
                <a:spcPts val="0"/>
              </a:spcBef>
            </a:pPr>
            <a:r>
              <a:rPr lang="en-US" dirty="0"/>
              <a:t>Citizens could petition to place an </a:t>
            </a:r>
            <a:r>
              <a:rPr lang="en-US" b="1" dirty="0"/>
              <a:t>initiative</a:t>
            </a:r>
            <a:r>
              <a:rPr lang="en-US" dirty="0"/>
              <a:t>—a bill originated by the people rather than lawmakers—on the ballot</a:t>
            </a:r>
            <a:r>
              <a:rPr lang="en-US" dirty="0" smtClean="0"/>
              <a:t>.</a:t>
            </a:r>
          </a:p>
          <a:p>
            <a:pPr>
              <a:spcBef>
                <a:spcPts val="0"/>
              </a:spcBef>
            </a:pPr>
            <a:r>
              <a:rPr lang="en-US" dirty="0"/>
              <a:t>Then voters, instead of the legislature, accepted or rejected the initiative by </a:t>
            </a:r>
            <a:r>
              <a:rPr lang="en-US" b="1" dirty="0" smtClean="0"/>
              <a:t>referendum</a:t>
            </a:r>
            <a:r>
              <a:rPr lang="en-US" dirty="0" smtClean="0"/>
              <a:t>, </a:t>
            </a:r>
            <a:r>
              <a:rPr lang="en-US" dirty="0"/>
              <a:t>a vote on the initiative.</a:t>
            </a:r>
          </a:p>
          <a:p>
            <a:pPr>
              <a:spcBef>
                <a:spcPts val="0"/>
              </a:spcBef>
            </a:pPr>
            <a:endParaRPr lang="en-US" dirty="0"/>
          </a:p>
          <a:p>
            <a:pPr>
              <a:spcBef>
                <a:spcPts val="0"/>
              </a:spcBef>
            </a:pPr>
            <a:endParaRPr lang="en-US" dirty="0"/>
          </a:p>
          <a:p>
            <a:pPr>
              <a:spcBef>
                <a:spcPts val="0"/>
              </a:spcBef>
            </a:pPr>
            <a:endParaRPr lang="en-US" dirty="0"/>
          </a:p>
          <a:p>
            <a:pPr>
              <a:spcBef>
                <a:spcPts val="0"/>
              </a:spcBef>
            </a:pPr>
            <a:endParaRPr lang="en-US" dirty="0">
              <a:solidFill>
                <a:schemeClr val="tx1"/>
              </a:solidFill>
            </a:endParaRPr>
          </a:p>
        </p:txBody>
      </p:sp>
    </p:spTree>
    <p:extLst>
      <p:ext uri="{BB962C8B-B14F-4D97-AF65-F5344CB8AC3E}">
        <p14:creationId xmlns:p14="http://schemas.microsoft.com/office/powerpoint/2010/main" val="255689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cstate="print"/>
          <a:srcRect l="838" r="47765"/>
          <a:stretch>
            <a:fillRect/>
          </a:stretch>
        </p:blipFill>
        <p:spPr bwMode="auto">
          <a:xfrm>
            <a:off x="6096000" y="1371600"/>
            <a:ext cx="2743200" cy="3815798"/>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IV.  Fostering Efficiency-State Level Political Reform</a:t>
            </a:r>
            <a:endParaRPr lang="en-US" dirty="0"/>
          </a:p>
        </p:txBody>
      </p:sp>
      <p:sp>
        <p:nvSpPr>
          <p:cNvPr id="3" name="Subtitle 2"/>
          <p:cNvSpPr>
            <a:spLocks noGrp="1"/>
          </p:cNvSpPr>
          <p:nvPr>
            <p:ph sz="quarter" idx="1"/>
          </p:nvPr>
        </p:nvSpPr>
        <p:spPr>
          <a:xfrm>
            <a:off x="457200" y="1600200"/>
            <a:ext cx="5638800" cy="4873752"/>
          </a:xfrm>
        </p:spPr>
        <p:txBody>
          <a:bodyPr>
            <a:normAutofit fontScale="92500" lnSpcReduction="20000"/>
          </a:bodyPr>
          <a:lstStyle/>
          <a:p>
            <a:pPr>
              <a:spcBef>
                <a:spcPts val="0"/>
              </a:spcBef>
            </a:pPr>
            <a:r>
              <a:rPr lang="en-US" dirty="0" smtClean="0"/>
              <a:t>The </a:t>
            </a:r>
            <a:r>
              <a:rPr lang="en-US" b="1" dirty="0" smtClean="0"/>
              <a:t>recall</a:t>
            </a:r>
            <a:r>
              <a:rPr lang="en-US" dirty="0" smtClean="0"/>
              <a:t> </a:t>
            </a:r>
            <a:r>
              <a:rPr lang="en-US" dirty="0"/>
              <a:t>enabled voters to remove public officials from elected positions by forcing them to face another election before the end of their term if enough voters asked for it.</a:t>
            </a:r>
          </a:p>
          <a:p>
            <a:pPr>
              <a:spcBef>
                <a:spcPts val="0"/>
              </a:spcBef>
            </a:pPr>
            <a:r>
              <a:rPr lang="en-US" dirty="0"/>
              <a:t>To force Senators to be more responsive to the public, progressives pushed for the popular election of senators</a:t>
            </a:r>
            <a:r>
              <a:rPr lang="en-US" dirty="0" smtClean="0"/>
              <a:t>.</a:t>
            </a:r>
          </a:p>
          <a:p>
            <a:pPr>
              <a:spcBef>
                <a:spcPts val="0"/>
              </a:spcBef>
            </a:pPr>
            <a:r>
              <a:rPr lang="en-US" dirty="0"/>
              <a:t>Before 1913, state legislatures had chosen United States senators, a process that put even more power in the hands of party bosses and wealthy corporation heads</a:t>
            </a:r>
            <a:r>
              <a:rPr lang="en-US" dirty="0" smtClean="0"/>
              <a:t>.</a:t>
            </a:r>
          </a:p>
          <a:p>
            <a:pPr>
              <a:spcBef>
                <a:spcPts val="0"/>
              </a:spcBef>
            </a:pPr>
            <a:r>
              <a:rPr lang="en-US" dirty="0"/>
              <a:t>The </a:t>
            </a:r>
            <a:r>
              <a:rPr lang="en-US" b="1" dirty="0"/>
              <a:t>Seventeenth </a:t>
            </a:r>
            <a:r>
              <a:rPr lang="en-US" b="1" dirty="0" smtClean="0"/>
              <a:t>Amendment</a:t>
            </a:r>
            <a:r>
              <a:rPr lang="en-US" b="1" baseline="-25000" dirty="0"/>
              <a:t> </a:t>
            </a:r>
            <a:r>
              <a:rPr lang="en-US" dirty="0" smtClean="0"/>
              <a:t>allowed states to </a:t>
            </a:r>
            <a:r>
              <a:rPr lang="en-US" dirty="0"/>
              <a:t>begin choosing senators by means of the direct primary.</a:t>
            </a:r>
          </a:p>
          <a:p>
            <a:pPr>
              <a:spcBef>
                <a:spcPts val="0"/>
              </a:spcBef>
            </a:pPr>
            <a:endParaRPr lang="en-US" dirty="0"/>
          </a:p>
          <a:p>
            <a:pPr>
              <a:spcBef>
                <a:spcPts val="0"/>
              </a:spcBef>
            </a:pPr>
            <a:endParaRPr lang="en-US" dirty="0"/>
          </a:p>
          <a:p>
            <a:pPr>
              <a:spcBef>
                <a:spcPts val="0"/>
              </a:spcBef>
            </a:pPr>
            <a:endParaRPr lang="en-US" dirty="0"/>
          </a:p>
          <a:p>
            <a:pPr>
              <a:spcBef>
                <a:spcPts val="0"/>
              </a:spcBef>
            </a:pPr>
            <a:endParaRPr lang="en-US" dirty="0"/>
          </a:p>
          <a:p>
            <a:pPr>
              <a:spcBef>
                <a:spcPts val="0"/>
              </a:spcBef>
            </a:pPr>
            <a:endParaRPr lang="en-US" dirty="0"/>
          </a:p>
          <a:p>
            <a:pPr>
              <a:spcBef>
                <a:spcPts val="0"/>
              </a:spcBef>
            </a:pPr>
            <a:endParaRPr lang="en-US" dirty="0">
              <a:solidFill>
                <a:schemeClr val="tx1"/>
              </a:solidFill>
            </a:endParaRPr>
          </a:p>
        </p:txBody>
      </p:sp>
    </p:spTree>
    <p:extLst>
      <p:ext uri="{BB962C8B-B14F-4D97-AF65-F5344CB8AC3E}">
        <p14:creationId xmlns:p14="http://schemas.microsoft.com/office/powerpoint/2010/main" val="223953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 of Progressivism</a:t>
            </a:r>
            <a:endParaRPr lang="en-US" dirty="0"/>
          </a:p>
        </p:txBody>
      </p:sp>
      <p:sp>
        <p:nvSpPr>
          <p:cNvPr id="3" name="Content Placeholder 2"/>
          <p:cNvSpPr>
            <a:spLocks noGrp="1"/>
          </p:cNvSpPr>
          <p:nvPr>
            <p:ph sz="quarter" idx="1"/>
          </p:nvPr>
        </p:nvSpPr>
        <p:spPr>
          <a:xfrm>
            <a:off x="457200" y="1600200"/>
            <a:ext cx="4267200" cy="4873752"/>
          </a:xfrm>
        </p:spPr>
        <p:txBody>
          <a:bodyPr>
            <a:normAutofit fontScale="92500"/>
          </a:bodyPr>
          <a:lstStyle/>
          <a:p>
            <a:pPr marL="514350" indent="-514350">
              <a:buFont typeface="+mj-lt"/>
              <a:buAutoNum type="romanUcPeriod"/>
            </a:pPr>
            <a:r>
              <a:rPr lang="en-US" b="1" dirty="0" smtClean="0"/>
              <a:t>Populists</a:t>
            </a:r>
            <a:endParaRPr lang="en-US" dirty="0" smtClean="0"/>
          </a:p>
          <a:p>
            <a:pPr marL="822960" lvl="1" indent="-457200">
              <a:buFont typeface="+mj-lt"/>
              <a:buAutoNum type="alphaUcPeriod"/>
            </a:pPr>
            <a:r>
              <a:rPr lang="en-US" dirty="0" smtClean="0"/>
              <a:t>The Populist platform of 1892 outlined many reforms that would be accomplished during the Progressive Era (i.e., government regulation of businesses, progressive income tax, secret ballot)</a:t>
            </a:r>
          </a:p>
          <a:p>
            <a:pPr marL="822960" lvl="1" indent="-457200">
              <a:buFont typeface="+mj-lt"/>
              <a:buAutoNum type="alphaUcPeriod"/>
            </a:pPr>
            <a:r>
              <a:rPr lang="en-US" dirty="0" smtClean="0"/>
              <a:t>Kansas editor William Allen White said progressivism was just populism that had “shaved its whiskers, washed its shirt, put on a derby, and moved up into the middle class”</a:t>
            </a:r>
            <a:endParaRPr lang="en-US" dirty="0"/>
          </a:p>
          <a:p>
            <a:pPr marL="822960" lvl="1" indent="-457200">
              <a:buFont typeface="+mj-lt"/>
              <a:buAutoNum type="alphaUcPeriod"/>
            </a:pPr>
            <a:endParaRPr lang="en-US" dirty="0" smtClean="0"/>
          </a:p>
          <a:p>
            <a:endParaRPr lang="en-US" dirty="0"/>
          </a:p>
        </p:txBody>
      </p:sp>
      <p:pic>
        <p:nvPicPr>
          <p:cNvPr id="1026" name="Picture 2" descr="http://t2.gstatic.com/images?q=tbn:ANd9GcQeACvoz6umlgP5b7gQt71Wt5JxtBkTbU5zOkeU5giRCvCSPQzKq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3381" y="1905000"/>
            <a:ext cx="2766807"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49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l="2593" t="13077" r="2593" b="1888"/>
          <a:stretch>
            <a:fillRect/>
          </a:stretch>
        </p:blipFill>
        <p:spPr bwMode="auto">
          <a:xfrm>
            <a:off x="3657600" y="523875"/>
            <a:ext cx="5486401" cy="6334125"/>
          </a:xfrm>
          <a:prstGeom prst="rect">
            <a:avLst/>
          </a:prstGeom>
          <a:noFill/>
          <a:ln w="9525">
            <a:noFill/>
            <a:miter lim="800000"/>
            <a:headEnd/>
            <a:tailEnd/>
          </a:ln>
        </p:spPr>
      </p:pic>
      <p:sp>
        <p:nvSpPr>
          <p:cNvPr id="3" name="Subtitle 2"/>
          <p:cNvSpPr>
            <a:spLocks noGrp="1"/>
          </p:cNvSpPr>
          <p:nvPr>
            <p:ph type="subTitle" idx="1"/>
          </p:nvPr>
        </p:nvSpPr>
        <p:spPr>
          <a:xfrm>
            <a:off x="0" y="533400"/>
            <a:ext cx="3657600" cy="4953000"/>
          </a:xfrm>
        </p:spPr>
        <p:txBody>
          <a:bodyPr>
            <a:noAutofit/>
          </a:bodyPr>
          <a:lstStyle/>
          <a:p>
            <a:r>
              <a:rPr lang="en-US" sz="3000" dirty="0" smtClean="0">
                <a:solidFill>
                  <a:schemeClr val="tx1"/>
                </a:solidFill>
              </a:rPr>
              <a:t>Spurred by progressive governors, many states passed</a:t>
            </a:r>
            <a:br>
              <a:rPr lang="en-US" sz="3000" dirty="0" smtClean="0">
                <a:solidFill>
                  <a:schemeClr val="tx1"/>
                </a:solidFill>
              </a:rPr>
            </a:br>
            <a:r>
              <a:rPr lang="en-US" sz="3000" dirty="0" smtClean="0">
                <a:solidFill>
                  <a:schemeClr val="tx1"/>
                </a:solidFill>
              </a:rPr>
              <a:t>laws to regulate railroads, mines, mills, telephone companies, and other large businesses.</a:t>
            </a:r>
            <a:endParaRPr lang="en-US" sz="3000" dirty="0">
              <a:solidFill>
                <a:schemeClr val="tx1"/>
              </a:solidFill>
            </a:endParaRPr>
          </a:p>
        </p:txBody>
      </p:sp>
      <p:pic>
        <p:nvPicPr>
          <p:cNvPr id="28675" name="Picture 3"/>
          <p:cNvPicPr>
            <a:picLocks noChangeAspect="1" noChangeArrowheads="1"/>
          </p:cNvPicPr>
          <p:nvPr/>
        </p:nvPicPr>
        <p:blipFill>
          <a:blip r:embed="rId3" cstate="print"/>
          <a:srcRect/>
          <a:stretch>
            <a:fillRect/>
          </a:stretch>
        </p:blipFill>
        <p:spPr bwMode="auto">
          <a:xfrm>
            <a:off x="152400" y="4724400"/>
            <a:ext cx="3352800" cy="2057400"/>
          </a:xfrm>
          <a:prstGeom prst="rect">
            <a:avLst/>
          </a:prstGeom>
          <a:noFill/>
          <a:ln w="9525">
            <a:noFill/>
            <a:miter lim="800000"/>
            <a:headEnd/>
            <a:tailEnd/>
          </a:ln>
        </p:spPr>
      </p:pic>
      <p:sp>
        <p:nvSpPr>
          <p:cNvPr id="4" name="Title 3"/>
          <p:cNvSpPr>
            <a:spLocks noGrp="1"/>
          </p:cNvSpPr>
          <p:nvPr>
            <p:ph type="ctrTitle"/>
          </p:nvPr>
        </p:nvSpPr>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b="1" dirty="0">
                <a:solidFill>
                  <a:schemeClr val="tx1">
                    <a:lumMod val="50000"/>
                    <a:lumOff val="50000"/>
                  </a:schemeClr>
                </a:solidFill>
              </a:rPr>
              <a:t>The Origins of Progressivism</a:t>
            </a:r>
            <a:endParaRPr lang="en-US" dirty="0">
              <a:solidFill>
                <a:schemeClr val="tx1">
                  <a:lumMod val="50000"/>
                  <a:lumOff val="50000"/>
                </a:schemeClr>
              </a:solidFill>
            </a:endParaRPr>
          </a:p>
        </p:txBody>
      </p:sp>
      <p:sp>
        <p:nvSpPr>
          <p:cNvPr id="3" name="Subtitle 2"/>
          <p:cNvSpPr>
            <a:spLocks noGrp="1"/>
          </p:cNvSpPr>
          <p:nvPr>
            <p:ph type="subTitle" idx="1"/>
          </p:nvPr>
        </p:nvSpPr>
        <p:spPr>
          <a:xfrm>
            <a:off x="0" y="5791200"/>
            <a:ext cx="9144000" cy="1752600"/>
          </a:xfrm>
        </p:spPr>
        <p:txBody>
          <a:bodyPr>
            <a:noAutofit/>
          </a:bodyPr>
          <a:lstStyle/>
          <a:p>
            <a:r>
              <a:rPr lang="en-US" sz="2400" dirty="0" smtClean="0">
                <a:solidFill>
                  <a:schemeClr val="tx1"/>
                </a:solidFill>
              </a:rPr>
              <a:t>Wisconsin Governor, </a:t>
            </a:r>
            <a:r>
              <a:rPr lang="en-US" sz="2400" b="1" dirty="0" smtClean="0">
                <a:solidFill>
                  <a:schemeClr val="tx1"/>
                </a:solidFill>
              </a:rPr>
              <a:t>Robert M. La </a:t>
            </a:r>
            <a:r>
              <a:rPr lang="en-US" sz="2400" b="1" dirty="0" err="1" smtClean="0">
                <a:solidFill>
                  <a:schemeClr val="tx1"/>
                </a:solidFill>
              </a:rPr>
              <a:t>Follette</a:t>
            </a:r>
            <a:r>
              <a:rPr lang="en-US" sz="2400" dirty="0" smtClean="0">
                <a:solidFill>
                  <a:schemeClr val="tx1"/>
                </a:solidFill>
              </a:rPr>
              <a:t>, led the way in driving big businesses out of politics.</a:t>
            </a:r>
            <a:endParaRPr lang="en-US" sz="2400" dirty="0">
              <a:solidFill>
                <a:schemeClr val="tx1"/>
              </a:solidFill>
            </a:endParaRPr>
          </a:p>
        </p:txBody>
      </p:sp>
      <p:pic>
        <p:nvPicPr>
          <p:cNvPr id="29698" name="Picture 2"/>
          <p:cNvPicPr>
            <a:picLocks noChangeAspect="1" noChangeArrowheads="1"/>
          </p:cNvPicPr>
          <p:nvPr/>
        </p:nvPicPr>
        <p:blipFill>
          <a:blip r:embed="rId2" cstate="print"/>
          <a:srcRect l="7353"/>
          <a:stretch>
            <a:fillRect/>
          </a:stretch>
        </p:blipFill>
        <p:spPr bwMode="auto">
          <a:xfrm>
            <a:off x="0" y="603552"/>
            <a:ext cx="4876800" cy="5263848"/>
          </a:xfrm>
          <a:prstGeom prst="rect">
            <a:avLst/>
          </a:prstGeom>
          <a:noFill/>
          <a:ln w="9525">
            <a:noFill/>
            <a:miter lim="800000"/>
            <a:headEnd/>
            <a:tailEnd/>
          </a:ln>
          <a:scene3d>
            <a:camera prst="orthographicFront">
              <a:rot lat="0" lon="10800000" rev="0"/>
            </a:camera>
            <a:lightRig rig="threePt" dir="t"/>
          </a:scene3d>
        </p:spPr>
      </p:pic>
      <p:pic>
        <p:nvPicPr>
          <p:cNvPr id="29699" name="Picture 3"/>
          <p:cNvPicPr>
            <a:picLocks noChangeAspect="1" noChangeArrowheads="1"/>
          </p:cNvPicPr>
          <p:nvPr/>
        </p:nvPicPr>
        <p:blipFill>
          <a:blip r:embed="rId3" cstate="print"/>
          <a:srcRect b="17714"/>
          <a:stretch>
            <a:fillRect/>
          </a:stretch>
        </p:blipFill>
        <p:spPr bwMode="auto">
          <a:xfrm>
            <a:off x="5029199" y="609600"/>
            <a:ext cx="4114801"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Fostering efficiency</a:t>
            </a:r>
            <a:endParaRPr lang="en-US" dirty="0"/>
          </a:p>
        </p:txBody>
      </p:sp>
      <p:sp>
        <p:nvSpPr>
          <p:cNvPr id="3" name="Content Placeholder 2"/>
          <p:cNvSpPr>
            <a:spLocks noGrp="1"/>
          </p:cNvSpPr>
          <p:nvPr>
            <p:ph sz="quarter" idx="1"/>
          </p:nvPr>
        </p:nvSpPr>
        <p:spPr>
          <a:xfrm>
            <a:off x="457200" y="1600200"/>
            <a:ext cx="4191000" cy="4873752"/>
          </a:xfrm>
        </p:spPr>
        <p:txBody>
          <a:bodyPr>
            <a:normAutofit fontScale="92500"/>
          </a:bodyPr>
          <a:lstStyle/>
          <a:p>
            <a:r>
              <a:rPr lang="en-US" dirty="0" smtClean="0"/>
              <a:t>North Carolina’s Progressive Governor was </a:t>
            </a:r>
            <a:r>
              <a:rPr lang="en-US" b="1" dirty="0" smtClean="0"/>
              <a:t>Charles B. </a:t>
            </a:r>
            <a:r>
              <a:rPr lang="en-US" b="1" dirty="0" err="1" smtClean="0"/>
              <a:t>Aycock</a:t>
            </a:r>
            <a:r>
              <a:rPr lang="en-US" b="1" dirty="0" smtClean="0"/>
              <a:t> (</a:t>
            </a:r>
            <a:r>
              <a:rPr lang="en-US" dirty="0" smtClean="0"/>
              <a:t>1901-1905)</a:t>
            </a:r>
          </a:p>
          <a:p>
            <a:r>
              <a:rPr lang="en-US" dirty="0" smtClean="0"/>
              <a:t>“Gentlemen </a:t>
            </a:r>
            <a:r>
              <a:rPr lang="en-US" dirty="0"/>
              <a:t>of the General Assembly, you will not have aught to fear when you make ample provision for the education of the whole people. Rich and poor alike are bound by promise and necessity to approve your utmost efforts in this direction</a:t>
            </a:r>
            <a:r>
              <a:rPr lang="en-US" dirty="0" smtClean="0"/>
              <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00200"/>
            <a:ext cx="300990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711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 of Progressivism</a:t>
            </a:r>
            <a:endParaRPr lang="en-US" dirty="0"/>
          </a:p>
        </p:txBody>
      </p:sp>
      <p:sp>
        <p:nvSpPr>
          <p:cNvPr id="3" name="Content Placeholder 2"/>
          <p:cNvSpPr>
            <a:spLocks noGrp="1"/>
          </p:cNvSpPr>
          <p:nvPr>
            <p:ph sz="quarter" idx="1"/>
          </p:nvPr>
        </p:nvSpPr>
        <p:spPr/>
        <p:txBody>
          <a:bodyPr>
            <a:normAutofit fontScale="92500" lnSpcReduction="10000"/>
          </a:bodyPr>
          <a:lstStyle/>
          <a:p>
            <a:pPr marL="514350" indent="-514350">
              <a:buFont typeface="+mj-lt"/>
              <a:buAutoNum type="romanUcPeriod" startAt="2"/>
            </a:pPr>
            <a:r>
              <a:rPr lang="en-US" b="1" dirty="0" smtClean="0"/>
              <a:t>Middle Class</a:t>
            </a:r>
            <a:endParaRPr lang="en-US" dirty="0" smtClean="0"/>
          </a:p>
          <a:p>
            <a:pPr marL="822960" lvl="1" indent="-457200">
              <a:buFont typeface="+mj-lt"/>
              <a:buAutoNum type="alphaUcPeriod"/>
            </a:pPr>
            <a:r>
              <a:rPr lang="en-US" dirty="0" smtClean="0"/>
              <a:t>Progressives were more college educated/intellectual, middle class and urban.  They brought a more business like, efficient approach to reform</a:t>
            </a:r>
          </a:p>
          <a:p>
            <a:pPr marL="822960" lvl="1" indent="-457200">
              <a:buFont typeface="+mj-lt"/>
              <a:buAutoNum type="alphaUcPeriod"/>
            </a:pPr>
            <a:r>
              <a:rPr lang="en-US" dirty="0" smtClean="0"/>
              <a:t>Middle class reformers, such as Thomas Nast, had worked for years to reform boss politics and the political machines</a:t>
            </a:r>
          </a:p>
          <a:p>
            <a:pPr marL="822960" lvl="1" indent="-457200">
              <a:buFont typeface="+mj-lt"/>
              <a:buAutoNum type="alphaUcPeriod"/>
            </a:pPr>
            <a:r>
              <a:rPr lang="en-US" dirty="0" smtClean="0"/>
              <a:t>Promoted the idea that government itself needed to reform through civil service legislation (Pendleton Act); had caused a split in political parties between “</a:t>
            </a:r>
            <a:r>
              <a:rPr lang="en-US" dirty="0" err="1" smtClean="0"/>
              <a:t>Mugwumps</a:t>
            </a:r>
            <a:r>
              <a:rPr lang="en-US" dirty="0" smtClean="0"/>
              <a:t>” and “Stalwarts”; goal had been to destroy spoils system and patronage jobs; people should get political jobs based on merit.</a:t>
            </a:r>
          </a:p>
          <a:p>
            <a:pPr marL="822960" lvl="1" indent="-457200">
              <a:buFont typeface="+mj-lt"/>
              <a:buAutoNum type="alphaUcPeriod"/>
            </a:pPr>
            <a:r>
              <a:rPr lang="en-US" dirty="0" smtClean="0"/>
              <a:t>These reformers felt government should confront the urban problems of crime and enable efficient provisions of gas, electricity, water, sewers, mass transit and garbage collection</a:t>
            </a:r>
          </a:p>
          <a:p>
            <a:pPr marL="457200" indent="-457200">
              <a:buFont typeface="+mj-lt"/>
              <a:buAutoNum type="romanUcPeriod" startAt="2"/>
            </a:pPr>
            <a:endParaRPr lang="en-US" dirty="0"/>
          </a:p>
          <a:p>
            <a:pPr marL="822960" lvl="1" indent="-457200">
              <a:buFont typeface="+mj-lt"/>
              <a:buAutoNum type="alphaUcPeriod"/>
            </a:pPr>
            <a:endParaRPr lang="en-US" dirty="0" smtClean="0"/>
          </a:p>
          <a:p>
            <a:endParaRPr lang="en-US" dirty="0"/>
          </a:p>
        </p:txBody>
      </p:sp>
    </p:spTree>
    <p:extLst>
      <p:ext uri="{BB962C8B-B14F-4D97-AF65-F5344CB8AC3E}">
        <p14:creationId xmlns:p14="http://schemas.microsoft.com/office/powerpoint/2010/main" val="397871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 of Progressivism</a:t>
            </a:r>
            <a:endParaRPr lang="en-US" dirty="0"/>
          </a:p>
        </p:txBody>
      </p:sp>
      <p:sp>
        <p:nvSpPr>
          <p:cNvPr id="3" name="Content Placeholder 2"/>
          <p:cNvSpPr>
            <a:spLocks noGrp="1"/>
          </p:cNvSpPr>
          <p:nvPr>
            <p:ph sz="quarter" idx="1"/>
          </p:nvPr>
        </p:nvSpPr>
        <p:spPr/>
        <p:txBody>
          <a:bodyPr>
            <a:normAutofit/>
          </a:bodyPr>
          <a:lstStyle/>
          <a:p>
            <a:pPr marL="514350" indent="-514350">
              <a:buFont typeface="+mj-lt"/>
              <a:buAutoNum type="romanUcPeriod" startAt="3"/>
            </a:pPr>
            <a:r>
              <a:rPr lang="en-US" b="1" dirty="0" smtClean="0"/>
              <a:t>Muckrakers</a:t>
            </a:r>
            <a:endParaRPr lang="en-US" dirty="0" smtClean="0"/>
          </a:p>
          <a:p>
            <a:pPr marL="822960" lvl="1" indent="-457200">
              <a:buFont typeface="+mj-lt"/>
              <a:buAutoNum type="alphaUcPeriod"/>
            </a:pPr>
            <a:r>
              <a:rPr lang="en-US" dirty="0" smtClean="0"/>
              <a:t>Writers who thrived on exposing scandals; got their name from Theodore Roosevelt who compared them to a character in John Bunyan’s Pilgrim’s Progress:  “A man that could look no way but downward with a muckrake in his hands”</a:t>
            </a:r>
          </a:p>
          <a:p>
            <a:pPr marL="1097280" lvl="2" indent="-457200">
              <a:buFont typeface="+mj-lt"/>
              <a:buAutoNum type="arabicPeriod"/>
            </a:pPr>
            <a:r>
              <a:rPr lang="en-US" dirty="0" smtClean="0"/>
              <a:t>Jacob Riis-Danish immigrant and New York journalist who exposed slum conditions in </a:t>
            </a:r>
            <a:r>
              <a:rPr lang="en-US" i="1" dirty="0" smtClean="0"/>
              <a:t>How the Other Half Lives </a:t>
            </a:r>
            <a:r>
              <a:rPr lang="en-US" dirty="0" smtClean="0"/>
              <a:t>(1890)</a:t>
            </a:r>
          </a:p>
          <a:p>
            <a:pPr marL="1097280" lvl="2" indent="-457200">
              <a:buFont typeface="+mj-lt"/>
              <a:buAutoNum type="arabicPeriod"/>
            </a:pPr>
            <a:r>
              <a:rPr lang="en-US" dirty="0" smtClean="0"/>
              <a:t>Lincoln Steffens-wrote about municipal corruption in </a:t>
            </a:r>
            <a:r>
              <a:rPr lang="en-US" i="1" dirty="0" smtClean="0"/>
              <a:t>The Shame of the Cities </a:t>
            </a:r>
            <a:r>
              <a:rPr lang="en-US" dirty="0" smtClean="0"/>
              <a:t>(1904)</a:t>
            </a:r>
          </a:p>
          <a:p>
            <a:pPr marL="1097280" lvl="2" indent="-457200">
              <a:buFont typeface="+mj-lt"/>
              <a:buAutoNum type="arabicPeriod"/>
            </a:pPr>
            <a:r>
              <a:rPr lang="en-US" dirty="0" smtClean="0"/>
              <a:t>Ida Tarbell-wrote about the </a:t>
            </a:r>
            <a:r>
              <a:rPr lang="en-US" i="1" dirty="0" smtClean="0"/>
              <a:t>History of the Standard Oil Company </a:t>
            </a:r>
            <a:r>
              <a:rPr lang="en-US" dirty="0" smtClean="0"/>
              <a:t>(1904)</a:t>
            </a:r>
          </a:p>
          <a:p>
            <a:pPr marL="1097280" lvl="2" indent="-457200">
              <a:buFont typeface="+mj-lt"/>
              <a:buAutoNum type="arabicPeriod"/>
            </a:pPr>
            <a:r>
              <a:rPr lang="en-US" dirty="0" smtClean="0"/>
              <a:t>Upton Sinclair-</a:t>
            </a:r>
            <a:r>
              <a:rPr lang="en-US" i="1" dirty="0" smtClean="0"/>
              <a:t>The Jungle </a:t>
            </a:r>
            <a:r>
              <a:rPr lang="en-US" dirty="0" smtClean="0"/>
              <a:t>(1906)</a:t>
            </a:r>
          </a:p>
          <a:p>
            <a:pPr marL="1097280" lvl="2" indent="-457200">
              <a:buFont typeface="+mj-lt"/>
              <a:buAutoNum type="arabicPeriod"/>
            </a:pPr>
            <a:r>
              <a:rPr lang="en-US" i="1" dirty="0" smtClean="0"/>
              <a:t>McClure’s Magazine, Ladies Home Journal</a:t>
            </a:r>
            <a:endParaRPr lang="en-US" i="1" dirty="0"/>
          </a:p>
          <a:p>
            <a:pPr marL="822960" lvl="1" indent="-457200">
              <a:buFont typeface="+mj-lt"/>
              <a:buAutoNum type="alphaUcPeriod"/>
            </a:pPr>
            <a:endParaRPr lang="en-US" dirty="0" smtClean="0"/>
          </a:p>
          <a:p>
            <a:endParaRPr lang="en-US" dirty="0"/>
          </a:p>
        </p:txBody>
      </p:sp>
    </p:spTree>
    <p:extLst>
      <p:ext uri="{BB962C8B-B14F-4D97-AF65-F5344CB8AC3E}">
        <p14:creationId xmlns:p14="http://schemas.microsoft.com/office/powerpoint/2010/main" val="66072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 of Progressivism</a:t>
            </a:r>
            <a:endParaRPr lang="en-US" dirty="0"/>
          </a:p>
        </p:txBody>
      </p:sp>
      <p:sp>
        <p:nvSpPr>
          <p:cNvPr id="3" name="Content Placeholder 2"/>
          <p:cNvSpPr>
            <a:spLocks noGrp="1"/>
          </p:cNvSpPr>
          <p:nvPr>
            <p:ph sz="quarter" idx="1"/>
          </p:nvPr>
        </p:nvSpPr>
        <p:spPr>
          <a:xfrm>
            <a:off x="457200" y="1600200"/>
            <a:ext cx="7467600" cy="4724400"/>
          </a:xfrm>
        </p:spPr>
        <p:txBody>
          <a:bodyPr>
            <a:normAutofit fontScale="92500" lnSpcReduction="10000"/>
          </a:bodyPr>
          <a:lstStyle/>
          <a:p>
            <a:pPr marL="514350" indent="-514350">
              <a:buFont typeface="+mj-lt"/>
              <a:buAutoNum type="romanUcPeriod" startAt="4"/>
            </a:pPr>
            <a:r>
              <a:rPr lang="en-US" b="1" dirty="0" smtClean="0"/>
              <a:t>Socialists</a:t>
            </a:r>
            <a:endParaRPr lang="en-US" dirty="0" smtClean="0"/>
          </a:p>
          <a:p>
            <a:pPr marL="822960" lvl="1" indent="-457200">
              <a:buFont typeface="+mj-lt"/>
              <a:buAutoNum type="alphaUcPeriod"/>
            </a:pPr>
            <a:r>
              <a:rPr lang="en-US" dirty="0" smtClean="0"/>
              <a:t>The left wing of progressivism who had criticized living and working conditions</a:t>
            </a:r>
          </a:p>
          <a:p>
            <a:pPr marL="822960" lvl="1" indent="-457200">
              <a:buFont typeface="+mj-lt"/>
              <a:buAutoNum type="alphaUcPeriod"/>
            </a:pPr>
            <a:r>
              <a:rPr lang="en-US" dirty="0" smtClean="0"/>
              <a:t>Most progressives found socialist remedies unacceptable</a:t>
            </a:r>
          </a:p>
          <a:p>
            <a:endParaRPr lang="en-US" dirty="0" smtClean="0"/>
          </a:p>
          <a:p>
            <a:r>
              <a:rPr lang="en-US" dirty="0" smtClean="0"/>
              <a:t>The catalyst for the progressive movement was the depression of 1890s and the growing social unrest of the nation; </a:t>
            </a:r>
          </a:p>
          <a:p>
            <a:pPr lvl="1"/>
            <a:r>
              <a:rPr lang="en-US" dirty="0" smtClean="0"/>
              <a:t>the depression brought hard times to cities which gave rise to a growing middle class and upper middle class social conscience</a:t>
            </a:r>
          </a:p>
          <a:p>
            <a:pPr lvl="1"/>
            <a:r>
              <a:rPr lang="en-US" dirty="0" smtClean="0"/>
              <a:t>By the turn of the century there were so many activists at work seeking improved social conditions that people began to speak of an idealistic Progressive Era that could bring about social, economic and political change</a:t>
            </a:r>
            <a:endParaRPr lang="en-US" dirty="0"/>
          </a:p>
        </p:txBody>
      </p:sp>
    </p:spTree>
    <p:extLst>
      <p:ext uri="{BB962C8B-B14F-4D97-AF65-F5344CB8AC3E}">
        <p14:creationId xmlns:p14="http://schemas.microsoft.com/office/powerpoint/2010/main" val="393050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Autofit/>
          </a:bodyPr>
          <a:lstStyle/>
          <a:p>
            <a:r>
              <a:rPr lang="en-US" sz="5400" dirty="0" smtClean="0"/>
              <a:t>Goals of Progressivism</a:t>
            </a:r>
            <a:endParaRPr lang="en-US" sz="5400" dirty="0"/>
          </a:p>
        </p:txBody>
      </p:sp>
      <p:sp>
        <p:nvSpPr>
          <p:cNvPr id="3" name="Content Placeholder 2"/>
          <p:cNvSpPr>
            <a:spLocks noGrp="1"/>
          </p:cNvSpPr>
          <p:nvPr>
            <p:ph sz="quarter" idx="1"/>
          </p:nvPr>
        </p:nvSpPr>
        <p:spPr>
          <a:xfrm>
            <a:off x="457200" y="1752600"/>
            <a:ext cx="7467600" cy="4873752"/>
          </a:xfrm>
        </p:spPr>
        <p:txBody>
          <a:bodyPr/>
          <a:lstStyle/>
          <a:p>
            <a:pPr marL="857250" indent="-857250">
              <a:buFont typeface="+mj-lt"/>
              <a:buAutoNum type="romanUcPeriod"/>
            </a:pPr>
            <a:r>
              <a:rPr lang="en-US" sz="4000" dirty="0" smtClean="0"/>
              <a:t>Protect Social Welfare</a:t>
            </a:r>
          </a:p>
          <a:p>
            <a:pPr marL="857250" indent="-857250">
              <a:buFont typeface="+mj-lt"/>
              <a:buAutoNum type="romanUcPeriod"/>
            </a:pPr>
            <a:r>
              <a:rPr lang="en-US" sz="4000" dirty="0" smtClean="0"/>
              <a:t>Promote Moral Improvement</a:t>
            </a:r>
          </a:p>
          <a:p>
            <a:pPr marL="857250" indent="-857250">
              <a:buFont typeface="+mj-lt"/>
              <a:buAutoNum type="romanUcPeriod"/>
            </a:pPr>
            <a:r>
              <a:rPr lang="en-US" sz="4000" dirty="0" smtClean="0"/>
              <a:t>Creating Economic Reform</a:t>
            </a:r>
          </a:p>
          <a:p>
            <a:pPr marL="857250" indent="-857250">
              <a:buFont typeface="+mj-lt"/>
              <a:buAutoNum type="romanUcPeriod"/>
            </a:pPr>
            <a:r>
              <a:rPr lang="en-US" sz="4000" dirty="0" smtClean="0"/>
              <a:t>Fostering Efficiency</a:t>
            </a:r>
          </a:p>
          <a:p>
            <a:endParaRPr lang="en-US" dirty="0" smtClean="0"/>
          </a:p>
          <a:p>
            <a:endParaRPr lang="en-US" dirty="0"/>
          </a:p>
        </p:txBody>
      </p:sp>
    </p:spTree>
    <p:extLst>
      <p:ext uri="{BB962C8B-B14F-4D97-AF65-F5344CB8AC3E}">
        <p14:creationId xmlns:p14="http://schemas.microsoft.com/office/powerpoint/2010/main" val="2079390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b="1" dirty="0">
                <a:solidFill>
                  <a:schemeClr val="tx1">
                    <a:lumMod val="50000"/>
                    <a:lumOff val="50000"/>
                  </a:schemeClr>
                </a:solidFill>
              </a:rPr>
              <a:t>The Origins of Progressivism</a:t>
            </a:r>
            <a:endParaRPr lang="en-US" dirty="0">
              <a:solidFill>
                <a:schemeClr val="tx1">
                  <a:lumMod val="50000"/>
                  <a:lumOff val="5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132095492"/>
              </p:ext>
            </p:extLst>
          </p:nvPr>
        </p:nvGraphicFramePr>
        <p:xfrm>
          <a:off x="152400" y="609600"/>
          <a:ext cx="8763000" cy="6248400"/>
        </p:xfrm>
        <a:graphic>
          <a:graphicData uri="http://schemas.openxmlformats.org/drawingml/2006/table">
            <a:tbl>
              <a:tblPr firstRow="1" bandRow="1">
                <a:tableStyleId>{5C22544A-7EE6-4342-B048-85BDC9FD1C3A}</a:tableStyleId>
              </a:tblPr>
              <a:tblGrid>
                <a:gridCol w="8763000"/>
              </a:tblGrid>
              <a:tr h="2974711">
                <a:tc>
                  <a:txBody>
                    <a:bodyPr/>
                    <a:lstStyle/>
                    <a:p>
                      <a:pPr marL="0" marR="0" algn="ctr">
                        <a:lnSpc>
                          <a:spcPct val="150000"/>
                        </a:lnSpc>
                        <a:spcBef>
                          <a:spcPts val="0"/>
                        </a:spcBef>
                        <a:spcAft>
                          <a:spcPts val="0"/>
                        </a:spcAft>
                        <a:tabLst>
                          <a:tab pos="457200" algn="l"/>
                        </a:tabLst>
                      </a:pPr>
                      <a:r>
                        <a:rPr lang="en-US" sz="2800" b="1" dirty="0" smtClean="0">
                          <a:solidFill>
                            <a:schemeClr val="tx1"/>
                          </a:solidFill>
                          <a:latin typeface="+mn-lt"/>
                          <a:ea typeface="Calibri"/>
                          <a:cs typeface="Times New Roman"/>
                        </a:rPr>
                        <a:t>I.  Protecting Social Welfare –</a:t>
                      </a:r>
                      <a:endParaRPr lang="en-US" sz="2400" dirty="0" smtClean="0">
                        <a:solidFill>
                          <a:schemeClr val="tx1"/>
                        </a:solidFill>
                        <a:latin typeface="+mn-lt"/>
                        <a:ea typeface="Calibri"/>
                        <a:cs typeface="Times New Roman"/>
                      </a:endParaRPr>
                    </a:p>
                    <a:p>
                      <a:pPr marL="0" marR="0">
                        <a:lnSpc>
                          <a:spcPct val="100000"/>
                        </a:lnSpc>
                        <a:spcBef>
                          <a:spcPts val="0"/>
                        </a:spcBef>
                        <a:spcAft>
                          <a:spcPts val="0"/>
                        </a:spcAft>
                        <a:tabLst>
                          <a:tab pos="457200" algn="l"/>
                        </a:tabLst>
                      </a:pPr>
                      <a:r>
                        <a:rPr lang="en-US" sz="2800" b="0" dirty="0" smtClean="0">
                          <a:solidFill>
                            <a:schemeClr val="tx1"/>
                          </a:solidFill>
                          <a:latin typeface="+mn-lt"/>
                          <a:ea typeface="Calibri"/>
                          <a:cs typeface="Times New Roman"/>
                        </a:rPr>
                        <a:t>Social welfare reformers strove to relieve urban problems and</a:t>
                      </a:r>
                      <a:r>
                        <a:rPr lang="en-US" sz="2800" b="0" baseline="0" dirty="0" smtClean="0">
                          <a:solidFill>
                            <a:schemeClr val="tx1"/>
                          </a:solidFill>
                          <a:latin typeface="+mn-lt"/>
                          <a:ea typeface="Calibri"/>
                          <a:cs typeface="Times New Roman"/>
                        </a:rPr>
                        <a:t> harsh effects of industrialization.</a:t>
                      </a:r>
                      <a:endParaRPr lang="en-US" sz="2800" b="0" dirty="0" smtClean="0">
                        <a:solidFill>
                          <a:schemeClr val="tx1"/>
                        </a:solidFill>
                        <a:latin typeface="+mn-lt"/>
                        <a:ea typeface="Calibri"/>
                        <a:cs typeface="Times New Roman"/>
                      </a:endParaRPr>
                    </a:p>
                    <a:p>
                      <a:pPr marL="0" marR="0">
                        <a:lnSpc>
                          <a:spcPct val="100000"/>
                        </a:lnSpc>
                        <a:spcBef>
                          <a:spcPts val="0"/>
                        </a:spcBef>
                        <a:spcAft>
                          <a:spcPts val="0"/>
                        </a:spcAft>
                        <a:tabLst>
                          <a:tab pos="457200" algn="l"/>
                        </a:tabLst>
                      </a:pPr>
                      <a:r>
                        <a:rPr lang="en-US" sz="2800" b="0" dirty="0" smtClean="0">
                          <a:solidFill>
                            <a:schemeClr val="tx1"/>
                          </a:solidFill>
                          <a:latin typeface="+mn-lt"/>
                          <a:ea typeface="Calibri"/>
                          <a:cs typeface="Times New Roman"/>
                        </a:rPr>
                        <a:t>Grew out of the Social Gospel and settlement house movements.</a:t>
                      </a:r>
                    </a:p>
                  </a:txBody>
                  <a:tcPr>
                    <a:solidFill>
                      <a:schemeClr val="bg2">
                        <a:lumMod val="90000"/>
                      </a:schemeClr>
                    </a:solidFill>
                  </a:tcPr>
                </a:tc>
              </a:tr>
              <a:tr h="3273689">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r>
            </a:tbl>
          </a:graphicData>
        </a:graphic>
      </p:graphicFrame>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3276600"/>
            <a:ext cx="4916488" cy="327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Protecting Social Welfare</a:t>
            </a:r>
            <a:endParaRPr lang="en-US" dirty="0"/>
          </a:p>
        </p:txBody>
      </p:sp>
      <p:sp>
        <p:nvSpPr>
          <p:cNvPr id="3" name="Content Placeholder 2"/>
          <p:cNvSpPr>
            <a:spLocks noGrp="1"/>
          </p:cNvSpPr>
          <p:nvPr>
            <p:ph sz="quarter" idx="1"/>
          </p:nvPr>
        </p:nvSpPr>
        <p:spPr/>
        <p:txBody>
          <a:bodyPr/>
          <a:lstStyle/>
          <a:p>
            <a:r>
              <a:rPr lang="en-US" b="1" dirty="0" smtClean="0"/>
              <a:t>Social Gospel Movement</a:t>
            </a:r>
          </a:p>
          <a:p>
            <a:pPr lvl="1"/>
            <a:r>
              <a:rPr lang="en-US" dirty="0"/>
              <a:t>Progressive-minded preachers began to tie the teachings of the church with contemporary problems. Christian virtue, they declared, demanded a redress of poverty and despair on earth</a:t>
            </a:r>
            <a:r>
              <a:rPr lang="en-US" dirty="0" smtClean="0"/>
              <a:t>.</a:t>
            </a:r>
          </a:p>
          <a:p>
            <a:pPr lvl="1"/>
            <a:r>
              <a:rPr lang="en-US" dirty="0"/>
              <a:t>Many ministers became politically active</a:t>
            </a:r>
            <a:r>
              <a:rPr lang="en-US" dirty="0" smtClean="0"/>
              <a:t>.</a:t>
            </a:r>
            <a:r>
              <a:rPr lang="en-US" dirty="0"/>
              <a:t> </a:t>
            </a:r>
            <a:r>
              <a:rPr lang="en-US" b="1" dirty="0" smtClean="0"/>
              <a:t>Washington Gladden, </a:t>
            </a:r>
            <a:r>
              <a:rPr lang="en-US" dirty="0"/>
              <a:t>the most prominent of the social gospel ministers, supported the workers' right to strike in the wake of the Great </a:t>
            </a:r>
            <a:r>
              <a:rPr lang="en-US" dirty="0" smtClean="0"/>
              <a:t>Railroad Strike of </a:t>
            </a:r>
            <a:r>
              <a:rPr lang="en-US" dirty="0"/>
              <a:t>1877. </a:t>
            </a:r>
            <a:endParaRPr lang="en-US" dirty="0" smtClean="0"/>
          </a:p>
          <a:p>
            <a:pPr lvl="1"/>
            <a:r>
              <a:rPr lang="en-US" dirty="0" smtClean="0"/>
              <a:t>Ministers </a:t>
            </a:r>
            <a:r>
              <a:rPr lang="en-US" dirty="0"/>
              <a:t>called for an end to child labor, the enactment of temperance laws, and civil service reform.</a:t>
            </a:r>
          </a:p>
        </p:txBody>
      </p:sp>
    </p:spTree>
    <p:extLst>
      <p:ext uri="{BB962C8B-B14F-4D97-AF65-F5344CB8AC3E}">
        <p14:creationId xmlns:p14="http://schemas.microsoft.com/office/powerpoint/2010/main" val="365902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874</TotalTime>
  <Words>1716</Words>
  <Application>Microsoft Office PowerPoint</Application>
  <PresentationFormat>On-screen Show (4:3)</PresentationFormat>
  <Paragraphs>157</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Calibri</vt:lpstr>
      <vt:lpstr>Century Schoolbook</vt:lpstr>
      <vt:lpstr>Times New Roman</vt:lpstr>
      <vt:lpstr>Wingdings</vt:lpstr>
      <vt:lpstr>Wingdings 2</vt:lpstr>
      <vt:lpstr>Oriel</vt:lpstr>
      <vt:lpstr>The Progressive Era (1890-1914)</vt:lpstr>
      <vt:lpstr>progressivism</vt:lpstr>
      <vt:lpstr>Origins of Progressivism</vt:lpstr>
      <vt:lpstr>Origins of Progressivism</vt:lpstr>
      <vt:lpstr>Origins of Progressivism</vt:lpstr>
      <vt:lpstr>Origins of Progressivism</vt:lpstr>
      <vt:lpstr>Goals of Progressivism</vt:lpstr>
      <vt:lpstr>The Origins of Progressivism</vt:lpstr>
      <vt:lpstr>I. Protecting Social Welfare</vt:lpstr>
      <vt:lpstr>I. Protecting Social Welfare</vt:lpstr>
      <vt:lpstr>I.  Protecting Social welfare</vt:lpstr>
      <vt:lpstr>I.  Protecting Social welfare</vt:lpstr>
      <vt:lpstr>I.  Protecting Social welfare</vt:lpstr>
      <vt:lpstr>I.  Protecting Social Welfare</vt:lpstr>
      <vt:lpstr>The Origins of Progressivism</vt:lpstr>
      <vt:lpstr> II.  Promoting moral improvement </vt:lpstr>
      <vt:lpstr>II.  Promoting Moral Improvement</vt:lpstr>
      <vt:lpstr>II.  Promoting Moral Improvement</vt:lpstr>
      <vt:lpstr>PowerPoint Presentation</vt:lpstr>
      <vt:lpstr>The Origins of Progressivism</vt:lpstr>
      <vt:lpstr>III.  Creating economic reform</vt:lpstr>
      <vt:lpstr>III.  Creating economic reform</vt:lpstr>
      <vt:lpstr>III.  Creating economic reform</vt:lpstr>
      <vt:lpstr>III.  Creating economic reform</vt:lpstr>
      <vt:lpstr>The Origins of Progressivism</vt:lpstr>
      <vt:lpstr>IV.  Fostering efficiency</vt:lpstr>
      <vt:lpstr>IV.  Fostering Efficiency</vt:lpstr>
      <vt:lpstr>IV.  Fostering Efficiency-State Level Political Reform</vt:lpstr>
      <vt:lpstr>IV.  Fostering Efficiency-State Level Political Reform</vt:lpstr>
      <vt:lpstr>PowerPoint Presentation</vt:lpstr>
      <vt:lpstr>The Origins of Progressivism</vt:lpstr>
      <vt:lpstr>IV.  Fostering efficiency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Origins of Progressivism</dc:title>
  <dc:creator>Todd</dc:creator>
  <cp:lastModifiedBy>dedwards4</cp:lastModifiedBy>
  <cp:revision>88</cp:revision>
  <dcterms:created xsi:type="dcterms:W3CDTF">2012-02-01T21:49:57Z</dcterms:created>
  <dcterms:modified xsi:type="dcterms:W3CDTF">2016-02-16T21:53:45Z</dcterms:modified>
</cp:coreProperties>
</file>