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73" r:id="rId5"/>
    <p:sldId id="274" r:id="rId6"/>
    <p:sldId id="283" r:id="rId7"/>
    <p:sldId id="284" r:id="rId8"/>
    <p:sldId id="275" r:id="rId9"/>
    <p:sldId id="285" r:id="rId10"/>
    <p:sldId id="312" r:id="rId11"/>
    <p:sldId id="313" r:id="rId12"/>
    <p:sldId id="366" r:id="rId13"/>
    <p:sldId id="365" r:id="rId14"/>
    <p:sldId id="277" r:id="rId15"/>
    <p:sldId id="286" r:id="rId16"/>
    <p:sldId id="314" r:id="rId17"/>
    <p:sldId id="315" r:id="rId18"/>
    <p:sldId id="279" r:id="rId19"/>
    <p:sldId id="326" r:id="rId20"/>
    <p:sldId id="332" r:id="rId21"/>
    <p:sldId id="333" r:id="rId22"/>
    <p:sldId id="281" r:id="rId23"/>
    <p:sldId id="327" r:id="rId24"/>
    <p:sldId id="328" r:id="rId25"/>
    <p:sldId id="329" r:id="rId26"/>
    <p:sldId id="278" r:id="rId27"/>
    <p:sldId id="323" r:id="rId28"/>
    <p:sldId id="324" r:id="rId29"/>
    <p:sldId id="325" r:id="rId30"/>
    <p:sldId id="280" r:id="rId31"/>
    <p:sldId id="316" r:id="rId32"/>
    <p:sldId id="317" r:id="rId33"/>
    <p:sldId id="263" r:id="rId34"/>
    <p:sldId id="322" r:id="rId35"/>
    <p:sldId id="318" r:id="rId36"/>
    <p:sldId id="319" r:id="rId37"/>
    <p:sldId id="320" r:id="rId38"/>
    <p:sldId id="321" r:id="rId39"/>
    <p:sldId id="257" r:id="rId40"/>
    <p:sldId id="330" r:id="rId41"/>
    <p:sldId id="287" r:id="rId42"/>
    <p:sldId id="288" r:id="rId43"/>
    <p:sldId id="289" r:id="rId44"/>
    <p:sldId id="299" r:id="rId45"/>
    <p:sldId id="300" r:id="rId46"/>
    <p:sldId id="302" r:id="rId47"/>
    <p:sldId id="311" r:id="rId48"/>
    <p:sldId id="355" r:id="rId49"/>
    <p:sldId id="356" r:id="rId50"/>
    <p:sldId id="363" r:id="rId51"/>
    <p:sldId id="359" r:id="rId52"/>
    <p:sldId id="360" r:id="rId53"/>
    <p:sldId id="361" r:id="rId54"/>
    <p:sldId id="362" r:id="rId55"/>
    <p:sldId id="364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05C8-DC32-4450-BEB2-4580CDDB8827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D8D6-23AF-4F95-B078-38A83DC5D7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05C8-DC32-4450-BEB2-4580CDDB8827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D8D6-23AF-4F95-B078-38A83DC5D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05C8-DC32-4450-BEB2-4580CDDB8827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D8D6-23AF-4F95-B078-38A83DC5D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05C8-DC32-4450-BEB2-4580CDDB8827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D8D6-23AF-4F95-B078-38A83DC5D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05C8-DC32-4450-BEB2-4580CDDB8827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D8D6-23AF-4F95-B078-38A83DC5D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05C8-DC32-4450-BEB2-4580CDDB8827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D8D6-23AF-4F95-B078-38A83DC5D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05C8-DC32-4450-BEB2-4580CDDB8827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D8D6-23AF-4F95-B078-38A83DC5D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05C8-DC32-4450-BEB2-4580CDDB8827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D8D6-23AF-4F95-B078-38A83DC5D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05C8-DC32-4450-BEB2-4580CDDB8827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D8D6-23AF-4F95-B078-38A83DC5D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05C8-DC32-4450-BEB2-4580CDDB8827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D8D6-23AF-4F95-B078-38A83DC5D7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50705C8-DC32-4450-BEB2-4580CDDB8827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872D8D6-23AF-4F95-B078-38A83DC5D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50705C8-DC32-4450-BEB2-4580CDDB8827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872D8D6-23AF-4F95-B078-38A83DC5D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p.la/exhibitions/exhibits/show/new-deal/relief-programs" TargetMode="External"/><Relationship Id="rId2" Type="http://schemas.openxmlformats.org/officeDocument/2006/relationships/hyperlink" Target="http://www.fdrlibrary.marist.edu/education/resources/periodictabl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istory.com/topics/new-deal" TargetMode="External"/><Relationship Id="rId5" Type="http://schemas.openxmlformats.org/officeDocument/2006/relationships/hyperlink" Target="http://newdeal.feri.org/morefeat2.htm" TargetMode="External"/><Relationship Id="rId4" Type="http://schemas.openxmlformats.org/officeDocument/2006/relationships/hyperlink" Target="http://dp.la/exhibitions/exhibits/show/new-deal/recovery-programs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en.wikipedia.org/wiki/File:March_of_dimes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hyperlink" Target="http://en.wikipedia.org/wiki/File:FDR_memorial.jpg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3.bp.blogspot.com/_-Of4sYKZBGI/R_uK_Bud0II/AAAAAAAAAQg/XtnMFqVw4TE/s1600-h/huey_long_02.jpg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history.sandiego.edu/cdr2/WW2Pics/04443.GIF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en.wikipedia.org/wiki/File:Alphabet.jpg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New Deal (1933-1937)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 b="15584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744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457200"/>
            <a:ext cx="7772400" cy="1470025"/>
          </a:xfrm>
        </p:spPr>
        <p:txBody>
          <a:bodyPr/>
          <a:lstStyle/>
          <a:p>
            <a:r>
              <a:rPr lang="en-US" b="1" dirty="0" smtClean="0"/>
              <a:t>The First New Deal</a:t>
            </a:r>
            <a:endParaRPr lang="en-US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58400" cy="1114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321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r>
              <a:rPr lang="en-US" dirty="0" smtClean="0"/>
              <a:t>New Deal Quad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00167" y="2057400"/>
            <a:ext cx="84582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EQ:  What were the most impactful and significant New Deal agencies? </a:t>
            </a:r>
          </a:p>
          <a:p>
            <a:r>
              <a:rPr lang="en-US" dirty="0" smtClean="0"/>
              <a:t>With a partner research an assigned New Deal agency and divide the research using the quadrant guidelines of the assignment.</a:t>
            </a:r>
          </a:p>
          <a:p>
            <a:r>
              <a:rPr lang="en-US" dirty="0" smtClean="0"/>
              <a:t>Use the following websites to guide your research: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www.fdrlibrary.marist.edu/education/resources/periodictable.html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dp.la/exhibitions/exhibits/show/new-deal/relief-programs</a:t>
            </a:r>
            <a:r>
              <a:rPr lang="en-US" dirty="0" smtClean="0"/>
              <a:t> </a:t>
            </a:r>
          </a:p>
          <a:p>
            <a:pPr lvl="1"/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dp.la/exhibitions/exhibits/show/new-deal/recovery-programs</a:t>
            </a:r>
            <a:endParaRPr lang="en-US" dirty="0" smtClean="0"/>
          </a:p>
          <a:p>
            <a:pPr lvl="1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newdeal.feri.org/morefeat2.htm</a:t>
            </a:r>
            <a:endParaRPr lang="en-US" dirty="0" smtClean="0"/>
          </a:p>
          <a:p>
            <a:pPr lvl="1"/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www.history.com/topics/new-deal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182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Gallery Walk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 chart provided yesterday, take a gallery walk around the classroom</a:t>
            </a:r>
          </a:p>
          <a:p>
            <a:r>
              <a:rPr lang="en-US" dirty="0" smtClean="0"/>
              <a:t>Take note of the purpose of each of the New Deal agencies that were researched.</a:t>
            </a:r>
          </a:p>
          <a:p>
            <a:r>
              <a:rPr lang="en-US" dirty="0" smtClean="0"/>
              <a:t>Take a picture to use as a study guide for the Unit 5 Test.</a:t>
            </a:r>
          </a:p>
          <a:p>
            <a:r>
              <a:rPr lang="en-US" dirty="0" smtClean="0"/>
              <a:t>Be prepared to share out.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52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title"/>
          </p:nvPr>
        </p:nvSpPr>
        <p:spPr>
          <a:xfrm>
            <a:off x="7366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First Hundred Days</a:t>
            </a:r>
            <a:br>
              <a:rPr lang="en-US" altLang="en-US" dirty="0" smtClean="0"/>
            </a:br>
            <a:r>
              <a:rPr lang="en-US" altLang="en-US" dirty="0" smtClean="0"/>
              <a:t>New Deal (1933-1934)</a:t>
            </a:r>
          </a:p>
        </p:txBody>
      </p:sp>
      <p:pic>
        <p:nvPicPr>
          <p:cNvPr id="16388" name="Picture 5" descr="FDR with CCC Enrolle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1307"/>
            <a:ext cx="5748338" cy="4510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3400" y="1493218"/>
            <a:ext cx="7994690" cy="513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1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“Bank Holiday” (1933)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Americans had lost faith in the banking system.</a:t>
            </a:r>
          </a:p>
          <a:p>
            <a:r>
              <a:rPr lang="en-US" dirty="0" smtClean="0"/>
              <a:t>March 5, one day after taking office, FDR declared a bank holiday; all banks were closed to prevent any more withdrawals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Emergency Banking Relief Act </a:t>
            </a:r>
            <a:r>
              <a:rPr lang="en-US" dirty="0" smtClean="0"/>
              <a:t>allowed Treasury Department to inspect the country’s banks</a:t>
            </a:r>
          </a:p>
          <a:p>
            <a:r>
              <a:rPr lang="en-US" dirty="0" smtClean="0"/>
              <a:t>Revived confidence in banks</a:t>
            </a:r>
          </a:p>
          <a:p>
            <a:r>
              <a:rPr lang="en-US" dirty="0" smtClean="0"/>
              <a:t>March 12, the day before first banks were to reopen, FDR delivered his first “fireside chat” on the banking industry (simple language, informative)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04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Glass-Steagall Act (1933)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Established the </a:t>
            </a:r>
            <a:r>
              <a:rPr lang="en-US" b="1" dirty="0" smtClean="0"/>
              <a:t>Federal Deposit Insurance Corporation (FDIC )</a:t>
            </a:r>
          </a:p>
          <a:p>
            <a:r>
              <a:rPr lang="en-US" dirty="0" smtClean="0"/>
              <a:t>Provided federal insurance for individual banks accounts up to $5,000</a:t>
            </a:r>
          </a:p>
          <a:p>
            <a:r>
              <a:rPr lang="en-US" dirty="0" smtClean="0"/>
              <a:t>Required banks to act cautiously with customer’s money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09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Securities Act (1933)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Government regulation of the Stock Market</a:t>
            </a:r>
          </a:p>
          <a:p>
            <a:r>
              <a:rPr lang="en-US" dirty="0" smtClean="0"/>
              <a:t>Required corporations to provide complete and accurate information on all stock offerings</a:t>
            </a:r>
          </a:p>
          <a:p>
            <a:r>
              <a:rPr lang="en-US" dirty="0" smtClean="0"/>
              <a:t>Made company liable for misinformation</a:t>
            </a:r>
          </a:p>
          <a:p>
            <a:r>
              <a:rPr lang="en-US" dirty="0" smtClean="0"/>
              <a:t>1934 established the </a:t>
            </a:r>
            <a:r>
              <a:rPr lang="en-US" b="1" dirty="0" smtClean="0"/>
              <a:t>Securities and Exchange Commission (SEC 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2208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z="4000" smtClean="0"/>
              <a:t>First Agricultural Adjustment Act (AAA)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799"/>
            <a:ext cx="4419600" cy="5410201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900" dirty="0" smtClean="0">
                <a:solidFill>
                  <a:srgbClr val="FFC000"/>
                </a:solidFill>
              </a:rPr>
              <a:t>Purpose: </a:t>
            </a:r>
            <a:r>
              <a:rPr lang="en-US" altLang="en-US" sz="2900" dirty="0" smtClean="0"/>
              <a:t>the recovery of agriculture</a:t>
            </a:r>
          </a:p>
          <a:p>
            <a:r>
              <a:rPr lang="en-US" altLang="en-US" sz="2900" dirty="0" smtClean="0">
                <a:solidFill>
                  <a:srgbClr val="FFC000"/>
                </a:solidFill>
              </a:rPr>
              <a:t>Paid farmers who agreed to reduce production </a:t>
            </a:r>
            <a:r>
              <a:rPr lang="en-US" altLang="en-US" sz="2900" dirty="0" smtClean="0"/>
              <a:t>of basic crops such as cotton, wheat, tobacco, hogs, and corn</a:t>
            </a:r>
          </a:p>
          <a:p>
            <a:r>
              <a:rPr lang="en-US" altLang="en-US" sz="2900" dirty="0" smtClean="0"/>
              <a:t>Paid farmers $200 million to plow under 10 million acres of crop; paid farmers to slaughter 6 million pigs</a:t>
            </a:r>
          </a:p>
          <a:p>
            <a:r>
              <a:rPr lang="en-US" altLang="en-US" sz="2900" dirty="0" smtClean="0"/>
              <a:t>upset many Americans, but helped raise farm prices</a:t>
            </a:r>
          </a:p>
          <a:p>
            <a:endParaRPr lang="en-US" altLang="en-US" sz="2900" dirty="0" smtClean="0"/>
          </a:p>
        </p:txBody>
      </p:sp>
      <p:pic>
        <p:nvPicPr>
          <p:cNvPr id="18436" name="Picture 5" descr="water1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725" y="1303338"/>
            <a:ext cx="4432300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3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Tennessee Valley Authority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038600" cy="462560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May 18, 1933</a:t>
            </a:r>
          </a:p>
          <a:p>
            <a:r>
              <a:rPr lang="en-US" dirty="0" smtClean="0"/>
              <a:t>Focused on depressed Tennessee River </a:t>
            </a:r>
            <a:r>
              <a:rPr lang="en-US" dirty="0"/>
              <a:t>V</a:t>
            </a:r>
            <a:r>
              <a:rPr lang="en-US" dirty="0" smtClean="0"/>
              <a:t>alley</a:t>
            </a:r>
          </a:p>
          <a:p>
            <a:r>
              <a:rPr lang="en-US" dirty="0" smtClean="0"/>
              <a:t>Built 20 new dams, created thousands of jobs</a:t>
            </a:r>
          </a:p>
          <a:p>
            <a:r>
              <a:rPr lang="en-US" dirty="0" smtClean="0"/>
              <a:t>Provided flood control, hydroelectric power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905000"/>
            <a:ext cx="4154336" cy="248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1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Franklin Delano Roosevelt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4191000" cy="47545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Went into politics shortly after college – earned a reputation as a Progressive</a:t>
            </a:r>
            <a:endParaRPr lang="en-US" sz="2200" dirty="0"/>
          </a:p>
          <a:p>
            <a:r>
              <a:rPr lang="en-US" dirty="0"/>
              <a:t>Became Assistant Secretary of the Navy and then a nominee for VP in the 1920 election</a:t>
            </a:r>
            <a:endParaRPr lang="en-US" sz="2200" dirty="0"/>
          </a:p>
          <a:p>
            <a:r>
              <a:rPr lang="en-US" dirty="0"/>
              <a:t>Contracted polio </a:t>
            </a:r>
            <a:r>
              <a:rPr lang="en-US" dirty="0" smtClean="0"/>
              <a:t>(misdiagnosed</a:t>
            </a:r>
            <a:r>
              <a:rPr lang="en-US" dirty="0"/>
              <a:t>) which paralyzed and numbed both of this legs – took a break from politics</a:t>
            </a:r>
            <a:endParaRPr lang="en-US" sz="2200" dirty="0"/>
          </a:p>
          <a:p>
            <a:endParaRPr lang="en-US" dirty="0"/>
          </a:p>
        </p:txBody>
      </p:sp>
      <p:pic>
        <p:nvPicPr>
          <p:cNvPr id="14338" name="Picture 2" descr="http://upload.wikimedia.org/wikipedia/en/thumb/6/6e/March_of_dimes.jpg/250px-March_of_dim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743200"/>
            <a:ext cx="2990850" cy="3828290"/>
          </a:xfrm>
          <a:prstGeom prst="rect">
            <a:avLst/>
          </a:prstGeom>
          <a:noFill/>
        </p:spPr>
      </p:pic>
      <p:pic>
        <p:nvPicPr>
          <p:cNvPr id="14340" name="Picture 4" descr="FDR memoria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1143000"/>
            <a:ext cx="2381250" cy="1790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506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t="6780"/>
          <a:stretch>
            <a:fillRect/>
          </a:stretch>
        </p:blipFill>
        <p:spPr bwMode="auto">
          <a:xfrm>
            <a:off x="0" y="5334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387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724339"/>
            <a:ext cx="7238999" cy="53529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17714"/>
            <a:ext cx="8869680" cy="633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6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smtClean="0"/>
              <a:t>Civilian Conservation Corp (CCC)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97024"/>
            <a:ext cx="4038600" cy="505777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dirty="0" smtClean="0">
                <a:solidFill>
                  <a:srgbClr val="FFC000"/>
                </a:solidFill>
              </a:rPr>
              <a:t>Purpose: </a:t>
            </a:r>
            <a:r>
              <a:rPr lang="en-US" altLang="en-US" dirty="0" smtClean="0"/>
              <a:t>relief 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Gave </a:t>
            </a:r>
            <a:r>
              <a:rPr lang="en-US" altLang="en-US" dirty="0" smtClean="0">
                <a:solidFill>
                  <a:srgbClr val="FFC000"/>
                </a:solidFill>
              </a:rPr>
              <a:t>outdoor work to unemployed men </a:t>
            </a:r>
            <a:r>
              <a:rPr lang="en-US" altLang="en-US" dirty="0" smtClean="0"/>
              <a:t>between the ages of 18 and 25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They received $30 per month, but $25 went back to the family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Built roads and bridges (46,000)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developed over 800 state parks, planted over 3 billion trees, helped with soil erosion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Segregated (11% African American by 1938)</a:t>
            </a:r>
          </a:p>
          <a:p>
            <a:pPr>
              <a:lnSpc>
                <a:spcPct val="90000"/>
              </a:lnSpc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endParaRPr lang="en-US" altLang="en-US" dirty="0" smtClean="0"/>
          </a:p>
        </p:txBody>
      </p:sp>
      <p:pic>
        <p:nvPicPr>
          <p:cNvPr id="20484" name="Picture 6" descr="yellowocc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"/>
          <a:stretch>
            <a:fillRect/>
          </a:stretch>
        </p:blipFill>
        <p:spPr bwMode="auto">
          <a:xfrm>
            <a:off x="4672013" y="1149350"/>
            <a:ext cx="3986212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14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605692"/>
            <a:ext cx="4876800" cy="625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"/>
            <a:ext cx="4279726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2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41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7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13131" t="5522" r="11026" b="19012"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4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0500"/>
            <a:ext cx="7772400" cy="1143000"/>
          </a:xfrm>
        </p:spPr>
        <p:txBody>
          <a:bodyPr/>
          <a:lstStyle/>
          <a:p>
            <a:r>
              <a:rPr lang="en-US" altLang="en-US" smtClean="0"/>
              <a:t>National Recovery Act (NRA)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58900"/>
            <a:ext cx="41529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 smtClean="0">
                <a:solidFill>
                  <a:srgbClr val="FFC000"/>
                </a:solidFill>
              </a:rPr>
              <a:t>Purpose: </a:t>
            </a:r>
            <a:r>
              <a:rPr lang="en-US" altLang="en-US" dirty="0" smtClean="0"/>
              <a:t>recovery of industry</a:t>
            </a:r>
          </a:p>
          <a:p>
            <a:r>
              <a:rPr lang="en-US" altLang="en-US" dirty="0" smtClean="0"/>
              <a:t>Created a </a:t>
            </a:r>
            <a:r>
              <a:rPr lang="en-US" altLang="en-US" dirty="0" smtClean="0">
                <a:solidFill>
                  <a:srgbClr val="FFC000"/>
                </a:solidFill>
              </a:rPr>
              <a:t>partnership of business, labor, and government </a:t>
            </a:r>
            <a:r>
              <a:rPr lang="en-US" altLang="en-US" dirty="0" smtClean="0"/>
              <a:t>to attack the depression with such measures as price controls, high wages, and codes of fair competition</a:t>
            </a:r>
          </a:p>
          <a:p>
            <a:r>
              <a:rPr lang="en-US" altLang="en-US" u="sng" dirty="0" smtClean="0"/>
              <a:t>Blue Eagle; “We do our Part”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7432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9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35" y="228600"/>
            <a:ext cx="9001593" cy="631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098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l="10159" t="1778" r="9841" b="2222"/>
          <a:stretch>
            <a:fillRect/>
          </a:stretch>
        </p:blipFill>
        <p:spPr bwMode="auto">
          <a:xfrm>
            <a:off x="1143000" y="685800"/>
            <a:ext cx="6477000" cy="502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721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533400"/>
            <a:ext cx="9144001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874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Franklin Delano Roosevelt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648200" y="1524000"/>
            <a:ext cx="4267200" cy="4906963"/>
          </a:xfrm>
        </p:spPr>
        <p:txBody>
          <a:bodyPr>
            <a:normAutofit/>
          </a:bodyPr>
          <a:lstStyle/>
          <a:p>
            <a:r>
              <a:rPr lang="en-US" dirty="0" smtClean="0"/>
              <a:t>1928 – Roosevelt won the election of New York’s governor and brought many successful reforms during the depression</a:t>
            </a:r>
            <a:endParaRPr lang="en-US" sz="2200" dirty="0" smtClean="0"/>
          </a:p>
          <a:p>
            <a:r>
              <a:rPr lang="en-US" dirty="0" smtClean="0"/>
              <a:t>His popularity, and people’s hatred for Hoover, won him the presidency in a landslide in 1932</a:t>
            </a:r>
            <a:endParaRPr lang="en-US" sz="2200" dirty="0" smtClean="0"/>
          </a:p>
          <a:p>
            <a:endParaRPr lang="en-US" dirty="0"/>
          </a:p>
        </p:txBody>
      </p:sp>
      <p:pic>
        <p:nvPicPr>
          <p:cNvPr id="5" name="Picture 6" descr="fd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328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2738"/>
            <a:ext cx="9144000" cy="1143000"/>
          </a:xfrm>
        </p:spPr>
        <p:txBody>
          <a:bodyPr/>
          <a:lstStyle/>
          <a:p>
            <a:r>
              <a:rPr lang="en-US" altLang="en-US" sz="4000" smtClean="0"/>
              <a:t>Federal Emergency Relief Admin (FERA)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92250"/>
            <a:ext cx="4114800" cy="411480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rgbClr val="FFC000"/>
                </a:solidFill>
              </a:rPr>
              <a:t>Purpose:</a:t>
            </a:r>
            <a:r>
              <a:rPr lang="en-US" altLang="en-US" dirty="0" smtClean="0"/>
              <a:t> relief  </a:t>
            </a:r>
          </a:p>
          <a:p>
            <a:r>
              <a:rPr lang="en-US" altLang="en-US" dirty="0" smtClean="0"/>
              <a:t>Gave over $500 million to states and municipalities so they could distribute </a:t>
            </a:r>
            <a:r>
              <a:rPr lang="en-US" altLang="en-US" dirty="0" smtClean="0">
                <a:solidFill>
                  <a:srgbClr val="FFC000"/>
                </a:solidFill>
              </a:rPr>
              <a:t>money, clothing, and food to the unemployed</a:t>
            </a:r>
            <a:endParaRPr lang="en-US" altLang="en-US" u="sng" dirty="0" smtClean="0">
              <a:solidFill>
                <a:srgbClr val="FFC000"/>
              </a:solidFill>
            </a:endParaRPr>
          </a:p>
        </p:txBody>
      </p:sp>
      <p:pic>
        <p:nvPicPr>
          <p:cNvPr id="19460" name="Picture 5" descr="clothingdistrib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23"/>
          <a:stretch>
            <a:fillRect/>
          </a:stretch>
        </p:blipFill>
        <p:spPr bwMode="auto">
          <a:xfrm>
            <a:off x="4383088" y="1622425"/>
            <a:ext cx="4535487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35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" y="-22225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Criticisms by Conservative Opponents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-74162" y="1447800"/>
            <a:ext cx="9217025" cy="49530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800" dirty="0" smtClean="0"/>
              <a:t>Conservative opponents said the New Deal </a:t>
            </a:r>
            <a:r>
              <a:rPr lang="en-US" altLang="en-US" sz="2800" dirty="0" smtClean="0">
                <a:solidFill>
                  <a:srgbClr val="FFC000"/>
                </a:solidFill>
              </a:rPr>
              <a:t>went too far</a:t>
            </a:r>
            <a:r>
              <a:rPr lang="en-US" altLang="en-US" sz="2800" dirty="0" smtClean="0"/>
              <a:t>:</a:t>
            </a:r>
          </a:p>
          <a:p>
            <a:pPr lvl="1"/>
            <a:r>
              <a:rPr lang="en-US" altLang="en-US" dirty="0" smtClean="0"/>
              <a:t>It was </a:t>
            </a:r>
            <a:r>
              <a:rPr lang="en-US" altLang="en-US" dirty="0" smtClean="0">
                <a:solidFill>
                  <a:srgbClr val="FFC000"/>
                </a:solidFill>
              </a:rPr>
              <a:t>socialism </a:t>
            </a:r>
            <a:r>
              <a:rPr lang="en-US" altLang="en-US" dirty="0" smtClean="0"/>
              <a:t>(killed individualism)</a:t>
            </a:r>
          </a:p>
          <a:p>
            <a:pPr lvl="1"/>
            <a:r>
              <a:rPr lang="en-US" altLang="en-US" dirty="0" smtClean="0"/>
              <a:t>It added to the </a:t>
            </a:r>
            <a:r>
              <a:rPr lang="en-US" altLang="en-US" dirty="0" smtClean="0">
                <a:solidFill>
                  <a:srgbClr val="FFC000"/>
                </a:solidFill>
              </a:rPr>
              <a:t>national debt because of “deficit spending” </a:t>
            </a:r>
            <a:r>
              <a:rPr lang="en-US" altLang="en-US" dirty="0" smtClean="0"/>
              <a:t>($35 billion)</a:t>
            </a:r>
          </a:p>
          <a:p>
            <a:pPr lvl="1"/>
            <a:r>
              <a:rPr lang="en-US" altLang="en-US" dirty="0" smtClean="0"/>
              <a:t>It wasted money on relief and </a:t>
            </a:r>
            <a:r>
              <a:rPr lang="en-US" altLang="en-US" dirty="0" smtClean="0">
                <a:solidFill>
                  <a:srgbClr val="FFC000"/>
                </a:solidFill>
              </a:rPr>
              <a:t>encouraged idleness</a:t>
            </a:r>
          </a:p>
          <a:p>
            <a:pPr lvl="1"/>
            <a:r>
              <a:rPr lang="en-US" altLang="en-US" dirty="0" smtClean="0"/>
              <a:t>It </a:t>
            </a:r>
            <a:r>
              <a:rPr lang="en-US" altLang="en-US" dirty="0" smtClean="0">
                <a:solidFill>
                  <a:srgbClr val="FFC000"/>
                </a:solidFill>
              </a:rPr>
              <a:t>violated the constitution </a:t>
            </a:r>
            <a:r>
              <a:rPr lang="en-US" altLang="en-US" dirty="0" smtClean="0"/>
              <a:t>&amp; states rights</a:t>
            </a:r>
          </a:p>
          <a:p>
            <a:pPr lvl="1"/>
            <a:r>
              <a:rPr lang="en-US" altLang="en-US" dirty="0" smtClean="0"/>
              <a:t>It increased the </a:t>
            </a:r>
            <a:r>
              <a:rPr lang="en-US" altLang="en-US" dirty="0" smtClean="0">
                <a:solidFill>
                  <a:srgbClr val="FFC000"/>
                </a:solidFill>
              </a:rPr>
              <a:t>power of the </a:t>
            </a:r>
            <a:br>
              <a:rPr lang="en-US" altLang="en-US" dirty="0" smtClean="0">
                <a:solidFill>
                  <a:srgbClr val="FFC000"/>
                </a:solidFill>
              </a:rPr>
            </a:br>
            <a:r>
              <a:rPr lang="en-US" altLang="en-US" dirty="0" smtClean="0">
                <a:solidFill>
                  <a:srgbClr val="FFC000"/>
                </a:solidFill>
              </a:rPr>
              <a:t>Presidency </a:t>
            </a:r>
            <a:r>
              <a:rPr lang="en-US" altLang="en-US" dirty="0" smtClean="0"/>
              <a:t>(FDR was reaching </a:t>
            </a:r>
            <a:br>
              <a:rPr lang="en-US" altLang="en-US" dirty="0" smtClean="0"/>
            </a:br>
            <a:r>
              <a:rPr lang="en-US" altLang="en-US" dirty="0" smtClean="0"/>
              <a:t>toward dictatorship, Congress a</a:t>
            </a:r>
            <a:br>
              <a:rPr lang="en-US" altLang="en-US" dirty="0" smtClean="0"/>
            </a:br>
            <a:r>
              <a:rPr lang="en-US" altLang="en-US" dirty="0" smtClean="0"/>
              <a:t>rubber stamp, independence</a:t>
            </a:r>
            <a:br>
              <a:rPr lang="en-US" altLang="en-US" dirty="0" smtClean="0"/>
            </a:br>
            <a:r>
              <a:rPr lang="en-US" altLang="en-US" dirty="0" smtClean="0"/>
              <a:t>of judiciary threatened, </a:t>
            </a:r>
            <a:br>
              <a:rPr lang="en-US" altLang="en-US" dirty="0" smtClean="0"/>
            </a:br>
            <a:r>
              <a:rPr lang="en-US" altLang="en-US" dirty="0" smtClean="0"/>
              <a:t>separation of powers shattered)</a:t>
            </a:r>
          </a:p>
        </p:txBody>
      </p:sp>
      <p:pic>
        <p:nvPicPr>
          <p:cNvPr id="27652" name="Picture 4" descr="http://fratres.files.wordpress.com/2008/11/socialis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554" y="3692525"/>
            <a:ext cx="2525713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15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85800" y="287338"/>
            <a:ext cx="7772400" cy="1143000"/>
          </a:xfrm>
        </p:spPr>
        <p:txBody>
          <a:bodyPr/>
          <a:lstStyle/>
          <a:p>
            <a:r>
              <a:rPr lang="en-US" altLang="en-US" smtClean="0"/>
              <a:t>Anti-New Deal Organization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723900" y="1543050"/>
            <a:ext cx="4041775" cy="4114800"/>
          </a:xfrm>
        </p:spPr>
        <p:txBody>
          <a:bodyPr/>
          <a:lstStyle/>
          <a:p>
            <a:pPr marL="342900" lvl="1" indent="-342900"/>
            <a:r>
              <a:rPr lang="en-US" altLang="en-US" smtClean="0"/>
              <a:t>Conservative opponents to the New Deal had an organization called the </a:t>
            </a:r>
            <a:r>
              <a:rPr lang="en-US" altLang="en-US" smtClean="0">
                <a:solidFill>
                  <a:srgbClr val="FFC000"/>
                </a:solidFill>
              </a:rPr>
              <a:t>American Liberty League</a:t>
            </a:r>
            <a:r>
              <a:rPr lang="en-US" altLang="en-US" smtClean="0"/>
              <a:t>. They had money but were small in numbers, so FDR was not worried.</a:t>
            </a:r>
          </a:p>
          <a:p>
            <a:endParaRPr lang="en-US" altLang="en-US" sz="3600" smtClean="0"/>
          </a:p>
        </p:txBody>
      </p:sp>
      <p:pic>
        <p:nvPicPr>
          <p:cNvPr id="28676" name="Picture 2" descr="http://www.hsd.org/MuseumExhibits/Schoonover_06/Schoonov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" t="18419" r="41357" b="22871"/>
          <a:stretch>
            <a:fillRect/>
          </a:stretch>
        </p:blipFill>
        <p:spPr bwMode="auto">
          <a:xfrm>
            <a:off x="5118100" y="1674813"/>
            <a:ext cx="3319463" cy="470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34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Supreme Court Reacts to New Deal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mid 1930s the U.S. Supreme Court agreed with conservative opposition to New Deal</a:t>
            </a:r>
          </a:p>
          <a:p>
            <a:r>
              <a:rPr lang="en-US" dirty="0" smtClean="0"/>
              <a:t>1935 declared the </a:t>
            </a:r>
            <a:r>
              <a:rPr lang="en-US" b="1" dirty="0" smtClean="0"/>
              <a:t>NIRA unconstitutional </a:t>
            </a:r>
            <a:r>
              <a:rPr lang="en-US" dirty="0" smtClean="0"/>
              <a:t>(enforcement of labor codes wen beyond the federal government’s constitutional powers to regulate interstate commerce)</a:t>
            </a:r>
          </a:p>
          <a:p>
            <a:r>
              <a:rPr lang="en-US" dirty="0" smtClean="0"/>
              <a:t>1935 declared the </a:t>
            </a:r>
            <a:r>
              <a:rPr lang="en-US" b="1" dirty="0" smtClean="0"/>
              <a:t>AAA unconstitutional</a:t>
            </a:r>
            <a:r>
              <a:rPr lang="en-US" dirty="0" smtClean="0"/>
              <a:t>-ruled that agriculture was a local matter and should be regulated by the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84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Court Packing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953000" cy="493040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FDR proposed in February 1937 that Congress enact a court-reform bill to reorganize the U.S. Supreme Court</a:t>
            </a:r>
          </a:p>
          <a:p>
            <a:r>
              <a:rPr lang="en-US" dirty="0" smtClean="0"/>
              <a:t>FDR wanted to appoint six new Supreme Court justices</a:t>
            </a:r>
          </a:p>
          <a:p>
            <a:r>
              <a:rPr lang="en-US" dirty="0" smtClean="0"/>
              <a:t>Uproar-many people though president was violating principles of separation of powers</a:t>
            </a:r>
          </a:p>
          <a:p>
            <a:r>
              <a:rPr lang="en-US" dirty="0" smtClean="0"/>
              <a:t>FDR got his way by appointed liberal Hugo S. Black to the court.  Rulings began to favor New Deal</a:t>
            </a:r>
          </a:p>
          <a:p>
            <a:r>
              <a:rPr lang="en-US" dirty="0" smtClean="0"/>
              <a:t>Over time he would appoint seven new justices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600200"/>
            <a:ext cx="3519629" cy="215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2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711200" y="2238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Criticisms of Radical Opponents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703763" y="1646238"/>
            <a:ext cx="4054475" cy="4114800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Radical opponents said the New Deal did not go far enough. They were </a:t>
            </a:r>
            <a:r>
              <a:rPr lang="en-US" altLang="en-US" dirty="0" smtClean="0">
                <a:solidFill>
                  <a:srgbClr val="FFC000"/>
                </a:solidFill>
              </a:rPr>
              <a:t>demagogues</a:t>
            </a:r>
            <a:r>
              <a:rPr lang="en-US" altLang="en-US" dirty="0" smtClean="0"/>
              <a:t> and had popular followings</a:t>
            </a:r>
          </a:p>
        </p:txBody>
      </p:sp>
      <p:pic>
        <p:nvPicPr>
          <p:cNvPr id="29700" name="Picture 2" descr="http://www.smh.com.au/ffximage/2008/12/16/webster_narrowweb__300x359,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620838"/>
            <a:ext cx="409257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5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85800" y="17463"/>
            <a:ext cx="7772400" cy="1143000"/>
          </a:xfrm>
        </p:spPr>
        <p:txBody>
          <a:bodyPr/>
          <a:lstStyle/>
          <a:p>
            <a:r>
              <a:rPr lang="en-US" altLang="en-US" smtClean="0"/>
              <a:t>Senator Huey Long (LA)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76200" y="1635837"/>
            <a:ext cx="4830762" cy="4768850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 smtClean="0"/>
              <a:t>Senator Huey Long said New Deal relief measures were not enough and advocated  a </a:t>
            </a:r>
            <a:r>
              <a:rPr lang="en-US" altLang="en-US" dirty="0" smtClean="0">
                <a:solidFill>
                  <a:srgbClr val="FFC000"/>
                </a:solidFill>
              </a:rPr>
              <a:t>share the wealth </a:t>
            </a:r>
            <a:r>
              <a:rPr lang="en-US" altLang="en-US" dirty="0" smtClean="0"/>
              <a:t>plan </a:t>
            </a:r>
          </a:p>
          <a:p>
            <a:r>
              <a:rPr lang="en-US" altLang="en-US" dirty="0" smtClean="0"/>
              <a:t>(i.e., a guaranteed annual income of at least $5,000 for every American, financed by confiscating wealth of people who made over $5 million per year).</a:t>
            </a:r>
          </a:p>
          <a:p>
            <a:r>
              <a:rPr lang="en-US" altLang="en-US" dirty="0" smtClean="0"/>
              <a:t>“Every Man a King”</a:t>
            </a:r>
          </a:p>
          <a:p>
            <a:endParaRPr lang="en-US" altLang="en-US" dirty="0" smtClean="0"/>
          </a:p>
        </p:txBody>
      </p:sp>
      <p:pic>
        <p:nvPicPr>
          <p:cNvPr id="30724" name="Picture 2" descr="http://3.bp.blogspot.com/_-Of4sYKZBGI/R_uK_Bud0II/AAAAAAAAAQg/XtnMFqVw4TE/s320/huey_long_0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1350963"/>
            <a:ext cx="3943350" cy="502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07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en-US" smtClean="0"/>
              <a:t>Father Charles E. Coughlin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4705350" cy="5449888"/>
          </a:xfrm>
        </p:spPr>
        <p:txBody>
          <a:bodyPr>
            <a:normAutofit fontScale="92500"/>
          </a:bodyPr>
          <a:lstStyle/>
          <a:p>
            <a:r>
              <a:rPr lang="en-US" altLang="en-US" sz="2800" dirty="0" smtClean="0"/>
              <a:t>Father Charles Coughlin was</a:t>
            </a:r>
            <a:br>
              <a:rPr lang="en-US" altLang="en-US" sz="2800" dirty="0" smtClean="0"/>
            </a:br>
            <a:r>
              <a:rPr lang="en-US" altLang="en-US" sz="2800" dirty="0" smtClean="0"/>
              <a:t> a radio priest from Detroit.</a:t>
            </a:r>
          </a:p>
          <a:p>
            <a:r>
              <a:rPr lang="en-US" altLang="en-US" sz="2800" dirty="0" smtClean="0"/>
              <a:t>His  broadcasts were called the “Golden Hour of the Little Flower.”</a:t>
            </a:r>
          </a:p>
          <a:p>
            <a:r>
              <a:rPr lang="en-US" altLang="en-US" sz="2800" dirty="0" smtClean="0"/>
              <a:t>He claimed there </a:t>
            </a:r>
            <a:r>
              <a:rPr lang="en-US" altLang="en-US" sz="2800" dirty="0" smtClean="0">
                <a:solidFill>
                  <a:srgbClr val="FFC000"/>
                </a:solidFill>
              </a:rPr>
              <a:t>was an international bankers conspiracy </a:t>
            </a:r>
            <a:r>
              <a:rPr lang="en-US" altLang="en-US" sz="2800" dirty="0" smtClean="0"/>
              <a:t>and Jews were responsible. </a:t>
            </a:r>
          </a:p>
          <a:p>
            <a:r>
              <a:rPr lang="en-US" altLang="en-US" sz="2800" dirty="0" smtClean="0"/>
              <a:t>He </a:t>
            </a:r>
            <a:r>
              <a:rPr lang="en-US" altLang="en-US" sz="2800" dirty="0" smtClean="0">
                <a:solidFill>
                  <a:srgbClr val="FFC000"/>
                </a:solidFill>
              </a:rPr>
              <a:t>advocated nationalization of banking and currency </a:t>
            </a:r>
            <a:r>
              <a:rPr lang="en-US" altLang="en-US" sz="2800" dirty="0" smtClean="0"/>
              <a:t>and national resources and demanded a </a:t>
            </a:r>
            <a:r>
              <a:rPr lang="en-US" altLang="en-US" sz="2800" dirty="0" smtClean="0">
                <a:solidFill>
                  <a:srgbClr val="FFC000"/>
                </a:solidFill>
              </a:rPr>
              <a:t>“living wage.”</a:t>
            </a:r>
          </a:p>
        </p:txBody>
      </p:sp>
      <p:pic>
        <p:nvPicPr>
          <p:cNvPr id="31748" name="Picture 4" descr="charles_coughlin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1262063"/>
            <a:ext cx="4011612" cy="531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09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85800" y="55563"/>
            <a:ext cx="7772400" cy="1143000"/>
          </a:xfrm>
        </p:spPr>
        <p:txBody>
          <a:bodyPr/>
          <a:lstStyle/>
          <a:p>
            <a:r>
              <a:rPr lang="en-US" altLang="en-US" smtClean="0"/>
              <a:t>Dr. Francis E. Townsend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1" y="1905000"/>
            <a:ext cx="4424362" cy="4419599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sz="2800" dirty="0" smtClean="0"/>
              <a:t>Dr. Francis E. Townsend was an elderly physician from CA.</a:t>
            </a:r>
          </a:p>
          <a:p>
            <a:r>
              <a:rPr lang="en-US" altLang="en-US" sz="2800" dirty="0" smtClean="0"/>
              <a:t>He had a plan for the federal government to </a:t>
            </a:r>
            <a:r>
              <a:rPr lang="en-US" altLang="en-US" sz="2800" dirty="0" smtClean="0">
                <a:solidFill>
                  <a:srgbClr val="FFC000"/>
                </a:solidFill>
              </a:rPr>
              <a:t>pay $200 per month to unemployed people over 60</a:t>
            </a:r>
            <a:r>
              <a:rPr lang="en-US" altLang="en-US" sz="2800" dirty="0" smtClean="0"/>
              <a:t>. </a:t>
            </a:r>
          </a:p>
          <a:p>
            <a:r>
              <a:rPr lang="en-US" altLang="en-US" sz="2800" dirty="0" smtClean="0"/>
              <a:t>The program would be financed by a </a:t>
            </a:r>
            <a:r>
              <a:rPr lang="en-US" altLang="en-US" sz="2800" dirty="0" smtClean="0">
                <a:solidFill>
                  <a:srgbClr val="FFC000"/>
                </a:solidFill>
              </a:rPr>
              <a:t>2% national sales tax</a:t>
            </a:r>
            <a:r>
              <a:rPr lang="en-US" altLang="en-US" sz="2800" dirty="0" smtClean="0"/>
              <a:t> and each pensioner would be required to spend the money in 30 days. This would stimulate the economy.</a:t>
            </a:r>
          </a:p>
          <a:p>
            <a:endParaRPr lang="en-US" altLang="en-US" sz="2800" dirty="0" smtClean="0"/>
          </a:p>
        </p:txBody>
      </p:sp>
      <p:pic>
        <p:nvPicPr>
          <p:cNvPr id="32772" name="Picture 5" descr="townsen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8" t="5579" r="7755" b="12245"/>
          <a:stretch>
            <a:fillRect/>
          </a:stretch>
        </p:blipFill>
        <p:spPr bwMode="auto">
          <a:xfrm>
            <a:off x="4932363" y="1236663"/>
            <a:ext cx="3735387" cy="529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3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New Deal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37033"/>
            <a:ext cx="4724400" cy="4625609"/>
          </a:xfrm>
        </p:spPr>
        <p:txBody>
          <a:bodyPr/>
          <a:lstStyle/>
          <a:p>
            <a:r>
              <a:rPr lang="en-US" dirty="0" smtClean="0"/>
              <a:t>FDR’s Second New Deal was between 1935-1938</a:t>
            </a:r>
          </a:p>
          <a:p>
            <a:r>
              <a:rPr lang="en-US" dirty="0" smtClean="0"/>
              <a:t>His last programs tried to help farmers, the poor, workers and children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124200"/>
            <a:ext cx="4285859" cy="34384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203200"/>
            <a:ext cx="7772400" cy="1143000"/>
          </a:xfrm>
        </p:spPr>
        <p:txBody>
          <a:bodyPr/>
          <a:lstStyle/>
          <a:p>
            <a:r>
              <a:rPr lang="en-US" altLang="en-US" smtClean="0"/>
              <a:t>FDR Restored Confidence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5" y="1437754"/>
            <a:ext cx="4089400" cy="5397500"/>
          </a:xfrm>
        </p:spPr>
        <p:txBody>
          <a:bodyPr>
            <a:normAutofit lnSpcReduction="10000"/>
          </a:bodyPr>
          <a:lstStyle/>
          <a:p>
            <a:r>
              <a:rPr lang="en-US" altLang="en-US" sz="2800" dirty="0" smtClean="0"/>
              <a:t>In his inaugural address, he said </a:t>
            </a:r>
            <a:r>
              <a:rPr lang="en-US" altLang="en-US" sz="2800" i="1" dirty="0" smtClean="0">
                <a:solidFill>
                  <a:srgbClr val="FFC000"/>
                </a:solidFill>
              </a:rPr>
              <a:t>“The only thing we have to fear is fear itself….” </a:t>
            </a:r>
          </a:p>
          <a:p>
            <a:r>
              <a:rPr lang="en-US" altLang="en-US" sz="2800" dirty="0" smtClean="0"/>
              <a:t>He promised vigorous</a:t>
            </a:r>
            <a:r>
              <a:rPr lang="en-US" altLang="en-US" sz="2800" dirty="0" smtClean="0">
                <a:solidFill>
                  <a:srgbClr val="FFC000"/>
                </a:solidFill>
              </a:rPr>
              <a:t> leadership</a:t>
            </a:r>
            <a:r>
              <a:rPr lang="en-US" altLang="en-US" sz="2800" dirty="0" smtClean="0"/>
              <a:t> and </a:t>
            </a:r>
            <a:r>
              <a:rPr lang="en-US" altLang="en-US" sz="2800" dirty="0" smtClean="0">
                <a:solidFill>
                  <a:srgbClr val="FFC000"/>
                </a:solidFill>
              </a:rPr>
              <a:t>bold action</a:t>
            </a:r>
            <a:r>
              <a:rPr lang="en-US" altLang="en-US" sz="2800" dirty="0" smtClean="0"/>
              <a:t>, called for </a:t>
            </a:r>
            <a:r>
              <a:rPr lang="en-US" altLang="en-US" sz="2800" dirty="0" smtClean="0">
                <a:solidFill>
                  <a:srgbClr val="FFC000"/>
                </a:solidFill>
              </a:rPr>
              <a:t>discipline</a:t>
            </a:r>
            <a:r>
              <a:rPr lang="en-US" altLang="en-US" sz="2800" dirty="0" smtClean="0"/>
              <a:t> and </a:t>
            </a:r>
            <a:r>
              <a:rPr lang="en-US" altLang="en-US" sz="2800" dirty="0" smtClean="0">
                <a:solidFill>
                  <a:srgbClr val="FFC000"/>
                </a:solidFill>
              </a:rPr>
              <a:t>cooperation</a:t>
            </a:r>
            <a:r>
              <a:rPr lang="en-US" altLang="en-US" sz="2800" dirty="0" smtClean="0"/>
              <a:t>, expressed his faith in democracy, and asked for divine protection and guidance.</a:t>
            </a:r>
          </a:p>
        </p:txBody>
      </p:sp>
      <p:pic>
        <p:nvPicPr>
          <p:cNvPr id="12292" name="Picture 5" descr=" Inauguration of President Franklin Roosevel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12"/>
          <a:stretch>
            <a:fillRect/>
          </a:stretch>
        </p:blipFill>
        <p:spPr bwMode="auto">
          <a:xfrm>
            <a:off x="4289425" y="1633538"/>
            <a:ext cx="4854575" cy="457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69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Progress 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1935 Works </a:t>
            </a:r>
            <a:r>
              <a:rPr lang="en-US" dirty="0"/>
              <a:t>Progress Administration, headed by Harry Hopkins, to replace FERA.  </a:t>
            </a:r>
            <a:endParaRPr lang="en-US" dirty="0" smtClean="0"/>
          </a:p>
          <a:p>
            <a:r>
              <a:rPr lang="en-US" dirty="0" smtClean="0"/>
              <a:t>Largest New Deal agency; spent $11 billion to give jobs to more than 8 million workers</a:t>
            </a:r>
          </a:p>
          <a:p>
            <a:r>
              <a:rPr lang="en-US" dirty="0"/>
              <a:t>L</a:t>
            </a:r>
            <a:r>
              <a:rPr lang="en-US" dirty="0" smtClean="0"/>
              <a:t>eft </a:t>
            </a:r>
            <a:r>
              <a:rPr lang="en-US" dirty="0"/>
              <a:t>permanent monuments on the landscape in the form of </a:t>
            </a:r>
            <a:r>
              <a:rPr lang="en-US" dirty="0" smtClean="0"/>
              <a:t>125,000 public buildings,651,000 miles of </a:t>
            </a:r>
            <a:r>
              <a:rPr lang="en-US" dirty="0"/>
              <a:t>hard-surfaced roads, </a:t>
            </a:r>
            <a:r>
              <a:rPr lang="en-US" dirty="0" smtClean="0"/>
              <a:t>850 airports </a:t>
            </a:r>
            <a:r>
              <a:rPr lang="en-US" dirty="0"/>
              <a:t>and </a:t>
            </a:r>
            <a:r>
              <a:rPr lang="en-US" dirty="0" smtClean="0"/>
              <a:t>schools</a:t>
            </a:r>
            <a:r>
              <a:rPr lang="en-US" dirty="0"/>
              <a:t> </a:t>
            </a:r>
            <a:r>
              <a:rPr lang="en-US" dirty="0" smtClean="0"/>
              <a:t>(gave hope)</a:t>
            </a:r>
            <a:endParaRPr lang="en-US" dirty="0"/>
          </a:p>
          <a:p>
            <a:r>
              <a:rPr lang="en-US" dirty="0"/>
              <a:t>The WPA also employed a variety of talents in the Federal Writer’s Project, the Federal Art Project, Federal Music Project, and the Federal Theatre </a:t>
            </a:r>
            <a:r>
              <a:rPr lang="en-US" dirty="0" smtClean="0"/>
              <a:t>Project (criticized)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7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711200" y="249238"/>
            <a:ext cx="7772400" cy="1143000"/>
          </a:xfrm>
        </p:spPr>
        <p:txBody>
          <a:bodyPr/>
          <a:lstStyle/>
          <a:p>
            <a:r>
              <a:rPr lang="en-US" altLang="en-US" smtClean="0"/>
              <a:t>Social Security Act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4168775" cy="4114800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 smtClean="0"/>
              <a:t>1935 created by committee chaired by Sec. of Labor Frances Perkins</a:t>
            </a:r>
          </a:p>
          <a:p>
            <a:r>
              <a:rPr lang="en-US" altLang="en-US" dirty="0" smtClean="0"/>
              <a:t>Three major parts:</a:t>
            </a:r>
          </a:p>
          <a:p>
            <a:pPr lvl="1"/>
            <a:r>
              <a:rPr lang="en-US" altLang="en-US" dirty="0" smtClean="0"/>
              <a:t>Old-age insurance for retirees over 65 and their spouses</a:t>
            </a:r>
          </a:p>
          <a:p>
            <a:pPr lvl="1"/>
            <a:r>
              <a:rPr lang="en-US" altLang="en-US" dirty="0" smtClean="0"/>
              <a:t>Unemployment compensation insurance</a:t>
            </a:r>
          </a:p>
          <a:p>
            <a:pPr lvl="1"/>
            <a:r>
              <a:rPr lang="en-US" altLang="en-US" dirty="0" smtClean="0"/>
              <a:t>Aid to families with dependent children and the disabled</a:t>
            </a:r>
          </a:p>
          <a:p>
            <a:r>
              <a:rPr lang="en-US" b="1" dirty="0"/>
              <a:t>FICA</a:t>
            </a:r>
            <a:r>
              <a:rPr lang="en-US" dirty="0"/>
              <a:t>: the Federal Insurance Contributions Act. </a:t>
            </a:r>
            <a:r>
              <a:rPr lang="en-US" dirty="0" smtClean="0"/>
              <a:t>Today on </a:t>
            </a:r>
            <a:r>
              <a:rPr lang="en-US" dirty="0"/>
              <a:t>your pay stub, FICA refers to Social Security tax</a:t>
            </a:r>
            <a:endParaRPr lang="en-US" altLang="en-US" dirty="0" smtClean="0"/>
          </a:p>
        </p:txBody>
      </p:sp>
      <p:pic>
        <p:nvPicPr>
          <p:cNvPr id="22532" name="Picture 2" descr="http://www.ssa.gov/history/pics/idamay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55750"/>
            <a:ext cx="4418013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94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85800" y="300038"/>
            <a:ext cx="7772400" cy="1143000"/>
          </a:xfrm>
        </p:spPr>
        <p:txBody>
          <a:bodyPr/>
          <a:lstStyle/>
          <a:p>
            <a:r>
              <a:rPr lang="en-US" altLang="en-US" smtClean="0"/>
              <a:t>National Labor Relations Act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260350" y="1439863"/>
            <a:ext cx="3873500" cy="4510087"/>
          </a:xfrm>
        </p:spPr>
        <p:txBody>
          <a:bodyPr>
            <a:normAutofit fontScale="92500"/>
          </a:bodyPr>
          <a:lstStyle/>
          <a:p>
            <a:r>
              <a:rPr lang="en-US" altLang="en-US" smtClean="0">
                <a:solidFill>
                  <a:srgbClr val="FFC000"/>
                </a:solidFill>
              </a:rPr>
              <a:t>Purpose: </a:t>
            </a:r>
            <a:r>
              <a:rPr lang="en-US" altLang="en-US" smtClean="0"/>
              <a:t>reform</a:t>
            </a:r>
          </a:p>
          <a:p>
            <a:r>
              <a:rPr lang="en-US" altLang="en-US" smtClean="0"/>
              <a:t>Put restraints on employers and set up a </a:t>
            </a:r>
            <a:r>
              <a:rPr lang="en-US" altLang="en-US" smtClean="0">
                <a:solidFill>
                  <a:srgbClr val="FFC000"/>
                </a:solidFill>
              </a:rPr>
              <a:t>National Labor Relations Board </a:t>
            </a:r>
            <a:r>
              <a:rPr lang="en-US" altLang="en-US" smtClean="0"/>
              <a:t>to protect the rights of organized labor </a:t>
            </a:r>
            <a:r>
              <a:rPr lang="en-US" altLang="en-US" smtClean="0">
                <a:solidFill>
                  <a:srgbClr val="FFC000"/>
                </a:solidFill>
              </a:rPr>
              <a:t>to bargain collectively </a:t>
            </a:r>
            <a:r>
              <a:rPr lang="en-US" altLang="en-US" smtClean="0"/>
              <a:t>with employers.</a:t>
            </a:r>
          </a:p>
        </p:txBody>
      </p:sp>
      <p:pic>
        <p:nvPicPr>
          <p:cNvPr id="23556" name="Picture 2" descr="http://cache.gettyimages.com/xc/3109224.jpg?v=1&amp;c=ViewImages&amp;k=2&amp;d=45BAE66225B176A18015C034720A6662A55A1E4F32AD31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75"/>
          <a:stretch>
            <a:fillRect/>
          </a:stretch>
        </p:blipFill>
        <p:spPr bwMode="auto">
          <a:xfrm>
            <a:off x="4187825" y="1674813"/>
            <a:ext cx="4802188" cy="33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039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-29759" y="-18197"/>
            <a:ext cx="8990012" cy="1143000"/>
          </a:xfrm>
        </p:spPr>
        <p:txBody>
          <a:bodyPr/>
          <a:lstStyle/>
          <a:p>
            <a:r>
              <a:rPr lang="en-US" altLang="en-US" dirty="0" smtClean="0"/>
              <a:t>Second Agricultural Adjustment Act 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00038" y="1787525"/>
            <a:ext cx="3783012" cy="4114800"/>
          </a:xfrm>
        </p:spPr>
        <p:txBody>
          <a:bodyPr/>
          <a:lstStyle/>
          <a:p>
            <a:r>
              <a:rPr lang="en-US" altLang="en-US" dirty="0" smtClean="0"/>
              <a:t>Purpose: recovery for agriculture</a:t>
            </a:r>
          </a:p>
          <a:p>
            <a:r>
              <a:rPr lang="en-US" altLang="en-US" dirty="0" smtClean="0"/>
              <a:t>Paid farmers for conservation practices, but only if they </a:t>
            </a:r>
            <a:r>
              <a:rPr lang="en-US" altLang="en-US" dirty="0" smtClean="0">
                <a:solidFill>
                  <a:srgbClr val="FFC000"/>
                </a:solidFill>
              </a:rPr>
              <a:t>restricted production of staple crops.</a:t>
            </a:r>
          </a:p>
          <a:p>
            <a:endParaRPr lang="en-US" altLang="en-US" dirty="0" smtClean="0"/>
          </a:p>
        </p:txBody>
      </p:sp>
      <p:pic>
        <p:nvPicPr>
          <p:cNvPr id="24580" name="Picture 2" descr="http://stfm.astate.edu/images/75-blythevil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450" y="1943100"/>
            <a:ext cx="4741863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880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60400" y="249238"/>
            <a:ext cx="7772400" cy="75565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The Election of 1936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-80679" y="1447800"/>
            <a:ext cx="5087938" cy="5410200"/>
          </a:xfrm>
        </p:spPr>
        <p:txBody>
          <a:bodyPr>
            <a:normAutofit/>
          </a:bodyPr>
          <a:lstStyle/>
          <a:p>
            <a:r>
              <a:rPr lang="en-US" altLang="en-US" sz="3000" dirty="0" smtClean="0"/>
              <a:t>The Election of 1936:</a:t>
            </a:r>
          </a:p>
          <a:p>
            <a:pPr lvl="1"/>
            <a:r>
              <a:rPr lang="en-US" altLang="en-US" sz="3000" dirty="0" smtClean="0"/>
              <a:t>Made the Democratic party the </a:t>
            </a:r>
            <a:r>
              <a:rPr lang="en-US" altLang="en-US" sz="3000" dirty="0" smtClean="0">
                <a:solidFill>
                  <a:srgbClr val="FFC000"/>
                </a:solidFill>
              </a:rPr>
              <a:t>majority party</a:t>
            </a:r>
          </a:p>
          <a:p>
            <a:pPr lvl="1"/>
            <a:r>
              <a:rPr lang="en-US" altLang="en-US" sz="3000" dirty="0" smtClean="0"/>
              <a:t>Created a</a:t>
            </a:r>
            <a:r>
              <a:rPr lang="en-US" altLang="en-US" sz="3000" dirty="0" smtClean="0">
                <a:solidFill>
                  <a:srgbClr val="FFC000"/>
                </a:solidFill>
              </a:rPr>
              <a:t> new Democratic coalition </a:t>
            </a:r>
            <a:r>
              <a:rPr lang="en-US" altLang="en-US" sz="3000" dirty="0" smtClean="0"/>
              <a:t>composed of both traditional elements and new elements</a:t>
            </a:r>
          </a:p>
          <a:p>
            <a:pPr marL="457200" lvl="1" indent="0">
              <a:buNone/>
            </a:pPr>
            <a:r>
              <a:rPr lang="en-US" altLang="en-US" sz="3000" dirty="0" smtClean="0"/>
              <a:t/>
            </a:r>
            <a:br>
              <a:rPr lang="en-US" altLang="en-US" sz="3000" dirty="0" smtClean="0"/>
            </a:br>
            <a:endParaRPr lang="en-US" altLang="en-US" sz="3000" dirty="0" smtClean="0"/>
          </a:p>
          <a:p>
            <a:endParaRPr lang="en-US" altLang="en-US" sz="3000" dirty="0" smtClean="0"/>
          </a:p>
        </p:txBody>
      </p:sp>
      <p:pic>
        <p:nvPicPr>
          <p:cNvPr id="34820" name="Picture 2" descr="http://www.authentichistory.com/1930s/fdr/rally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25" y="1377950"/>
            <a:ext cx="3963988" cy="476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68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historycentral.com/elections/1936PresEl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438"/>
            <a:ext cx="9210675" cy="584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6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47700" y="-90488"/>
            <a:ext cx="7772400" cy="1143001"/>
          </a:xfrm>
        </p:spPr>
        <p:txBody>
          <a:bodyPr/>
          <a:lstStyle/>
          <a:p>
            <a:r>
              <a:rPr lang="en-US" altLang="en-US" smtClean="0"/>
              <a:t>The Roosevelt Coalition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5138738" cy="5026025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 smtClean="0"/>
              <a:t>Republicans were still relying on their traditional base of political support (big business, big farmers, and conservatives)</a:t>
            </a:r>
          </a:p>
          <a:p>
            <a:r>
              <a:rPr lang="en-US" altLang="en-US" dirty="0" smtClean="0"/>
              <a:t>Democrats broadened their constituency by appealing to </a:t>
            </a:r>
            <a:r>
              <a:rPr lang="en-US" altLang="en-US" dirty="0" smtClean="0">
                <a:solidFill>
                  <a:srgbClr val="FFC000"/>
                </a:solidFill>
              </a:rPr>
              <a:t>small farmers </a:t>
            </a:r>
            <a:r>
              <a:rPr lang="en-US" altLang="en-US" dirty="0" smtClean="0"/>
              <a:t>in the Midwest</a:t>
            </a:r>
            <a:r>
              <a:rPr lang="en-US" altLang="en-US" dirty="0" smtClean="0">
                <a:solidFill>
                  <a:srgbClr val="FFC000"/>
                </a:solidFill>
              </a:rPr>
              <a:t>, urban political bosses, ethnic blue collar workers, Jews, intellectuals, and African Americans</a:t>
            </a:r>
            <a:r>
              <a:rPr lang="en-US" altLang="en-US" dirty="0" smtClean="0"/>
              <a:t>. </a:t>
            </a:r>
          </a:p>
        </p:txBody>
      </p:sp>
      <p:pic>
        <p:nvPicPr>
          <p:cNvPr id="37892" name="Picture 11" descr="04443s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1109663"/>
            <a:ext cx="3654425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25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8872"/>
            <a:ext cx="8534400" cy="1636776"/>
          </a:xfrm>
        </p:spPr>
        <p:txBody>
          <a:bodyPr/>
          <a:lstStyle/>
          <a:p>
            <a:r>
              <a:rPr lang="en-US" dirty="0" smtClean="0"/>
              <a:t>Legacy and effects of the New Deal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9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444752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/>
              <a:t>Larger Role in Economy and Economic Effects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Much </a:t>
            </a:r>
            <a:r>
              <a:rPr lang="en-US" dirty="0"/>
              <a:t>more and needed focus on West and South – many of the large-scale public works programs were in these areas</a:t>
            </a:r>
          </a:p>
          <a:p>
            <a:pPr lvl="0"/>
            <a:r>
              <a:rPr lang="en-US" dirty="0"/>
              <a:t>Increased regulatory functions of the federal government to stabilize problem areas (banks, stock market,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0"/>
            <a:r>
              <a:rPr lang="en-US" dirty="0"/>
              <a:t>Provided tools for the US to promote and regulate economic growth in the future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4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of “Welfare State”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“Welfare State” – a government that assumes the responsibility for providing for the welfare of children and the poor, elderly, sick, disabled, and unemployed</a:t>
            </a:r>
          </a:p>
          <a:p>
            <a:pPr lvl="0"/>
            <a:r>
              <a:rPr lang="en-US" dirty="0"/>
              <a:t>Relief programs – jobs, loans, insurance, </a:t>
            </a:r>
            <a:r>
              <a:rPr lang="en-US" dirty="0" err="1"/>
              <a:t>etc</a:t>
            </a:r>
            <a:endParaRPr lang="en-US" dirty="0"/>
          </a:p>
          <a:p>
            <a:pPr lvl="0"/>
            <a:r>
              <a:rPr lang="en-US" dirty="0"/>
              <a:t>Social Security System</a:t>
            </a:r>
          </a:p>
          <a:p>
            <a:pPr lvl="0"/>
            <a:r>
              <a:rPr lang="en-US" dirty="0"/>
              <a:t>Direct benefits from the Federal Government</a:t>
            </a:r>
          </a:p>
          <a:p>
            <a:pPr lvl="0"/>
            <a:r>
              <a:rPr lang="en-US" dirty="0"/>
              <a:t>New roles and expectations of government – the federal government is responsible for the welfare of the American people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21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0" y="0"/>
            <a:ext cx="7772400" cy="1143000"/>
          </a:xfrm>
        </p:spPr>
        <p:txBody>
          <a:bodyPr/>
          <a:lstStyle/>
          <a:p>
            <a:r>
              <a:rPr lang="en-US" altLang="en-US" smtClean="0"/>
              <a:t>FDR’s Personal Qualities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300" y="1752600"/>
            <a:ext cx="5067300" cy="4889500"/>
          </a:xfrm>
        </p:spPr>
        <p:txBody>
          <a:bodyPr>
            <a:normAutofit/>
          </a:bodyPr>
          <a:lstStyle/>
          <a:p>
            <a:r>
              <a:rPr lang="en-US" altLang="en-US" sz="2800" dirty="0" smtClean="0"/>
              <a:t>He was a </a:t>
            </a:r>
            <a:r>
              <a:rPr lang="en-US" altLang="en-US" sz="2800" dirty="0" smtClean="0">
                <a:solidFill>
                  <a:schemeClr val="tx2"/>
                </a:solidFill>
              </a:rPr>
              <a:t>charismatic</a:t>
            </a:r>
            <a:r>
              <a:rPr lang="en-US" altLang="en-US" sz="2800" dirty="0" smtClean="0"/>
              <a:t> person who exhibited a warmth and understanding of people.</a:t>
            </a:r>
          </a:p>
          <a:p>
            <a:r>
              <a:rPr lang="en-US" altLang="en-US" sz="2800" dirty="0" smtClean="0"/>
              <a:t>He </a:t>
            </a:r>
            <a:r>
              <a:rPr lang="en-US" altLang="en-US" sz="2800" dirty="0" smtClean="0">
                <a:solidFill>
                  <a:schemeClr val="tx2"/>
                </a:solidFill>
              </a:rPr>
              <a:t>knew</a:t>
            </a:r>
            <a:r>
              <a:rPr lang="en-US" altLang="en-US" sz="2800" dirty="0" smtClean="0"/>
              <a:t> </a:t>
            </a:r>
            <a:r>
              <a:rPr lang="en-US" altLang="en-US" sz="2800" dirty="0" smtClean="0">
                <a:solidFill>
                  <a:schemeClr val="tx2"/>
                </a:solidFill>
              </a:rPr>
              <a:t>how to handle press</a:t>
            </a:r>
            <a:r>
              <a:rPr lang="en-US" altLang="en-US" sz="2800" dirty="0" smtClean="0"/>
              <a:t> by focusing attention on Washington.</a:t>
            </a:r>
          </a:p>
          <a:p>
            <a:r>
              <a:rPr lang="en-US" altLang="en-US" sz="2800" dirty="0" smtClean="0"/>
              <a:t>He </a:t>
            </a:r>
            <a:r>
              <a:rPr lang="en-US" altLang="en-US" sz="2800" dirty="0" smtClean="0">
                <a:solidFill>
                  <a:schemeClr val="tx2"/>
                </a:solidFill>
              </a:rPr>
              <a:t>provided dynamic leadership</a:t>
            </a:r>
            <a:r>
              <a:rPr lang="en-US" altLang="en-US" sz="2800" dirty="0" smtClean="0"/>
              <a:t> in a time of crisis. </a:t>
            </a:r>
          </a:p>
          <a:p>
            <a:r>
              <a:rPr lang="en-US" altLang="en-US" sz="2800" dirty="0" smtClean="0"/>
              <a:t>He was </a:t>
            </a:r>
            <a:r>
              <a:rPr lang="en-US" altLang="en-US" sz="2800" dirty="0" smtClean="0">
                <a:solidFill>
                  <a:schemeClr val="tx2"/>
                </a:solidFill>
              </a:rPr>
              <a:t>willing to experiment</a:t>
            </a:r>
          </a:p>
        </p:txBody>
      </p:sp>
      <p:pic>
        <p:nvPicPr>
          <p:cNvPr id="13316" name="Picture 5" descr="fd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"/>
          <a:stretch>
            <a:fillRect/>
          </a:stretch>
        </p:blipFill>
        <p:spPr bwMode="auto">
          <a:xfrm>
            <a:off x="5384800" y="1150938"/>
            <a:ext cx="3560763" cy="525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06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/>
              <a:t>Political Effects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Changed </a:t>
            </a:r>
            <a:r>
              <a:rPr lang="en-US" dirty="0"/>
              <a:t>the office of the presidency</a:t>
            </a:r>
          </a:p>
          <a:p>
            <a:pPr lvl="0"/>
            <a:r>
              <a:rPr lang="en-US" dirty="0"/>
              <a:t>Increase the power of the presidency and the executive office</a:t>
            </a:r>
          </a:p>
          <a:p>
            <a:pPr lvl="0"/>
            <a:r>
              <a:rPr lang="en-US" dirty="0"/>
              <a:t>Made mass media very popular in politics (radio)</a:t>
            </a:r>
          </a:p>
          <a:p>
            <a:pPr lvl="0"/>
            <a:r>
              <a:rPr lang="en-US" dirty="0"/>
              <a:t>Expanded role of the President to manage the economy &amp; the social policy of the nation</a:t>
            </a:r>
          </a:p>
          <a:p>
            <a:pPr lvl="0"/>
            <a:r>
              <a:rPr lang="en-US" dirty="0"/>
              <a:t>22</a:t>
            </a:r>
            <a:r>
              <a:rPr lang="en-US" baseline="30000" dirty="0"/>
              <a:t>nd</a:t>
            </a:r>
            <a:r>
              <a:rPr lang="en-US" dirty="0"/>
              <a:t> Amendment later passed to limit the powers of the President</a:t>
            </a:r>
          </a:p>
          <a:p>
            <a:pPr lvl="0"/>
            <a:r>
              <a:rPr lang="en-US" dirty="0"/>
              <a:t>Rise of the Democratic Party and dominance for the next 40 years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24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blog.heritage.org/wp-content/uploads/2009/01/new-deal-unemploymen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47625"/>
            <a:ext cx="7843838" cy="681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68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blog.heritage.org/wp-content/uploads/2009/01/ndch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153988"/>
            <a:ext cx="7224712" cy="657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62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Depression-GDP-output-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0"/>
            <a:ext cx="53006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00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Depression-GDP-output-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88" y="0"/>
            <a:ext cx="53006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53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Failures of the New Deal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The </a:t>
            </a:r>
            <a:r>
              <a:rPr lang="en-US" dirty="0"/>
              <a:t>New Deal failed to challenge Jim Crow in the South</a:t>
            </a:r>
          </a:p>
          <a:p>
            <a:pPr lvl="0"/>
            <a:r>
              <a:rPr lang="en-US" dirty="0"/>
              <a:t>In some cases whites received more aid than minorities</a:t>
            </a:r>
          </a:p>
          <a:p>
            <a:pPr lvl="0"/>
            <a:r>
              <a:rPr lang="en-US" dirty="0"/>
              <a:t>Unemployment and poverty remained high throughout the Great Depression</a:t>
            </a:r>
          </a:p>
          <a:p>
            <a:pPr lvl="0"/>
            <a:r>
              <a:rPr lang="en-US" dirty="0"/>
              <a:t>The structure and distribution of wealth and power of the American economy remained about the same</a:t>
            </a:r>
          </a:p>
          <a:p>
            <a:pPr lvl="0"/>
            <a:r>
              <a:rPr lang="en-US" dirty="0"/>
              <a:t>The New Deal failed to reform the American economy</a:t>
            </a:r>
          </a:p>
          <a:p>
            <a:pPr lvl="0"/>
            <a:r>
              <a:rPr lang="en-US" u="sng" dirty="0"/>
              <a:t>The New Deal did not end the Great Depression, it prevented it from getting worse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16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New Deal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724400" y="1524000"/>
            <a:ext cx="4038600" cy="49831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Roosevelt’s policies for ending the Great Depression became known as the </a:t>
            </a:r>
            <a:r>
              <a:rPr lang="en-US" u="sng" dirty="0"/>
              <a:t>New Deal</a:t>
            </a:r>
            <a:endParaRPr lang="en-US" sz="2000" dirty="0"/>
          </a:p>
          <a:p>
            <a:r>
              <a:rPr lang="en-US" dirty="0"/>
              <a:t>Had a large group of experts working with him to help him generate ideas and </a:t>
            </a:r>
            <a:r>
              <a:rPr lang="en-US" dirty="0" smtClean="0"/>
              <a:t>programs (“the </a:t>
            </a:r>
            <a:r>
              <a:rPr lang="en-US" dirty="0" err="1" smtClean="0"/>
              <a:t>Braintrust</a:t>
            </a:r>
            <a:r>
              <a:rPr lang="en-US" dirty="0" smtClean="0"/>
              <a:t>”) </a:t>
            </a:r>
            <a:r>
              <a:rPr lang="en-US" dirty="0"/>
              <a:t>– he then made the final decision</a:t>
            </a:r>
            <a:endParaRPr lang="en-US" sz="2000" dirty="0"/>
          </a:p>
          <a:p>
            <a:endParaRPr lang="en-US" dirty="0"/>
          </a:p>
        </p:txBody>
      </p:sp>
      <p:pic>
        <p:nvPicPr>
          <p:cNvPr id="6" name="Picture 7" descr="na0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435292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169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New Deal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4038600" cy="4830763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800" dirty="0"/>
              <a:t>Between March 9 and June 16, 1933 he had passed over 15 major acts to try and bring </a:t>
            </a:r>
            <a:r>
              <a:rPr lang="en-US" sz="2800" b="1" dirty="0" smtClean="0"/>
              <a:t>Relief</a:t>
            </a:r>
            <a:r>
              <a:rPr lang="en-US" sz="2800" dirty="0"/>
              <a:t>, </a:t>
            </a:r>
            <a:r>
              <a:rPr lang="en-US" sz="2800" b="1" dirty="0" smtClean="0"/>
              <a:t>Recovery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en-US" sz="2800" b="1" dirty="0" smtClean="0"/>
              <a:t>Reform</a:t>
            </a:r>
            <a:r>
              <a:rPr lang="en-US" sz="2800" dirty="0" smtClean="0"/>
              <a:t> </a:t>
            </a:r>
            <a:r>
              <a:rPr lang="en-US" sz="2800" dirty="0"/>
              <a:t>to the Depression – called </a:t>
            </a:r>
            <a:r>
              <a:rPr lang="en-US" sz="2800" u="sng" dirty="0"/>
              <a:t>the Hundred Days</a:t>
            </a:r>
            <a:endParaRPr lang="en-US" sz="2800" dirty="0"/>
          </a:p>
          <a:p>
            <a:endParaRPr lang="en-US" dirty="0"/>
          </a:p>
        </p:txBody>
      </p:sp>
      <p:pic>
        <p:nvPicPr>
          <p:cNvPr id="2050" name="Picture 2" descr="http://upload.wikimedia.org/wikipedia/en/0/01/Alphabe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71600"/>
            <a:ext cx="3638550" cy="47087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474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0"/>
            <a:ext cx="7772400" cy="1143000"/>
          </a:xfrm>
        </p:spPr>
        <p:txBody>
          <a:bodyPr/>
          <a:lstStyle/>
          <a:p>
            <a:r>
              <a:rPr lang="en-US" altLang="en-US" smtClean="0"/>
              <a:t>Purposes of the New Deal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4937125" cy="4586288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75"/>
              </a:spcBef>
            </a:pPr>
            <a:r>
              <a:rPr lang="en-US" altLang="en-US" sz="2800" dirty="0" smtClean="0">
                <a:solidFill>
                  <a:schemeClr val="tx2"/>
                </a:solidFill>
              </a:rPr>
              <a:t>Relief: </a:t>
            </a:r>
            <a:r>
              <a:rPr lang="en-US" altLang="en-US" sz="2800" dirty="0" smtClean="0"/>
              <a:t> to provide jobs for the unemployed and to protect farmers from foreclosure</a:t>
            </a:r>
            <a:endParaRPr lang="en-US" altLang="en-US" sz="2800" u="sng" dirty="0" smtClean="0"/>
          </a:p>
          <a:p>
            <a:pPr>
              <a:spcBef>
                <a:spcPts val="675"/>
              </a:spcBef>
            </a:pPr>
            <a:r>
              <a:rPr lang="en-US" altLang="en-US" sz="2800" dirty="0" smtClean="0">
                <a:solidFill>
                  <a:schemeClr val="tx2"/>
                </a:solidFill>
              </a:rPr>
              <a:t>Recovery:</a:t>
            </a:r>
            <a:r>
              <a:rPr lang="en-US" altLang="en-US" sz="2800" dirty="0" smtClean="0"/>
              <a:t> to get the economy back into high gear, “priming the pump”; regulate business and banks</a:t>
            </a:r>
            <a:endParaRPr lang="en-US" altLang="en-US" sz="2800" u="sng" dirty="0" smtClean="0"/>
          </a:p>
          <a:p>
            <a:pPr>
              <a:spcBef>
                <a:spcPts val="675"/>
              </a:spcBef>
            </a:pPr>
            <a:r>
              <a:rPr lang="en-US" altLang="en-US" sz="2800" dirty="0" smtClean="0">
                <a:solidFill>
                  <a:schemeClr val="tx2"/>
                </a:solidFill>
              </a:rPr>
              <a:t>Reform: </a:t>
            </a:r>
            <a:r>
              <a:rPr lang="en-US" altLang="en-US" sz="2800" dirty="0" smtClean="0"/>
              <a:t>To provide social security, to abolish child labor, and to conserve farm lands</a:t>
            </a:r>
          </a:p>
          <a:p>
            <a:pPr>
              <a:spcBef>
                <a:spcPts val="675"/>
              </a:spcBef>
            </a:pPr>
            <a:r>
              <a:rPr lang="en-US" altLang="en-US" sz="2800" dirty="0" smtClean="0">
                <a:solidFill>
                  <a:schemeClr val="tx2"/>
                </a:solidFill>
              </a:rPr>
              <a:t>Overall objective</a:t>
            </a:r>
            <a:r>
              <a:rPr lang="en-US" altLang="en-US" sz="2800" dirty="0" smtClean="0"/>
              <a:t>: to save capitalism</a:t>
            </a:r>
          </a:p>
        </p:txBody>
      </p:sp>
      <p:pic>
        <p:nvPicPr>
          <p:cNvPr id="14340" name="Picture 6" descr="coaz4d_im2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1357313"/>
            <a:ext cx="3835400" cy="34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51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New Deal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343400" y="1447800"/>
            <a:ext cx="4572000" cy="49831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Roosevelt </a:t>
            </a:r>
            <a:r>
              <a:rPr lang="en-US" dirty="0"/>
              <a:t>then went on the </a:t>
            </a:r>
            <a:r>
              <a:rPr lang="en-US" dirty="0" smtClean="0"/>
              <a:t>radio to talk to Americans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Assured </a:t>
            </a:r>
            <a:r>
              <a:rPr lang="en-US" dirty="0"/>
              <a:t>Americans that it was safe to put their </a:t>
            </a:r>
            <a:r>
              <a:rPr lang="en-US" dirty="0" smtClean="0"/>
              <a:t>$$$ back </a:t>
            </a:r>
            <a:r>
              <a:rPr lang="en-US" dirty="0"/>
              <a:t>in </a:t>
            </a:r>
            <a:r>
              <a:rPr lang="en-US" dirty="0" smtClean="0"/>
              <a:t>newly </a:t>
            </a:r>
            <a:r>
              <a:rPr lang="en-US" dirty="0"/>
              <a:t>licensed banks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FDR kept </a:t>
            </a:r>
            <a:r>
              <a:rPr lang="en-US" dirty="0"/>
              <a:t>America informed </a:t>
            </a:r>
            <a:r>
              <a:rPr lang="en-US" dirty="0" smtClean="0"/>
              <a:t>with radio-broadcast called </a:t>
            </a:r>
            <a:r>
              <a:rPr lang="en-US" u="sng" dirty="0" smtClean="0"/>
              <a:t>“fireside </a:t>
            </a:r>
            <a:r>
              <a:rPr lang="en-US" u="sng" dirty="0"/>
              <a:t>chats” </a:t>
            </a:r>
          </a:p>
          <a:p>
            <a:endParaRPr lang="en-US" dirty="0"/>
          </a:p>
        </p:txBody>
      </p:sp>
      <p:pic>
        <p:nvPicPr>
          <p:cNvPr id="5" name="Picture 6" descr="franklin-rooseve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66800"/>
            <a:ext cx="4009918" cy="458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960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600</TotalTime>
  <Words>1876</Words>
  <Application>Microsoft Office PowerPoint</Application>
  <PresentationFormat>On-screen Show (4:3)</PresentationFormat>
  <Paragraphs>173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Arial</vt:lpstr>
      <vt:lpstr>Corbel</vt:lpstr>
      <vt:lpstr>Wingdings</vt:lpstr>
      <vt:lpstr>Wingdings 2</vt:lpstr>
      <vt:lpstr>Wingdings 3</vt:lpstr>
      <vt:lpstr>Module</vt:lpstr>
      <vt:lpstr>The New Deal (1933-1937)</vt:lpstr>
      <vt:lpstr>Franklin Delano Roosevelt</vt:lpstr>
      <vt:lpstr> Franklin Delano Roosevelt</vt:lpstr>
      <vt:lpstr>FDR Restored Confidence</vt:lpstr>
      <vt:lpstr>FDR’s Personal Qualities</vt:lpstr>
      <vt:lpstr>New Deal</vt:lpstr>
      <vt:lpstr>New Deal</vt:lpstr>
      <vt:lpstr>Purposes of the New Deal</vt:lpstr>
      <vt:lpstr>New Deal</vt:lpstr>
      <vt:lpstr>PowerPoint Presentation</vt:lpstr>
      <vt:lpstr>The First New Deal</vt:lpstr>
      <vt:lpstr>New Deal Quad Activity</vt:lpstr>
      <vt:lpstr>Gallery Walk</vt:lpstr>
      <vt:lpstr>First Hundred Days New Deal (1933-1934)</vt:lpstr>
      <vt:lpstr>“Bank Holiday” (1933)</vt:lpstr>
      <vt:lpstr>Glass-Steagall Act (1933)</vt:lpstr>
      <vt:lpstr>Federal Securities Act (1933)</vt:lpstr>
      <vt:lpstr>First Agricultural Adjustment Act (AAA)</vt:lpstr>
      <vt:lpstr>Tennessee Valley Authority</vt:lpstr>
      <vt:lpstr>PowerPoint Presentation</vt:lpstr>
      <vt:lpstr>PowerPoint Presentation</vt:lpstr>
      <vt:lpstr>Civilian Conservation Corp (CCC)</vt:lpstr>
      <vt:lpstr>PowerPoint Presentation</vt:lpstr>
      <vt:lpstr>PowerPoint Presentation</vt:lpstr>
      <vt:lpstr>PowerPoint Presentation</vt:lpstr>
      <vt:lpstr>National Recovery Act (NRA)</vt:lpstr>
      <vt:lpstr>PowerPoint Presentation</vt:lpstr>
      <vt:lpstr>PowerPoint Presentation</vt:lpstr>
      <vt:lpstr>PowerPoint Presentation</vt:lpstr>
      <vt:lpstr>Federal Emergency Relief Admin (FERA)</vt:lpstr>
      <vt:lpstr>Criticisms by Conservative Opponents</vt:lpstr>
      <vt:lpstr>Anti-New Deal Organization</vt:lpstr>
      <vt:lpstr>Supreme Court Reacts to New Deal</vt:lpstr>
      <vt:lpstr>Court Packing Plan</vt:lpstr>
      <vt:lpstr>Criticisms of Radical Opponents</vt:lpstr>
      <vt:lpstr>Senator Huey Long (LA)</vt:lpstr>
      <vt:lpstr>Father Charles E. Coughlin</vt:lpstr>
      <vt:lpstr>Dr. Francis E. Townsend</vt:lpstr>
      <vt:lpstr>2nd New Deal</vt:lpstr>
      <vt:lpstr>Works Progress Administration</vt:lpstr>
      <vt:lpstr>Social Security Act</vt:lpstr>
      <vt:lpstr>National Labor Relations Act</vt:lpstr>
      <vt:lpstr>Second Agricultural Adjustment Act </vt:lpstr>
      <vt:lpstr>The Election of 1936</vt:lpstr>
      <vt:lpstr>PowerPoint Presentation</vt:lpstr>
      <vt:lpstr>The Roosevelt Coalition</vt:lpstr>
      <vt:lpstr>Legacy and effects of the New Deal</vt:lpstr>
      <vt:lpstr>Larger Role in Economy and Economic Effects </vt:lpstr>
      <vt:lpstr>Introduction of “Welfare State”</vt:lpstr>
      <vt:lpstr>Political Effects  </vt:lpstr>
      <vt:lpstr>PowerPoint Presentation</vt:lpstr>
      <vt:lpstr>PowerPoint Presentation</vt:lpstr>
      <vt:lpstr>PowerPoint Presentation</vt:lpstr>
      <vt:lpstr>PowerPoint Presentation</vt:lpstr>
      <vt:lpstr>Failures of the New Deal 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FDR’s 2nd New Deal</dc:title>
  <dc:creator>tkraft</dc:creator>
  <cp:lastModifiedBy>dedwards4</cp:lastModifiedBy>
  <cp:revision>20</cp:revision>
  <dcterms:created xsi:type="dcterms:W3CDTF">2011-11-29T02:49:57Z</dcterms:created>
  <dcterms:modified xsi:type="dcterms:W3CDTF">2017-03-06T16:01:22Z</dcterms:modified>
</cp:coreProperties>
</file>