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4" r:id="rId3"/>
    <p:sldId id="279" r:id="rId4"/>
    <p:sldId id="277" r:id="rId5"/>
    <p:sldId id="275" r:id="rId6"/>
    <p:sldId id="278" r:id="rId7"/>
    <p:sldId id="280" r:id="rId8"/>
    <p:sldId id="256" r:id="rId9"/>
    <p:sldId id="257" r:id="rId10"/>
    <p:sldId id="266" r:id="rId11"/>
    <p:sldId id="258" r:id="rId12"/>
    <p:sldId id="265" r:id="rId13"/>
    <p:sldId id="267" r:id="rId14"/>
    <p:sldId id="268" r:id="rId15"/>
    <p:sldId id="259" r:id="rId16"/>
    <p:sldId id="260" r:id="rId17"/>
    <p:sldId id="261" r:id="rId18"/>
    <p:sldId id="263" r:id="rId19"/>
    <p:sldId id="281" r:id="rId20"/>
    <p:sldId id="264" r:id="rId21"/>
    <p:sldId id="262" r:id="rId22"/>
    <p:sldId id="269" r:id="rId23"/>
    <p:sldId id="270" r:id="rId24"/>
    <p:sldId id="271" r:id="rId25"/>
    <p:sldId id="272"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67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3B33DB8-F5F8-4F8F-BE68-F1298EA44A4F}" type="datetimeFigureOut">
              <a:rPr lang="en-US" smtClean="0"/>
              <a:t>5/17/2016</a:t>
            </a:fld>
            <a:endParaRPr lang="en-US"/>
          </a:p>
        </p:txBody>
      </p:sp>
      <p:sp>
        <p:nvSpPr>
          <p:cNvPr id="8" name="Slide Number Placeholder 7"/>
          <p:cNvSpPr>
            <a:spLocks noGrp="1"/>
          </p:cNvSpPr>
          <p:nvPr>
            <p:ph type="sldNum" sz="quarter" idx="11"/>
          </p:nvPr>
        </p:nvSpPr>
        <p:spPr/>
        <p:txBody>
          <a:bodyPr/>
          <a:lstStyle/>
          <a:p>
            <a:fld id="{BBEBF270-9B89-4102-9FC1-6F83683E831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33DB8-F5F8-4F8F-BE68-F1298EA44A4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33DB8-F5F8-4F8F-BE68-F1298EA44A4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B33DB8-F5F8-4F8F-BE68-F1298EA44A4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B33DB8-F5F8-4F8F-BE68-F1298EA44A4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3B33DB8-F5F8-4F8F-BE68-F1298EA44A4F}"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BF270-9B89-4102-9FC1-6F83683E831C}"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3B33DB8-F5F8-4F8F-BE68-F1298EA44A4F}" type="datetimeFigureOut">
              <a:rPr lang="en-US" smtClean="0"/>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EBF270-9B89-4102-9FC1-6F83683E831C}"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B33DB8-F5F8-4F8F-BE68-F1298EA44A4F}" type="datetimeFigureOut">
              <a:rPr lang="en-US" smtClean="0"/>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33DB8-F5F8-4F8F-BE68-F1298EA44A4F}" type="datetimeFigureOut">
              <a:rPr lang="en-US" smtClean="0"/>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33DB8-F5F8-4F8F-BE68-F1298EA44A4F}"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33DB8-F5F8-4F8F-BE68-F1298EA44A4F}"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3B33DB8-F5F8-4F8F-BE68-F1298EA44A4F}" type="datetimeFigureOut">
              <a:rPr lang="en-US" smtClean="0"/>
              <a:t>5/17/2016</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BEBF270-9B89-4102-9FC1-6F83683E831C}"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dDTBnsqxZ3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Long Shadow of FDR and the New Deal</a:t>
            </a:r>
            <a:endParaRPr lang="en-US" dirty="0"/>
          </a:p>
        </p:txBody>
      </p:sp>
      <p:sp>
        <p:nvSpPr>
          <p:cNvPr id="3" name="Subtitle 2"/>
          <p:cNvSpPr>
            <a:spLocks noGrp="1"/>
          </p:cNvSpPr>
          <p:nvPr>
            <p:ph type="subTitle" idx="1"/>
          </p:nvPr>
        </p:nvSpPr>
        <p:spPr/>
        <p:txBody>
          <a:bodyPr/>
          <a:lstStyle/>
          <a:p>
            <a:r>
              <a:rPr lang="en-US" dirty="0" smtClean="0"/>
              <a:t>Truman, Kennedy, Johnson</a:t>
            </a:r>
            <a:endParaRPr lang="en-US" dirty="0"/>
          </a:p>
        </p:txBody>
      </p:sp>
    </p:spTree>
    <p:extLst>
      <p:ext uri="{BB962C8B-B14F-4D97-AF65-F5344CB8AC3E}">
        <p14:creationId xmlns:p14="http://schemas.microsoft.com/office/powerpoint/2010/main" val="2791724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315200" cy="1154097"/>
          </a:xfrm>
        </p:spPr>
        <p:txBody>
          <a:bodyPr/>
          <a:lstStyle/>
          <a:p>
            <a:r>
              <a:rPr lang="en-US" dirty="0" smtClean="0"/>
              <a:t>Lyndon Johnson</a:t>
            </a:r>
            <a:endParaRPr lang="en-US" dirty="0"/>
          </a:p>
        </p:txBody>
      </p:sp>
      <p:sp>
        <p:nvSpPr>
          <p:cNvPr id="3" name="Content Placeholder 2"/>
          <p:cNvSpPr>
            <a:spLocks noGrp="1"/>
          </p:cNvSpPr>
          <p:nvPr>
            <p:ph idx="1"/>
          </p:nvPr>
        </p:nvSpPr>
        <p:spPr>
          <a:xfrm>
            <a:off x="381000" y="1600200"/>
            <a:ext cx="3657600" cy="5029200"/>
          </a:xfrm>
        </p:spPr>
        <p:txBody>
          <a:bodyPr>
            <a:normAutofit fontScale="92500" lnSpcReduction="10000"/>
          </a:bodyPr>
          <a:lstStyle/>
          <a:p>
            <a:pPr lvl="0"/>
            <a:r>
              <a:rPr lang="en-US" sz="2400" dirty="0"/>
              <a:t>Had first been sent to Washington from west Texas as a 29 year old congressman in 1937.  </a:t>
            </a:r>
            <a:endParaRPr lang="en-US" sz="2400" dirty="0" smtClean="0"/>
          </a:p>
          <a:p>
            <a:pPr lvl="0"/>
            <a:r>
              <a:rPr lang="en-US" sz="2400" dirty="0" smtClean="0"/>
              <a:t>Even </a:t>
            </a:r>
            <a:r>
              <a:rPr lang="en-US" sz="2400" dirty="0"/>
              <a:t>though he was a New Dealer, he would learn the lesson that liberal politics didn’t always win elections so he positioned himself in the middle. </a:t>
            </a:r>
            <a:endParaRPr lang="en-US" sz="2400" dirty="0" smtClean="0"/>
          </a:p>
          <a:p>
            <a:pPr lvl="0"/>
            <a:r>
              <a:rPr lang="en-US" sz="2400" dirty="0" smtClean="0"/>
              <a:t>“</a:t>
            </a:r>
            <a:r>
              <a:rPr lang="en-US" sz="2400" dirty="0"/>
              <a:t>I’m damned tired of being called a </a:t>
            </a:r>
            <a:r>
              <a:rPr lang="en-US" sz="2400" dirty="0" err="1"/>
              <a:t>Dixiecrat</a:t>
            </a:r>
            <a:r>
              <a:rPr lang="en-US" sz="2400" dirty="0"/>
              <a:t> in Washington and a communist in Texas”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822" y="1524000"/>
            <a:ext cx="4928178" cy="358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26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09"/>
            <a:ext cx="7315200" cy="1154097"/>
          </a:xfrm>
        </p:spPr>
        <p:txBody>
          <a:bodyPr/>
          <a:lstStyle/>
          <a:p>
            <a:r>
              <a:rPr lang="en-US" dirty="0" smtClean="0"/>
              <a:t>Lyndon Johnson</a:t>
            </a:r>
            <a:endParaRPr lang="en-US" dirty="0"/>
          </a:p>
        </p:txBody>
      </p:sp>
      <p:sp>
        <p:nvSpPr>
          <p:cNvPr id="3" name="Content Placeholder 2"/>
          <p:cNvSpPr>
            <a:spLocks noGrp="1"/>
          </p:cNvSpPr>
          <p:nvPr>
            <p:ph idx="1"/>
          </p:nvPr>
        </p:nvSpPr>
        <p:spPr>
          <a:xfrm>
            <a:off x="152400" y="1219200"/>
            <a:ext cx="4724400" cy="5486400"/>
          </a:xfrm>
        </p:spPr>
        <p:txBody>
          <a:bodyPr>
            <a:normAutofit/>
          </a:bodyPr>
          <a:lstStyle/>
          <a:p>
            <a:r>
              <a:rPr lang="en-US" dirty="0" smtClean="0"/>
              <a:t>1948-</a:t>
            </a:r>
            <a:r>
              <a:rPr lang="en-US" dirty="0"/>
              <a:t>Lyndon Johnson won a Senate seat from Texas by campaigning in a helicopter.  He won with a questionable 87 vote margin (“Landslide Lyndon”). </a:t>
            </a:r>
            <a:endParaRPr lang="en-US" dirty="0" smtClean="0"/>
          </a:p>
          <a:p>
            <a:pPr lvl="0"/>
            <a:r>
              <a:rPr lang="en-US" dirty="0"/>
              <a:t>Became the Democratic majority leader of Senate in 1954 and controlled power second only to President Eisenhower in White House. </a:t>
            </a:r>
            <a:endParaRPr lang="en-US" dirty="0" smtClean="0"/>
          </a:p>
          <a:p>
            <a:pPr lvl="0"/>
            <a:r>
              <a:rPr lang="en-US" dirty="0" smtClean="0"/>
              <a:t> </a:t>
            </a:r>
            <a:r>
              <a:rPr lang="en-US" dirty="0"/>
              <a:t>After a few drinks in 1958 he told Texas </a:t>
            </a:r>
            <a:r>
              <a:rPr lang="en-US" dirty="0" smtClean="0"/>
              <a:t>Congressmen </a:t>
            </a:r>
            <a:r>
              <a:rPr lang="en-US" dirty="0"/>
              <a:t>Homer Thornberry and Jack Brooks—“I’m a powerful sumbitch, you know that?”  “You boys know </a:t>
            </a:r>
            <a:r>
              <a:rPr lang="en-US"/>
              <a:t>how </a:t>
            </a:r>
            <a:r>
              <a:rPr lang="en-US" smtClean="0"/>
              <a:t>damn </a:t>
            </a:r>
            <a:r>
              <a:rPr lang="en-US" dirty="0"/>
              <a:t>powerful I am?”  “Do you know Ike couldn’t pass the Lord’s Prayer without me</a:t>
            </a:r>
            <a:r>
              <a:rPr lang="en-US" dirty="0" smtClean="0"/>
              <a:t>?”</a:t>
            </a:r>
          </a:p>
          <a:p>
            <a:pPr lvl="0"/>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38200"/>
            <a:ext cx="39719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8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8958"/>
            <a:ext cx="7315200" cy="1154097"/>
          </a:xfrm>
        </p:spPr>
        <p:txBody>
          <a:bodyPr/>
          <a:lstStyle/>
          <a:p>
            <a:r>
              <a:rPr lang="en-US" dirty="0" smtClean="0"/>
              <a:t>Lyndon Johnson</a:t>
            </a:r>
            <a:endParaRPr lang="en-US" dirty="0"/>
          </a:p>
        </p:txBody>
      </p:sp>
      <p:sp>
        <p:nvSpPr>
          <p:cNvPr id="3" name="Content Placeholder 2"/>
          <p:cNvSpPr>
            <a:spLocks noGrp="1"/>
          </p:cNvSpPr>
          <p:nvPr>
            <p:ph idx="1"/>
          </p:nvPr>
        </p:nvSpPr>
        <p:spPr>
          <a:xfrm>
            <a:off x="304800" y="1403520"/>
            <a:ext cx="4419600" cy="5530679"/>
          </a:xfrm>
        </p:spPr>
        <p:txBody>
          <a:bodyPr/>
          <a:lstStyle/>
          <a:p>
            <a:r>
              <a:rPr lang="en-US" sz="2400" dirty="0"/>
              <a:t>“Johnson Treatment”—display of flesh pressing, backslapping, in your face arm-twisting that overbore friends and enemies. </a:t>
            </a:r>
            <a:endParaRPr lang="en-US" sz="2400" dirty="0" smtClean="0"/>
          </a:p>
          <a:p>
            <a:r>
              <a:rPr lang="en-US" sz="2400" dirty="0" smtClean="0"/>
              <a:t>His </a:t>
            </a:r>
            <a:r>
              <a:rPr lang="en-US" sz="2400" dirty="0"/>
              <a:t>ego and vanity were </a:t>
            </a:r>
            <a:r>
              <a:rPr lang="en-US" sz="2400" dirty="0" smtClean="0"/>
              <a:t>legendary</a:t>
            </a:r>
          </a:p>
          <a:p>
            <a:pPr lvl="1"/>
            <a:r>
              <a:rPr lang="en-US" sz="2400" dirty="0" smtClean="0"/>
              <a:t>on </a:t>
            </a:r>
            <a:r>
              <a:rPr lang="en-US" sz="2400" dirty="0"/>
              <a:t>a visit to the Pope, Johnson was presented a precious fourteenth-century painting from the Vatican art </a:t>
            </a:r>
            <a:r>
              <a:rPr lang="en-US" sz="2400" dirty="0" smtClean="0"/>
              <a:t>collection</a:t>
            </a:r>
          </a:p>
          <a:p>
            <a:pPr lvl="1"/>
            <a:r>
              <a:rPr lang="en-US" sz="2400" dirty="0" smtClean="0"/>
              <a:t>in </a:t>
            </a:r>
            <a:r>
              <a:rPr lang="en-US" sz="2400" dirty="0"/>
              <a:t>return, LBJ gave the pope a bust—of LBJ </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911" y="1233055"/>
            <a:ext cx="3875144" cy="550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9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970" y="304800"/>
            <a:ext cx="932597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88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58941"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80509"/>
            <a:ext cx="3962400" cy="332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380509"/>
            <a:ext cx="3810000" cy="330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451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154097"/>
          </a:xfrm>
        </p:spPr>
        <p:txBody>
          <a:bodyPr/>
          <a:lstStyle/>
          <a:p>
            <a:r>
              <a:rPr lang="en-US" dirty="0" smtClean="0"/>
              <a:t>Lyndon Johnson</a:t>
            </a:r>
            <a:endParaRPr lang="en-US" dirty="0"/>
          </a:p>
        </p:txBody>
      </p:sp>
      <p:sp>
        <p:nvSpPr>
          <p:cNvPr id="3" name="Content Placeholder 2"/>
          <p:cNvSpPr>
            <a:spLocks noGrp="1"/>
          </p:cNvSpPr>
          <p:nvPr>
            <p:ph idx="1"/>
          </p:nvPr>
        </p:nvSpPr>
        <p:spPr>
          <a:xfrm>
            <a:off x="457200" y="1447800"/>
            <a:ext cx="8382000" cy="5105399"/>
          </a:xfrm>
        </p:spPr>
        <p:txBody>
          <a:bodyPr>
            <a:normAutofit/>
          </a:bodyPr>
          <a:lstStyle/>
          <a:p>
            <a:pPr lvl="0"/>
            <a:r>
              <a:rPr lang="en-US" dirty="0"/>
              <a:t>Self-made man who through </a:t>
            </a:r>
            <a:r>
              <a:rPr lang="en-US" dirty="0" smtClean="0"/>
              <a:t>determination </a:t>
            </a:r>
            <a:r>
              <a:rPr lang="en-US" dirty="0"/>
              <a:t>and manipulation worked his way out of rural Texas to become a powerful politician.  </a:t>
            </a:r>
            <a:endParaRPr lang="en-US" dirty="0" smtClean="0"/>
          </a:p>
          <a:p>
            <a:pPr lvl="0"/>
            <a:r>
              <a:rPr lang="en-US" dirty="0" smtClean="0"/>
              <a:t>He </a:t>
            </a:r>
            <a:r>
              <a:rPr lang="en-US" dirty="0"/>
              <a:t>began his professional life as a school teacher.</a:t>
            </a:r>
          </a:p>
          <a:p>
            <a:pPr lvl="0"/>
            <a:r>
              <a:rPr lang="en-US" dirty="0"/>
              <a:t>Had none of Kennedy’s elegance or charm.  Was rough, </a:t>
            </a:r>
            <a:r>
              <a:rPr lang="en-US" dirty="0" smtClean="0"/>
              <a:t>domineering </a:t>
            </a:r>
            <a:r>
              <a:rPr lang="en-US" dirty="0"/>
              <a:t>and craved political power and public affection</a:t>
            </a:r>
          </a:p>
          <a:p>
            <a:pPr lvl="0"/>
            <a:r>
              <a:rPr lang="en-US" dirty="0" smtClean="0"/>
              <a:t>First </a:t>
            </a:r>
            <a:r>
              <a:rPr lang="en-US" dirty="0"/>
              <a:t>southern president since Woodrow Wilson, and harbored a feeling of being a Washington “outsider” like another southern president—Andrew Jackson </a:t>
            </a:r>
          </a:p>
          <a:p>
            <a:pPr lvl="0"/>
            <a:r>
              <a:rPr lang="en-US" dirty="0"/>
              <a:t>Thought by many to be a typical southern conservative, but held long-standing admiration for Franklin Roosevelt, as well as a commitment to the poor and civil rights.  Referred to FDR as his political “Daddy” and had supported New Deal measures </a:t>
            </a:r>
            <a:endParaRPr lang="en-US" dirty="0" smtClean="0"/>
          </a:p>
          <a:p>
            <a:pPr lvl="0"/>
            <a:r>
              <a:rPr lang="en-US" dirty="0" smtClean="0"/>
              <a:t>Wanted </a:t>
            </a:r>
            <a:r>
              <a:rPr lang="en-US" dirty="0"/>
              <a:t>to be the greatest American president who would do the most good for the most people.  </a:t>
            </a:r>
            <a:endParaRPr lang="en-US" dirty="0" smtClean="0"/>
          </a:p>
          <a:p>
            <a:pPr lvl="0"/>
            <a:r>
              <a:rPr lang="en-US" dirty="0" smtClean="0"/>
              <a:t>Would </a:t>
            </a:r>
            <a:r>
              <a:rPr lang="en-US" dirty="0"/>
              <a:t>not allow anyone or anything to stand in his way.</a:t>
            </a:r>
          </a:p>
          <a:p>
            <a:endParaRPr lang="en-US" dirty="0"/>
          </a:p>
        </p:txBody>
      </p:sp>
    </p:spTree>
    <p:extLst>
      <p:ext uri="{BB962C8B-B14F-4D97-AF65-F5344CB8AC3E}">
        <p14:creationId xmlns:p14="http://schemas.microsoft.com/office/powerpoint/2010/main" val="421664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315200" cy="1154097"/>
          </a:xfrm>
        </p:spPr>
        <p:txBody>
          <a:bodyPr/>
          <a:lstStyle/>
          <a:p>
            <a:r>
              <a:rPr lang="en-US" dirty="0" smtClean="0"/>
              <a:t>The War on Poverty</a:t>
            </a:r>
            <a:endParaRPr lang="en-US" dirty="0"/>
          </a:p>
        </p:txBody>
      </p:sp>
      <p:sp>
        <p:nvSpPr>
          <p:cNvPr id="3" name="Content Placeholder 2"/>
          <p:cNvSpPr>
            <a:spLocks noGrp="1"/>
          </p:cNvSpPr>
          <p:nvPr>
            <p:ph idx="1"/>
          </p:nvPr>
        </p:nvSpPr>
        <p:spPr>
          <a:xfrm>
            <a:off x="609600" y="1447800"/>
            <a:ext cx="8305800" cy="5181600"/>
          </a:xfrm>
        </p:spPr>
        <p:txBody>
          <a:bodyPr>
            <a:normAutofit/>
          </a:bodyPr>
          <a:lstStyle/>
          <a:p>
            <a:pPr lvl="0"/>
            <a:r>
              <a:rPr lang="en-US" dirty="0"/>
              <a:t>At top of his agenda were tax reductions that Kennedy had proposed and civil rights.  He added a bold new idea—“This Administration today, here and now, declares unconditional war on poverty in America”.</a:t>
            </a:r>
          </a:p>
          <a:p>
            <a:pPr lvl="0"/>
            <a:r>
              <a:rPr lang="en-US" dirty="0"/>
              <a:t>Poverty had been </a:t>
            </a:r>
            <a:r>
              <a:rPr lang="en-US" dirty="0" smtClean="0"/>
              <a:t>“rediscovered” </a:t>
            </a:r>
            <a:r>
              <a:rPr lang="en-US" dirty="0"/>
              <a:t>after the social critic Michael Harrington published an expose titled </a:t>
            </a:r>
            <a:r>
              <a:rPr lang="en-US" i="1" dirty="0"/>
              <a:t>The Other America</a:t>
            </a:r>
            <a:r>
              <a:rPr lang="en-US" dirty="0"/>
              <a:t> (1962).  He argued that more than 40 million people were mired in a “culture of </a:t>
            </a:r>
            <a:r>
              <a:rPr lang="en-US" dirty="0" smtClean="0"/>
              <a:t>poverty…To </a:t>
            </a:r>
            <a:r>
              <a:rPr lang="en-US" dirty="0"/>
              <a:t>be impoverished is to be an internal alien, to grow up in a culture that is radically different from the one that dominates the society”.</a:t>
            </a:r>
          </a:p>
          <a:p>
            <a:pPr lvl="0"/>
            <a:r>
              <a:rPr lang="en-US" dirty="0"/>
              <a:t>Money for the “War on Poverty” would come from the tax revenues generated by corporate profits that had resulted from capital investment and increased individual purchasing power made possible by tax cuts of 1964.</a:t>
            </a:r>
          </a:p>
          <a:p>
            <a:endParaRPr lang="en-US" dirty="0"/>
          </a:p>
        </p:txBody>
      </p:sp>
    </p:spTree>
    <p:extLst>
      <p:ext uri="{BB962C8B-B14F-4D97-AF65-F5344CB8AC3E}">
        <p14:creationId xmlns:p14="http://schemas.microsoft.com/office/powerpoint/2010/main" val="267853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315200" cy="1154097"/>
          </a:xfrm>
        </p:spPr>
        <p:txBody>
          <a:bodyPr/>
          <a:lstStyle/>
          <a:p>
            <a:r>
              <a:rPr lang="en-US" dirty="0" smtClean="0"/>
              <a:t>War on Poverty</a:t>
            </a:r>
            <a:endParaRPr lang="en-US" dirty="0"/>
          </a:p>
        </p:txBody>
      </p:sp>
      <p:sp>
        <p:nvSpPr>
          <p:cNvPr id="3" name="Content Placeholder 2"/>
          <p:cNvSpPr>
            <a:spLocks noGrp="1"/>
          </p:cNvSpPr>
          <p:nvPr>
            <p:ph idx="1"/>
          </p:nvPr>
        </p:nvSpPr>
        <p:spPr>
          <a:xfrm>
            <a:off x="41563" y="1362157"/>
            <a:ext cx="5292437" cy="5724443"/>
          </a:xfrm>
        </p:spPr>
        <p:txBody>
          <a:bodyPr>
            <a:normAutofit/>
          </a:bodyPr>
          <a:lstStyle/>
          <a:p>
            <a:pPr lvl="0"/>
            <a:r>
              <a:rPr lang="en-US" b="1" u="sng" dirty="0"/>
              <a:t>Economic Opportunity Act of 1964</a:t>
            </a:r>
            <a:r>
              <a:rPr lang="en-US" b="1" dirty="0"/>
              <a:t> </a:t>
            </a:r>
            <a:r>
              <a:rPr lang="en-US" dirty="0"/>
              <a:t>incorporated a wide range </a:t>
            </a:r>
            <a:r>
              <a:rPr lang="en-US" dirty="0" smtClean="0"/>
              <a:t>of programs</a:t>
            </a:r>
          </a:p>
          <a:p>
            <a:pPr lvl="1"/>
            <a:r>
              <a:rPr lang="en-US" u="sng" dirty="0" smtClean="0"/>
              <a:t>Job </a:t>
            </a:r>
            <a:r>
              <a:rPr lang="en-US" u="sng" dirty="0"/>
              <a:t>Corps</a:t>
            </a:r>
            <a:r>
              <a:rPr lang="en-US" dirty="0"/>
              <a:t> for inner-city youths aged sixteen to </a:t>
            </a:r>
            <a:r>
              <a:rPr lang="en-US" dirty="0" smtClean="0"/>
              <a:t>21</a:t>
            </a:r>
          </a:p>
          <a:p>
            <a:pPr lvl="1"/>
            <a:r>
              <a:rPr lang="en-US" dirty="0" smtClean="0"/>
              <a:t>a </a:t>
            </a:r>
            <a:r>
              <a:rPr lang="en-US" u="sng" dirty="0"/>
              <a:t>Head Start</a:t>
            </a:r>
            <a:r>
              <a:rPr lang="en-US" dirty="0"/>
              <a:t> program for disadvantaged </a:t>
            </a:r>
            <a:r>
              <a:rPr lang="en-US" dirty="0" smtClean="0"/>
              <a:t>preschoolers</a:t>
            </a:r>
          </a:p>
          <a:p>
            <a:pPr lvl="1"/>
            <a:r>
              <a:rPr lang="en-US" u="sng" dirty="0" smtClean="0"/>
              <a:t>work </a:t>
            </a:r>
            <a:r>
              <a:rPr lang="en-US" u="sng" dirty="0"/>
              <a:t>study</a:t>
            </a:r>
            <a:r>
              <a:rPr lang="en-US" dirty="0"/>
              <a:t> jobs for college </a:t>
            </a:r>
            <a:r>
              <a:rPr lang="en-US" dirty="0" smtClean="0"/>
              <a:t>students </a:t>
            </a:r>
          </a:p>
          <a:p>
            <a:pPr lvl="1"/>
            <a:r>
              <a:rPr lang="en-US" u="sng" dirty="0" smtClean="0"/>
              <a:t>grants</a:t>
            </a:r>
            <a:r>
              <a:rPr lang="en-US" dirty="0" smtClean="0"/>
              <a:t> </a:t>
            </a:r>
            <a:r>
              <a:rPr lang="en-US" dirty="0"/>
              <a:t>to farmers and rural </a:t>
            </a:r>
            <a:r>
              <a:rPr lang="en-US" dirty="0" smtClean="0"/>
              <a:t>businesses</a:t>
            </a:r>
          </a:p>
          <a:p>
            <a:pPr lvl="1"/>
            <a:r>
              <a:rPr lang="en-US" u="sng" dirty="0" smtClean="0"/>
              <a:t>loans </a:t>
            </a:r>
            <a:r>
              <a:rPr lang="en-US" dirty="0"/>
              <a:t>to those willing to hire the chronically </a:t>
            </a:r>
            <a:r>
              <a:rPr lang="en-US" dirty="0" smtClean="0"/>
              <a:t>unemployed</a:t>
            </a:r>
          </a:p>
          <a:p>
            <a:pPr lvl="0"/>
            <a:r>
              <a:rPr lang="en-US" dirty="0" smtClean="0"/>
              <a:t>the </a:t>
            </a:r>
            <a:r>
              <a:rPr lang="en-US" b="1" u="sng" dirty="0"/>
              <a:t>Volunteers in Service to America </a:t>
            </a:r>
            <a:r>
              <a:rPr lang="en-US" u="sng" dirty="0"/>
              <a:t>(VISTA</a:t>
            </a:r>
            <a:r>
              <a:rPr lang="en-US" dirty="0"/>
              <a:t>, a domestic “Peace Corps”), and the </a:t>
            </a:r>
            <a:r>
              <a:rPr lang="en-US" u="sng" dirty="0"/>
              <a:t>Community Action Program</a:t>
            </a:r>
            <a:r>
              <a:rPr lang="en-US" dirty="0"/>
              <a:t>, which would provide maximum participation of the poor in directing neighborhood programs designed for their benefit</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4800"/>
            <a:ext cx="3810000" cy="250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799" y="3258414"/>
            <a:ext cx="3218585" cy="321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69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1154097"/>
          </a:xfrm>
        </p:spPr>
        <p:txBody>
          <a:bodyPr/>
          <a:lstStyle/>
          <a:p>
            <a:r>
              <a:rPr lang="en-US" dirty="0" smtClean="0"/>
              <a:t>Election of 1964</a:t>
            </a:r>
            <a:endParaRPr lang="en-US" dirty="0"/>
          </a:p>
        </p:txBody>
      </p:sp>
      <p:sp>
        <p:nvSpPr>
          <p:cNvPr id="3" name="Content Placeholder 2"/>
          <p:cNvSpPr>
            <a:spLocks noGrp="1"/>
          </p:cNvSpPr>
          <p:nvPr>
            <p:ph idx="1"/>
          </p:nvPr>
        </p:nvSpPr>
        <p:spPr>
          <a:xfrm>
            <a:off x="304800" y="1143000"/>
            <a:ext cx="5379981" cy="5715000"/>
          </a:xfrm>
        </p:spPr>
        <p:txBody>
          <a:bodyPr>
            <a:normAutofit fontScale="92500" lnSpcReduction="10000"/>
          </a:bodyPr>
          <a:lstStyle/>
          <a:p>
            <a:pPr lvl="0"/>
            <a:r>
              <a:rPr lang="en-US" dirty="0"/>
              <a:t>New conservative movement offered the voters “a choice, not an echo”. </a:t>
            </a:r>
            <a:endParaRPr lang="en-US" dirty="0" smtClean="0"/>
          </a:p>
          <a:p>
            <a:pPr lvl="0"/>
            <a:r>
              <a:rPr lang="en-US" dirty="0" smtClean="0"/>
              <a:t>By </a:t>
            </a:r>
            <a:r>
              <a:rPr lang="en-US" dirty="0"/>
              <a:t>1960, Arizona Senator </a:t>
            </a:r>
            <a:r>
              <a:rPr lang="en-US" u="sng" dirty="0"/>
              <a:t>Barry Goldwater</a:t>
            </a:r>
            <a:r>
              <a:rPr lang="en-US" dirty="0"/>
              <a:t>, a millionaire department store magnet had become the leader of the Republican </a:t>
            </a:r>
            <a:r>
              <a:rPr lang="en-US" dirty="0" smtClean="0"/>
              <a:t>right; His </a:t>
            </a:r>
            <a:r>
              <a:rPr lang="en-US" dirty="0"/>
              <a:t>book, </a:t>
            </a:r>
            <a:r>
              <a:rPr lang="en-US" i="1" dirty="0"/>
              <a:t>The Conscience of a Conservative</a:t>
            </a:r>
            <a:r>
              <a:rPr lang="en-US" dirty="0"/>
              <a:t> (1960</a:t>
            </a:r>
            <a:r>
              <a:rPr lang="en-US" dirty="0" smtClean="0"/>
              <a:t>)</a:t>
            </a:r>
          </a:p>
          <a:p>
            <a:pPr lvl="0"/>
            <a:r>
              <a:rPr lang="en-US" dirty="0"/>
              <a:t>During the 1964 campaign, Goldwater developed a knack for frightening voters. </a:t>
            </a:r>
            <a:endParaRPr lang="en-US" dirty="0" smtClean="0"/>
          </a:p>
          <a:p>
            <a:pPr lvl="1"/>
            <a:r>
              <a:rPr lang="en-US" dirty="0" smtClean="0"/>
              <a:t>He </a:t>
            </a:r>
            <a:r>
              <a:rPr lang="en-US" dirty="0"/>
              <a:t>urged wholesale bombing of North Vietnam.  </a:t>
            </a:r>
            <a:endParaRPr lang="en-US" dirty="0" smtClean="0"/>
          </a:p>
          <a:p>
            <a:pPr lvl="1"/>
            <a:r>
              <a:rPr lang="en-US" dirty="0" smtClean="0"/>
              <a:t>He </a:t>
            </a:r>
            <a:r>
              <a:rPr lang="en-US" dirty="0"/>
              <a:t>trashed Johnson’s “War on Poverty” and the entire New Deal tradition.  </a:t>
            </a:r>
            <a:endParaRPr lang="en-US" dirty="0" smtClean="0"/>
          </a:p>
          <a:p>
            <a:pPr lvl="1"/>
            <a:r>
              <a:rPr lang="en-US" dirty="0" smtClean="0"/>
              <a:t>He </a:t>
            </a:r>
            <a:r>
              <a:rPr lang="en-US" dirty="0"/>
              <a:t>was foolishly candid—He proposed the sale of the Tennessee Valley Authority while in </a:t>
            </a:r>
            <a:r>
              <a:rPr lang="en-US" dirty="0" smtClean="0"/>
              <a:t>Tennessee</a:t>
            </a:r>
          </a:p>
          <a:p>
            <a:pPr lvl="1"/>
            <a:r>
              <a:rPr lang="en-US" dirty="0" smtClean="0"/>
              <a:t>in </a:t>
            </a:r>
            <a:r>
              <a:rPr lang="en-US" dirty="0"/>
              <a:t>St. Petersburg, Florida, a major retirement community, he questioned the value of Social Security.  </a:t>
            </a:r>
            <a:endParaRPr lang="en-US" dirty="0" smtClean="0"/>
          </a:p>
          <a:p>
            <a:pPr lvl="1"/>
            <a:r>
              <a:rPr lang="en-US" dirty="0" smtClean="0"/>
              <a:t>He </a:t>
            </a:r>
            <a:r>
              <a:rPr lang="en-US" dirty="0"/>
              <a:t>opposed the nuclear test ban and the Civil Rights Act.</a:t>
            </a:r>
          </a:p>
          <a:p>
            <a:pPr lvl="0"/>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781" y="1447800"/>
            <a:ext cx="3263101"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5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7315200" cy="1154097"/>
          </a:xfrm>
        </p:spPr>
        <p:txBody>
          <a:bodyPr/>
          <a:lstStyle/>
          <a:p>
            <a:r>
              <a:rPr lang="en-US" dirty="0" smtClean="0"/>
              <a:t>Election of 1964</a:t>
            </a:r>
            <a:endParaRPr lang="en-US" dirty="0"/>
          </a:p>
        </p:txBody>
      </p:sp>
      <p:sp>
        <p:nvSpPr>
          <p:cNvPr id="5" name="Content Placeholder 4"/>
          <p:cNvSpPr>
            <a:spLocks noGrp="1"/>
          </p:cNvSpPr>
          <p:nvPr>
            <p:ph idx="1"/>
          </p:nvPr>
        </p:nvSpPr>
        <p:spPr>
          <a:xfrm>
            <a:off x="228600" y="1676400"/>
            <a:ext cx="4267200" cy="4800600"/>
          </a:xfrm>
        </p:spPr>
        <p:txBody>
          <a:bodyPr>
            <a:normAutofit fontScale="92500" lnSpcReduction="10000"/>
          </a:bodyPr>
          <a:lstStyle/>
          <a:p>
            <a:pPr lvl="0"/>
            <a:r>
              <a:rPr lang="en-US" dirty="0"/>
              <a:t>Republican campaign buttons—“In your heart, you know he’s right”.  Democrats—“In your guts, you know he’s nuts</a:t>
            </a:r>
            <a:r>
              <a:rPr lang="en-US" dirty="0" smtClean="0"/>
              <a:t>.”</a:t>
            </a:r>
          </a:p>
          <a:p>
            <a:pPr lvl="0"/>
            <a:r>
              <a:rPr lang="en-US" dirty="0"/>
              <a:t>Johnson chose the center again.  He chose Hubert Humphrey, liberal Senator from Minnesota and a promoter of civil rights as his running mate.  </a:t>
            </a:r>
          </a:p>
          <a:p>
            <a:pPr lvl="0"/>
            <a:r>
              <a:rPr lang="en-US" dirty="0"/>
              <a:t>He </a:t>
            </a:r>
            <a:r>
              <a:rPr lang="en-US" dirty="0" smtClean="0"/>
              <a:t>toned down </a:t>
            </a:r>
            <a:r>
              <a:rPr lang="en-US" dirty="0"/>
              <a:t>his rhetoric on Vietnam—“We are not about to send American boys nine or ten thousand miles from home to do what Asian boys ought to be doing for themselves</a:t>
            </a:r>
            <a:r>
              <a:rPr lang="en-US" dirty="0" smtClean="0"/>
              <a:t>.”</a:t>
            </a:r>
            <a:endParaRPr lang="en-US" dirty="0"/>
          </a:p>
          <a:p>
            <a:endParaRPr lang="en-US" dirty="0" smtClean="0">
              <a:hlinkClick r:id="rId2"/>
            </a:endParaRPr>
          </a:p>
          <a:p>
            <a:r>
              <a:rPr lang="en-US" dirty="0" smtClean="0">
                <a:hlinkClick r:id="rId2"/>
              </a:rPr>
              <a:t>Daisy Commercial</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4144963"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321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Harry Truman and the Fair Deal</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2252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315200" cy="1154097"/>
          </a:xfrm>
        </p:spPr>
        <p:txBody>
          <a:bodyPr/>
          <a:lstStyle/>
          <a:p>
            <a:r>
              <a:rPr lang="en-US" dirty="0" smtClean="0"/>
              <a:t>Election of 1964</a:t>
            </a:r>
            <a:endParaRPr lang="en-US" dirty="0"/>
          </a:p>
        </p:txBody>
      </p:sp>
      <p:sp>
        <p:nvSpPr>
          <p:cNvPr id="3" name="Content Placeholder 2"/>
          <p:cNvSpPr>
            <a:spLocks noGrp="1"/>
          </p:cNvSpPr>
          <p:nvPr>
            <p:ph idx="1"/>
          </p:nvPr>
        </p:nvSpPr>
        <p:spPr>
          <a:xfrm>
            <a:off x="228600" y="1371600"/>
            <a:ext cx="8534400" cy="5257800"/>
          </a:xfrm>
        </p:spPr>
        <p:txBody>
          <a:bodyPr>
            <a:normAutofit lnSpcReduction="10000"/>
          </a:bodyPr>
          <a:lstStyle/>
          <a:p>
            <a:pPr lvl="0"/>
            <a:r>
              <a:rPr lang="en-US" sz="2800" dirty="0" smtClean="0"/>
              <a:t>True </a:t>
            </a:r>
            <a:r>
              <a:rPr lang="en-US" sz="2800" dirty="0"/>
              <a:t>Landslide—Johnson won 61% of the popular vote and took the electoral votes 486—52.  In the Senate the Democrats increased their majority by two (68—32) and in the House by thirty seven (295—140).</a:t>
            </a:r>
          </a:p>
          <a:p>
            <a:pPr lvl="0"/>
            <a:r>
              <a:rPr lang="en-US" sz="2800" dirty="0"/>
              <a:t>As a foreshadowing politically of things to come the solid Democratic South broke and voted for Goldwater—Louisiana, Mississippi, Alabama, Georgia, and South Carolina.  </a:t>
            </a:r>
            <a:endParaRPr lang="en-US" sz="2800" dirty="0" smtClean="0"/>
          </a:p>
          <a:p>
            <a:pPr lvl="0"/>
            <a:r>
              <a:rPr lang="en-US" sz="2800" dirty="0" smtClean="0"/>
              <a:t>Other </a:t>
            </a:r>
            <a:r>
              <a:rPr lang="en-US" sz="2800" dirty="0"/>
              <a:t>than Jimmy Carter in 1976, this would be the last time a Democratic presidential nominee took the state of North </a:t>
            </a:r>
            <a:r>
              <a:rPr lang="en-US" sz="2800" dirty="0" smtClean="0"/>
              <a:t>Carolina</a:t>
            </a:r>
            <a:r>
              <a:rPr lang="en-US" sz="2800" dirty="0"/>
              <a:t> </a:t>
            </a:r>
            <a:r>
              <a:rPr lang="en-US" sz="2800" dirty="0" smtClean="0"/>
              <a:t>until Barack Obama in 2008</a:t>
            </a:r>
            <a:endParaRPr lang="en-US" sz="2800" dirty="0"/>
          </a:p>
          <a:p>
            <a:endParaRPr lang="en-US" dirty="0"/>
          </a:p>
        </p:txBody>
      </p:sp>
    </p:spTree>
    <p:extLst>
      <p:ext uri="{BB962C8B-B14F-4D97-AF65-F5344CB8AC3E}">
        <p14:creationId xmlns:p14="http://schemas.microsoft.com/office/powerpoint/2010/main" val="72306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315200" cy="1154097"/>
          </a:xfrm>
        </p:spPr>
        <p:txBody>
          <a:bodyPr/>
          <a:lstStyle/>
          <a:p>
            <a:r>
              <a:rPr lang="en-US" dirty="0" smtClean="0"/>
              <a:t>The Great Society</a:t>
            </a:r>
            <a:endParaRPr lang="en-US" dirty="0"/>
          </a:p>
        </p:txBody>
      </p:sp>
      <p:sp>
        <p:nvSpPr>
          <p:cNvPr id="3" name="Content Placeholder 2"/>
          <p:cNvSpPr>
            <a:spLocks noGrp="1"/>
          </p:cNvSpPr>
          <p:nvPr>
            <p:ph idx="1"/>
          </p:nvPr>
        </p:nvSpPr>
        <p:spPr>
          <a:xfrm>
            <a:off x="76200" y="1524000"/>
            <a:ext cx="5334000" cy="5562600"/>
          </a:xfrm>
        </p:spPr>
        <p:txBody>
          <a:bodyPr>
            <a:normAutofit/>
          </a:bodyPr>
          <a:lstStyle/>
          <a:p>
            <a:pPr lvl="0"/>
            <a:r>
              <a:rPr lang="en-US" sz="2200" dirty="0" smtClean="0"/>
              <a:t>President </a:t>
            </a:r>
            <a:r>
              <a:rPr lang="en-US" sz="2200" dirty="0"/>
              <a:t>Johnson announced his "Great Society" during the presidential campaign of 1964. </a:t>
            </a:r>
            <a:endParaRPr lang="en-US" sz="2200" dirty="0" smtClean="0"/>
          </a:p>
          <a:p>
            <a:pPr lvl="0"/>
            <a:r>
              <a:rPr lang="en-US" sz="2200" dirty="0" smtClean="0"/>
              <a:t>During </a:t>
            </a:r>
            <a:r>
              <a:rPr lang="en-US" sz="2200" dirty="0"/>
              <a:t>the campaign, in Ann Arbor Michigan in 1964, Johnson called for a “Great Society” resting on “abundance and liberty for all.  The Great Society demands an end to poverty and racial injustice, to which we are fully committed in our time</a:t>
            </a:r>
            <a:r>
              <a:rPr lang="en-US" sz="2200" dirty="0" smtClean="0"/>
              <a:t>”.</a:t>
            </a:r>
          </a:p>
          <a:p>
            <a:r>
              <a:rPr lang="en-US" sz="2200" dirty="0"/>
              <a:t>He described the Great Society as "A place where men are more concerned with the quality of their lives than the quantity of their goods." </a:t>
            </a:r>
          </a:p>
          <a:p>
            <a:pPr lvl="0"/>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73" y="762000"/>
            <a:ext cx="3556999"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95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15200" cy="1154097"/>
          </a:xfrm>
        </p:spPr>
        <p:txBody>
          <a:bodyPr/>
          <a:lstStyle/>
          <a:p>
            <a:r>
              <a:rPr lang="en-US" dirty="0" smtClean="0"/>
              <a:t>The Great Society</a:t>
            </a:r>
            <a:endParaRPr lang="en-US" dirty="0"/>
          </a:p>
        </p:txBody>
      </p:sp>
      <p:sp>
        <p:nvSpPr>
          <p:cNvPr id="3" name="Content Placeholder 2"/>
          <p:cNvSpPr>
            <a:spLocks noGrp="1"/>
          </p:cNvSpPr>
          <p:nvPr>
            <p:ph idx="1"/>
          </p:nvPr>
        </p:nvSpPr>
        <p:spPr>
          <a:xfrm>
            <a:off x="381000" y="1676400"/>
            <a:ext cx="8610600" cy="4952999"/>
          </a:xfrm>
        </p:spPr>
        <p:txBody>
          <a:bodyPr>
            <a:normAutofit lnSpcReduction="10000"/>
          </a:bodyPr>
          <a:lstStyle/>
          <a:p>
            <a:pPr lvl="0"/>
            <a:r>
              <a:rPr lang="en-US" sz="2800" dirty="0"/>
              <a:t>Johnson—“every day I’m in office, I’m going to lose votes…I’m like a sweetheart to Congress right now. They love me because I’m new and courting ‘em, and it’s </a:t>
            </a:r>
            <a:r>
              <a:rPr lang="en-US" sz="2800" dirty="0" err="1"/>
              <a:t>kinda</a:t>
            </a:r>
            <a:r>
              <a:rPr lang="en-US" sz="2800" dirty="0"/>
              <a:t> exciting, like that first kiss.  But after a while the new will wear off.  Then Congress will complain that I don’t bring enough roses or candy and will accuse me of seeing other girls… I’m going to alienate somebody…We’ve got to get this legislation fast.  You’ve got to get it during my honeymoon</a:t>
            </a:r>
            <a:r>
              <a:rPr lang="en-US" sz="2800" dirty="0" smtClean="0"/>
              <a:t>…”</a:t>
            </a:r>
          </a:p>
          <a:p>
            <a:pPr lvl="0"/>
            <a:r>
              <a:rPr lang="en-US" sz="2800" dirty="0" smtClean="0"/>
              <a:t> As a result, Johnson </a:t>
            </a:r>
            <a:r>
              <a:rPr lang="en-US" sz="2800" dirty="0"/>
              <a:t>flooded Congress with legislation in 1965</a:t>
            </a:r>
          </a:p>
          <a:p>
            <a:endParaRPr lang="en-US" dirty="0"/>
          </a:p>
        </p:txBody>
      </p:sp>
    </p:spTree>
    <p:extLst>
      <p:ext uri="{BB962C8B-B14F-4D97-AF65-F5344CB8AC3E}">
        <p14:creationId xmlns:p14="http://schemas.microsoft.com/office/powerpoint/2010/main" val="240741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15200" cy="1154097"/>
          </a:xfrm>
        </p:spPr>
        <p:txBody>
          <a:bodyPr/>
          <a:lstStyle/>
          <a:p>
            <a:r>
              <a:rPr lang="en-US" dirty="0" smtClean="0"/>
              <a:t>The Great Society</a:t>
            </a:r>
            <a:endParaRPr lang="en-US" dirty="0"/>
          </a:p>
        </p:txBody>
      </p:sp>
      <p:sp>
        <p:nvSpPr>
          <p:cNvPr id="3" name="Content Placeholder 2"/>
          <p:cNvSpPr>
            <a:spLocks noGrp="1"/>
          </p:cNvSpPr>
          <p:nvPr>
            <p:ph idx="1"/>
          </p:nvPr>
        </p:nvSpPr>
        <p:spPr>
          <a:xfrm>
            <a:off x="381000" y="1600200"/>
            <a:ext cx="8458200" cy="4953000"/>
          </a:xfrm>
        </p:spPr>
        <p:txBody>
          <a:bodyPr>
            <a:normAutofit/>
          </a:bodyPr>
          <a:lstStyle/>
          <a:p>
            <a:pPr lvl="0"/>
            <a:r>
              <a:rPr lang="en-US" dirty="0"/>
              <a:t>Bill for </a:t>
            </a:r>
            <a:r>
              <a:rPr lang="en-US" u="sng" dirty="0"/>
              <a:t>Medicare </a:t>
            </a:r>
            <a:r>
              <a:rPr lang="en-US" dirty="0"/>
              <a:t>and </a:t>
            </a:r>
            <a:r>
              <a:rPr lang="en-US" u="sng" dirty="0"/>
              <a:t>Medicaid </a:t>
            </a:r>
            <a:r>
              <a:rPr lang="en-US" dirty="0"/>
              <a:t>signed into law on July 30, 1965 in Independence, Missouri with 81 year old Harry Truman looking on.  Medicare provided hospital insurance and low-cost medical insurance for anyone over 65.  Medicaid extended health insurance to welfare recipients under the Social Security system.</a:t>
            </a:r>
          </a:p>
          <a:p>
            <a:pPr lvl="0"/>
            <a:r>
              <a:rPr lang="en-US" u="sng" dirty="0"/>
              <a:t>Elementary and Secondary Education Act</a:t>
            </a:r>
            <a:r>
              <a:rPr lang="en-US" dirty="0"/>
              <a:t> proposed $1.5 billion in federal aid to elementary and secondary education for textbooks, library materials, and special education.  His elementary school teacher, Katie </a:t>
            </a:r>
            <a:r>
              <a:rPr lang="en-US" dirty="0" err="1"/>
              <a:t>Deadrich</a:t>
            </a:r>
            <a:r>
              <a:rPr lang="en-US" dirty="0"/>
              <a:t> was there in Johnson City, Texas to watch Johnson sign it into law—April 11, 1965</a:t>
            </a:r>
          </a:p>
          <a:p>
            <a:pPr lvl="0"/>
            <a:r>
              <a:rPr lang="en-US" u="sng" dirty="0"/>
              <a:t>The Appalachian Regional Development Act</a:t>
            </a:r>
            <a:r>
              <a:rPr lang="en-US" dirty="0"/>
              <a:t> of 1966—provided $1 billion for programs in remote mountain areas</a:t>
            </a:r>
          </a:p>
          <a:p>
            <a:pPr lvl="0"/>
            <a:r>
              <a:rPr lang="en-US" u="sng" dirty="0"/>
              <a:t>Housing and Urban Development Act</a:t>
            </a:r>
            <a:r>
              <a:rPr lang="en-US" dirty="0"/>
              <a:t> of 1965 provided $3.5 billion for urban renewal and the construction of 240,000 housing units.  Funds for rent supplements followed for low-income families</a:t>
            </a:r>
          </a:p>
          <a:p>
            <a:endParaRPr lang="en-US" dirty="0"/>
          </a:p>
        </p:txBody>
      </p:sp>
    </p:spTree>
    <p:extLst>
      <p:ext uri="{BB962C8B-B14F-4D97-AF65-F5344CB8AC3E}">
        <p14:creationId xmlns:p14="http://schemas.microsoft.com/office/powerpoint/2010/main" val="60745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15200" cy="1154097"/>
          </a:xfrm>
        </p:spPr>
        <p:txBody>
          <a:bodyPr/>
          <a:lstStyle/>
          <a:p>
            <a:r>
              <a:rPr lang="en-US" dirty="0" smtClean="0"/>
              <a:t>The Great Society</a:t>
            </a:r>
            <a:endParaRPr lang="en-US" dirty="0"/>
          </a:p>
        </p:txBody>
      </p:sp>
      <p:sp>
        <p:nvSpPr>
          <p:cNvPr id="3" name="Content Placeholder 2"/>
          <p:cNvSpPr>
            <a:spLocks noGrp="1"/>
          </p:cNvSpPr>
          <p:nvPr>
            <p:ph idx="1"/>
          </p:nvPr>
        </p:nvSpPr>
        <p:spPr>
          <a:xfrm>
            <a:off x="381000" y="1600200"/>
            <a:ext cx="8686800" cy="5562600"/>
          </a:xfrm>
        </p:spPr>
        <p:txBody>
          <a:bodyPr>
            <a:normAutofit/>
          </a:bodyPr>
          <a:lstStyle/>
          <a:p>
            <a:pPr lvl="0"/>
            <a:r>
              <a:rPr lang="en-US" sz="2200" u="sng" dirty="0"/>
              <a:t>Department of Housing and Urban Development</a:t>
            </a:r>
            <a:r>
              <a:rPr lang="en-US" sz="2200" dirty="0"/>
              <a:t> </a:t>
            </a:r>
            <a:r>
              <a:rPr lang="en-US" sz="2200" dirty="0" smtClean="0"/>
              <a:t>was created and </a:t>
            </a:r>
            <a:r>
              <a:rPr lang="en-US" sz="2200" dirty="0"/>
              <a:t>headed by </a:t>
            </a:r>
            <a:r>
              <a:rPr lang="en-US" sz="2200" u="sng" dirty="0"/>
              <a:t>Robert Weaver</a:t>
            </a:r>
            <a:r>
              <a:rPr lang="en-US" sz="2200" dirty="0"/>
              <a:t>, the first black cabinet member.</a:t>
            </a:r>
          </a:p>
          <a:p>
            <a:pPr lvl="0"/>
            <a:r>
              <a:rPr lang="en-US" sz="2200" u="sng" dirty="0"/>
              <a:t>Immigration Act of 1965</a:t>
            </a:r>
            <a:r>
              <a:rPr lang="en-US" sz="2200" dirty="0"/>
              <a:t>—signed in a ceremony on Liberty Island, New York Harbor.  Abolished discriminatory national quotas of 1920s.  Caused huge influx of Asians and Latin Americans</a:t>
            </a:r>
          </a:p>
          <a:p>
            <a:pPr lvl="0"/>
            <a:r>
              <a:rPr lang="en-US" sz="2200" u="sng" dirty="0"/>
              <a:t>Highway Safety Act and Traffic Safety Act</a:t>
            </a:r>
            <a:r>
              <a:rPr lang="en-US" sz="2200" dirty="0"/>
              <a:t> (1966) set safety standards for automobile manufacturers and highway design (influence by Ralph Nader’s </a:t>
            </a:r>
            <a:r>
              <a:rPr lang="en-US" sz="2200" i="1" dirty="0"/>
              <a:t>Unsafe at Any Speed</a:t>
            </a:r>
            <a:r>
              <a:rPr lang="en-US" sz="2200" dirty="0"/>
              <a:t>)</a:t>
            </a:r>
          </a:p>
          <a:p>
            <a:pPr lvl="0"/>
            <a:r>
              <a:rPr lang="en-US" sz="2200" u="sng" dirty="0"/>
              <a:t>Higher Education Act</a:t>
            </a:r>
            <a:r>
              <a:rPr lang="en-US" sz="2200" dirty="0"/>
              <a:t> (1965) provided scholarships and low interest loans</a:t>
            </a:r>
          </a:p>
          <a:p>
            <a:pPr lvl="0"/>
            <a:r>
              <a:rPr lang="en-US" sz="2200" u="sng" dirty="0"/>
              <a:t>Water Quality Act (1965) and Air Quality Act (1967) </a:t>
            </a:r>
            <a:r>
              <a:rPr lang="en-US" sz="2200" dirty="0"/>
              <a:t>Set federal guidelines for states to follow on pollution and emissions (influence by Rachel Carson’s 1962 publication of </a:t>
            </a:r>
            <a:r>
              <a:rPr lang="en-US" sz="2200" i="1" dirty="0"/>
              <a:t>Silent Spring</a:t>
            </a:r>
            <a:r>
              <a:rPr lang="en-US" sz="2200" dirty="0"/>
              <a:t>)</a:t>
            </a:r>
          </a:p>
          <a:p>
            <a:endParaRPr lang="en-US" dirty="0"/>
          </a:p>
        </p:txBody>
      </p:sp>
    </p:spTree>
    <p:extLst>
      <p:ext uri="{BB962C8B-B14F-4D97-AF65-F5344CB8AC3E}">
        <p14:creationId xmlns:p14="http://schemas.microsoft.com/office/powerpoint/2010/main" val="82563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315200" cy="1154097"/>
          </a:xfrm>
        </p:spPr>
        <p:txBody>
          <a:bodyPr/>
          <a:lstStyle/>
          <a:p>
            <a:r>
              <a:rPr lang="en-US" dirty="0" smtClean="0"/>
              <a:t>The Great Society</a:t>
            </a:r>
            <a:endParaRPr lang="en-US" dirty="0"/>
          </a:p>
        </p:txBody>
      </p:sp>
      <p:sp>
        <p:nvSpPr>
          <p:cNvPr id="3" name="Content Placeholder 2"/>
          <p:cNvSpPr>
            <a:spLocks noGrp="1"/>
          </p:cNvSpPr>
          <p:nvPr>
            <p:ph idx="1"/>
          </p:nvPr>
        </p:nvSpPr>
        <p:spPr>
          <a:xfrm>
            <a:off x="228600" y="1752600"/>
            <a:ext cx="5105400" cy="3539527"/>
          </a:xfrm>
        </p:spPr>
        <p:txBody>
          <a:bodyPr>
            <a:normAutofit fontScale="92500" lnSpcReduction="10000"/>
          </a:bodyPr>
          <a:lstStyle/>
          <a:p>
            <a:pPr lvl="0"/>
            <a:r>
              <a:rPr lang="en-US" sz="2800" u="sng" dirty="0"/>
              <a:t>National Foundation on the Arts and the Humanities (1965)</a:t>
            </a:r>
            <a:r>
              <a:rPr lang="en-US" sz="2800" dirty="0"/>
              <a:t>  created to financially assist painters, musicians, actors, and other artists</a:t>
            </a:r>
          </a:p>
          <a:p>
            <a:pPr lvl="0"/>
            <a:r>
              <a:rPr lang="en-US" sz="2800" u="sng" dirty="0"/>
              <a:t>Corporation for Public Broadcasting  (1967).</a:t>
            </a:r>
            <a:r>
              <a:rPr lang="en-US" sz="2800" dirty="0"/>
              <a:t>  Formed to fund educational TV and radio broadcast</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09600"/>
            <a:ext cx="309562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209632"/>
            <a:ext cx="5614913" cy="134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2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1000"/>
                                        <p:tgtEl>
                                          <p:spTgt spid="11267"/>
                                        </p:tgtEl>
                                      </p:cBhvr>
                                    </p:animEffect>
                                    <p:anim calcmode="lin" valueType="num">
                                      <p:cBhvr>
                                        <p:cTn id="13" dur="1000" fill="hold"/>
                                        <p:tgtEl>
                                          <p:spTgt spid="11267"/>
                                        </p:tgtEl>
                                        <p:attrNameLst>
                                          <p:attrName>ppt_x</p:attrName>
                                        </p:attrNameLst>
                                      </p:cBhvr>
                                      <p:tavLst>
                                        <p:tav tm="0">
                                          <p:val>
                                            <p:strVal val="#ppt_x"/>
                                          </p:val>
                                        </p:tav>
                                        <p:tav tm="100000">
                                          <p:val>
                                            <p:strVal val="#ppt_x"/>
                                          </p:val>
                                        </p:tav>
                                      </p:tavLst>
                                    </p:anim>
                                    <p:anim calcmode="lin" valueType="num">
                                      <p:cBhvr>
                                        <p:cTn id="14"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266"/>
                                        </p:tgtEl>
                                        <p:attrNameLst>
                                          <p:attrName>style.visibility</p:attrName>
                                        </p:attrNameLst>
                                      </p:cBhvr>
                                      <p:to>
                                        <p:strVal val="visible"/>
                                      </p:to>
                                    </p:set>
                                    <p:anim calcmode="lin" valueType="num">
                                      <p:cBhvr additive="base">
                                        <p:cTn id="24" dur="500" fill="hold"/>
                                        <p:tgtEl>
                                          <p:spTgt spid="11266"/>
                                        </p:tgtEl>
                                        <p:attrNameLst>
                                          <p:attrName>ppt_x</p:attrName>
                                        </p:attrNameLst>
                                      </p:cBhvr>
                                      <p:tavLst>
                                        <p:tav tm="0">
                                          <p:val>
                                            <p:strVal val="#ppt_x"/>
                                          </p:val>
                                        </p:tav>
                                        <p:tav tm="100000">
                                          <p:val>
                                            <p:strVal val="#ppt_x"/>
                                          </p:val>
                                        </p:tav>
                                      </p:tavLst>
                                    </p:anim>
                                    <p:anim calcmode="lin" valueType="num">
                                      <p:cBhvr additive="base">
                                        <p:cTn id="25"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15200" cy="1154097"/>
          </a:xfrm>
        </p:spPr>
        <p:txBody>
          <a:bodyPr>
            <a:normAutofit fontScale="90000"/>
          </a:bodyPr>
          <a:lstStyle/>
          <a:p>
            <a:r>
              <a:rPr lang="en-US" dirty="0" smtClean="0"/>
              <a:t>The Great Society and the war in Vietnam</a:t>
            </a:r>
            <a:endParaRPr lang="en-US" dirty="0"/>
          </a:p>
        </p:txBody>
      </p:sp>
      <p:sp>
        <p:nvSpPr>
          <p:cNvPr id="3" name="Content Placeholder 2"/>
          <p:cNvSpPr>
            <a:spLocks noGrp="1"/>
          </p:cNvSpPr>
          <p:nvPr>
            <p:ph idx="1"/>
          </p:nvPr>
        </p:nvSpPr>
        <p:spPr>
          <a:xfrm>
            <a:off x="533400" y="1752600"/>
            <a:ext cx="8305800" cy="5105400"/>
          </a:xfrm>
        </p:spPr>
        <p:txBody>
          <a:bodyPr>
            <a:normAutofit/>
          </a:bodyPr>
          <a:lstStyle/>
          <a:p>
            <a:pPr lvl="0"/>
            <a:r>
              <a:rPr lang="en-US" sz="2400" b="1" dirty="0"/>
              <a:t>Economic Costs:  </a:t>
            </a:r>
            <a:r>
              <a:rPr lang="en-US" sz="2400" dirty="0"/>
              <a:t>LBJ believed that the United States could simultaneously wage war and fulfill the goals of the Great Society. </a:t>
            </a:r>
            <a:endParaRPr lang="en-US" sz="2400" dirty="0" smtClean="0"/>
          </a:p>
          <a:p>
            <a:pPr lvl="0"/>
            <a:r>
              <a:rPr lang="en-US" sz="2400" dirty="0" smtClean="0"/>
              <a:t>But the </a:t>
            </a:r>
            <a:r>
              <a:rPr lang="en-US" sz="2400" dirty="0"/>
              <a:t>United States, could not afford to invest in both "guns" and "butter." </a:t>
            </a:r>
            <a:endParaRPr lang="en-US" sz="2400" dirty="0" smtClean="0"/>
          </a:p>
          <a:p>
            <a:pPr lvl="0"/>
            <a:r>
              <a:rPr lang="en-US" sz="2400" dirty="0" smtClean="0"/>
              <a:t>The </a:t>
            </a:r>
            <a:r>
              <a:rPr lang="en-US" sz="2400" dirty="0"/>
              <a:t>war cost the United States more than $140 billion. Vietnam drained American coffers, took money away from Johnson's ambitious domestic programs, and undermined his ambitious Great Society.</a:t>
            </a:r>
          </a:p>
          <a:p>
            <a:r>
              <a:rPr lang="en-US" sz="2400" dirty="0" smtClean="0"/>
              <a:t>“That damn war killed my lady”</a:t>
            </a:r>
            <a:endParaRPr lang="en-US" sz="2400" dirty="0"/>
          </a:p>
        </p:txBody>
      </p:sp>
    </p:spTree>
    <p:extLst>
      <p:ext uri="{BB962C8B-B14F-4D97-AF65-F5344CB8AC3E}">
        <p14:creationId xmlns:p14="http://schemas.microsoft.com/office/powerpoint/2010/main" val="39654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7448"/>
            <a:ext cx="7315200" cy="1154097"/>
          </a:xfrm>
        </p:spPr>
        <p:txBody>
          <a:bodyPr/>
          <a:lstStyle/>
          <a:p>
            <a:r>
              <a:rPr lang="en-US" dirty="0" smtClean="0"/>
              <a:t>The Fair Deal</a:t>
            </a:r>
            <a:endParaRPr lang="en-US" dirty="0"/>
          </a:p>
        </p:txBody>
      </p:sp>
      <p:sp>
        <p:nvSpPr>
          <p:cNvPr id="3" name="Content Placeholder 2"/>
          <p:cNvSpPr>
            <a:spLocks noGrp="1"/>
          </p:cNvSpPr>
          <p:nvPr>
            <p:ph idx="1"/>
          </p:nvPr>
        </p:nvSpPr>
        <p:spPr>
          <a:xfrm>
            <a:off x="381000" y="1600200"/>
            <a:ext cx="3276600" cy="5105400"/>
          </a:xfrm>
        </p:spPr>
        <p:txBody>
          <a:bodyPr>
            <a:normAutofit fontScale="92500" lnSpcReduction="10000"/>
          </a:bodyPr>
          <a:lstStyle/>
          <a:p>
            <a:r>
              <a:rPr lang="en-US" dirty="0" smtClean="0"/>
              <a:t>In the </a:t>
            </a:r>
            <a:r>
              <a:rPr lang="en-US" b="1" dirty="0" smtClean="0"/>
              <a:t>Election of 1948 </a:t>
            </a:r>
            <a:r>
              <a:rPr lang="en-US" dirty="0" smtClean="0"/>
              <a:t>Southern Democrats had formed the State’s Rights Democratic Party (</a:t>
            </a:r>
            <a:r>
              <a:rPr lang="en-US" b="1" dirty="0" err="1" smtClean="0"/>
              <a:t>Dixiecrats</a:t>
            </a:r>
            <a:r>
              <a:rPr lang="en-US" dirty="0" smtClean="0"/>
              <a:t>) and nominated their own candidate for president-South Carolina Senator Strom Thurmond; Truman narrowly defeated Republican Thomas Dewey</a:t>
            </a:r>
          </a:p>
          <a:p>
            <a:r>
              <a:rPr lang="en-US" dirty="0" smtClean="0"/>
              <a:t>The </a:t>
            </a:r>
            <a:r>
              <a:rPr lang="en-US" b="1" dirty="0" smtClean="0"/>
              <a:t>Fair Deal </a:t>
            </a:r>
            <a:r>
              <a:rPr lang="en-US" dirty="0" smtClean="0"/>
              <a:t>was what </a:t>
            </a:r>
            <a:r>
              <a:rPr lang="en-US" dirty="0"/>
              <a:t>Truman termed his domestic program during his second term, mainly building on existing programs and trying to extend the New Deal</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28600"/>
            <a:ext cx="5257800" cy="396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648200"/>
            <a:ext cx="33242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93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09"/>
            <a:ext cx="7315200" cy="1154097"/>
          </a:xfrm>
        </p:spPr>
        <p:txBody>
          <a:bodyPr/>
          <a:lstStyle/>
          <a:p>
            <a:r>
              <a:rPr lang="en-US" dirty="0" smtClean="0"/>
              <a:t>The Fair Deal</a:t>
            </a:r>
            <a:endParaRPr lang="en-US" dirty="0"/>
          </a:p>
        </p:txBody>
      </p:sp>
      <p:sp>
        <p:nvSpPr>
          <p:cNvPr id="3" name="Content Placeholder 2"/>
          <p:cNvSpPr>
            <a:spLocks noGrp="1"/>
          </p:cNvSpPr>
          <p:nvPr>
            <p:ph idx="1"/>
          </p:nvPr>
        </p:nvSpPr>
        <p:spPr>
          <a:xfrm>
            <a:off x="533400" y="1317566"/>
            <a:ext cx="7924800" cy="5692833"/>
          </a:xfrm>
        </p:spPr>
        <p:txBody>
          <a:bodyPr/>
          <a:lstStyle/>
          <a:p>
            <a:r>
              <a:rPr lang="en-US" dirty="0" smtClean="0"/>
              <a:t>Truman </a:t>
            </a:r>
            <a:r>
              <a:rPr lang="en-US" dirty="0"/>
              <a:t>announced his plans for domestic policy reforms including national health insurance, public housing, civil rights legislation and federal aid to education.</a:t>
            </a:r>
            <a:endParaRPr lang="en-US" dirty="0" smtClean="0"/>
          </a:p>
          <a:p>
            <a:r>
              <a:rPr lang="en-US" dirty="0" smtClean="0"/>
              <a:t>After </a:t>
            </a:r>
            <a:r>
              <a:rPr lang="en-US" dirty="0"/>
              <a:t>his landslide re-election in 1948, Truman managed to convince Congress to pass several of his liberal reforms</a:t>
            </a:r>
            <a:r>
              <a:rPr lang="en-US" dirty="0" smtClean="0"/>
              <a:t>.</a:t>
            </a:r>
          </a:p>
          <a:p>
            <a:pPr lvl="1"/>
            <a:r>
              <a:rPr lang="en-US" dirty="0" smtClean="0"/>
              <a:t> </a:t>
            </a:r>
            <a:r>
              <a:rPr lang="en-US" dirty="0"/>
              <a:t>It almost doubled the minimum wage—from 40 cents to 75 cents an </a:t>
            </a:r>
            <a:r>
              <a:rPr lang="en-US" dirty="0" smtClean="0"/>
              <a:t>hour</a:t>
            </a:r>
          </a:p>
          <a:p>
            <a:pPr lvl="1"/>
            <a:r>
              <a:rPr lang="en-US" dirty="0" smtClean="0"/>
              <a:t>established </a:t>
            </a:r>
            <a:r>
              <a:rPr lang="en-US" dirty="0"/>
              <a:t>the Housing Act, which provided 800,000 new houses for the poor. </a:t>
            </a:r>
          </a:p>
          <a:p>
            <a:pPr lvl="1"/>
            <a:r>
              <a:rPr lang="en-US" dirty="0" smtClean="0"/>
              <a:t>approved </a:t>
            </a:r>
            <a:r>
              <a:rPr lang="en-US" dirty="0"/>
              <a:t>Truman’s extension of Social Security </a:t>
            </a:r>
            <a:r>
              <a:rPr lang="en-US" dirty="0" smtClean="0"/>
              <a:t>benefits</a:t>
            </a:r>
            <a:endParaRPr lang="en-US" dirty="0"/>
          </a:p>
          <a:p>
            <a:r>
              <a:rPr lang="en-US" dirty="0"/>
              <a:t>Emerging conservative elements of Republican Party and Southern Democrats blocked passage of much of the Fair </a:t>
            </a:r>
            <a:r>
              <a:rPr lang="en-US" dirty="0" smtClean="0"/>
              <a:t>Deal</a:t>
            </a:r>
          </a:p>
          <a:p>
            <a:r>
              <a:rPr lang="en-US" dirty="0" smtClean="0"/>
              <a:t>Congress </a:t>
            </a:r>
            <a:r>
              <a:rPr lang="en-US" dirty="0"/>
              <a:t>rejected the idea of national health care, avoided passing any new civil rights legislation and failed to aggressively tackle concerns over fair labor practices</a:t>
            </a:r>
          </a:p>
        </p:txBody>
      </p:sp>
    </p:spTree>
    <p:extLst>
      <p:ext uri="{BB962C8B-B14F-4D97-AF65-F5344CB8AC3E}">
        <p14:creationId xmlns:p14="http://schemas.microsoft.com/office/powerpoint/2010/main" val="258922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John Kennedy and the New Frontier</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4004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09"/>
            <a:ext cx="7315200" cy="1154097"/>
          </a:xfrm>
        </p:spPr>
        <p:txBody>
          <a:bodyPr/>
          <a:lstStyle/>
          <a:p>
            <a:r>
              <a:rPr lang="en-US" dirty="0" smtClean="0"/>
              <a:t>The New Frontier</a:t>
            </a:r>
            <a:endParaRPr lang="en-US" dirty="0"/>
          </a:p>
        </p:txBody>
      </p:sp>
      <p:sp>
        <p:nvSpPr>
          <p:cNvPr id="3" name="Content Placeholder 2"/>
          <p:cNvSpPr>
            <a:spLocks noGrp="1"/>
          </p:cNvSpPr>
          <p:nvPr>
            <p:ph idx="1"/>
          </p:nvPr>
        </p:nvSpPr>
        <p:spPr>
          <a:xfrm>
            <a:off x="533400" y="1447800"/>
            <a:ext cx="7543800" cy="4876800"/>
          </a:xfrm>
        </p:spPr>
        <p:txBody>
          <a:bodyPr>
            <a:normAutofit lnSpcReduction="10000"/>
          </a:bodyPr>
          <a:lstStyle/>
          <a:p>
            <a:r>
              <a:rPr lang="en-US" dirty="0" smtClean="0"/>
              <a:t>“We </a:t>
            </a:r>
            <a:r>
              <a:rPr lang="en-US" dirty="0"/>
              <a:t>stand today on the edge of a New Frontier -— the frontier of the 1960s, the frontier of unknown opportunities and perils, the frontier of unfilled hopes and unfilled threats. </a:t>
            </a:r>
            <a:r>
              <a:rPr lang="en-US" i="1" dirty="0"/>
              <a:t>...</a:t>
            </a:r>
            <a:r>
              <a:rPr lang="en-US" dirty="0"/>
              <a:t> Beyond that frontier are uncharted areas of science and space, unsolved problems of peace and war, unconquered problems of ignorance and prejudice, unanswered questions of poverty and </a:t>
            </a:r>
            <a:r>
              <a:rPr lang="en-US" dirty="0" smtClean="0"/>
              <a:t>surplus”</a:t>
            </a:r>
          </a:p>
          <a:p>
            <a:pPr marL="320040" lvl="1" indent="0">
              <a:buNone/>
            </a:pPr>
            <a:r>
              <a:rPr lang="en-US" dirty="0" smtClean="0"/>
              <a:t>… </a:t>
            </a:r>
            <a:r>
              <a:rPr lang="en-US" b="1" dirty="0" smtClean="0"/>
              <a:t>John Kennedy, </a:t>
            </a:r>
            <a:r>
              <a:rPr lang="en-US" b="1" dirty="0"/>
              <a:t>acceptance speech at the 1960 Democratic National Convention at the Memorial Coliseum, Los Angeles, </a:t>
            </a:r>
            <a:r>
              <a:rPr lang="en-US" b="1" dirty="0" smtClean="0"/>
              <a:t>California</a:t>
            </a:r>
          </a:p>
          <a:p>
            <a:r>
              <a:rPr lang="en-US" dirty="0" smtClean="0"/>
              <a:t>New Frontier efforts were </a:t>
            </a:r>
            <a:r>
              <a:rPr lang="en-US" dirty="0"/>
              <a:t>designed to lower taxes, protect the unemployed, increase the minimum wage, and to focus on the business and housing sectors to stimulate the economy</a:t>
            </a:r>
            <a:r>
              <a:rPr lang="en-US" dirty="0" smtClean="0"/>
              <a:t>.</a:t>
            </a:r>
          </a:p>
          <a:p>
            <a:r>
              <a:rPr lang="en-US" dirty="0" smtClean="0"/>
              <a:t>New Frontier also </a:t>
            </a:r>
            <a:r>
              <a:rPr lang="en-US" dirty="0"/>
              <a:t>proposed new social programs. These included federal aid to education, medical care for the elderly, urban mass transit, a Department of Urban Affairs, and regional development in Appalachia.</a:t>
            </a:r>
            <a:endParaRPr lang="en-US" b="1" dirty="0"/>
          </a:p>
        </p:txBody>
      </p:sp>
    </p:spTree>
    <p:extLst>
      <p:ext uri="{BB962C8B-B14F-4D97-AF65-F5344CB8AC3E}">
        <p14:creationId xmlns:p14="http://schemas.microsoft.com/office/powerpoint/2010/main" val="111635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543800" cy="1154097"/>
          </a:xfrm>
        </p:spPr>
        <p:txBody>
          <a:bodyPr/>
          <a:lstStyle/>
          <a:p>
            <a:r>
              <a:rPr lang="en-US" dirty="0" smtClean="0"/>
              <a:t>The New Frontier</a:t>
            </a:r>
            <a:endParaRPr lang="en-US" dirty="0"/>
          </a:p>
        </p:txBody>
      </p:sp>
      <p:sp>
        <p:nvSpPr>
          <p:cNvPr id="3" name="Content Placeholder 2"/>
          <p:cNvSpPr>
            <a:spLocks noGrp="1"/>
          </p:cNvSpPr>
          <p:nvPr>
            <p:ph idx="1"/>
          </p:nvPr>
        </p:nvSpPr>
        <p:spPr>
          <a:xfrm>
            <a:off x="-18795" y="1219200"/>
            <a:ext cx="5105400" cy="5867400"/>
          </a:xfrm>
        </p:spPr>
        <p:txBody>
          <a:bodyPr>
            <a:normAutofit/>
          </a:bodyPr>
          <a:lstStyle/>
          <a:p>
            <a:r>
              <a:rPr lang="en-US" dirty="0" smtClean="0"/>
              <a:t>Lacked </a:t>
            </a:r>
            <a:r>
              <a:rPr lang="en-US" dirty="0"/>
              <a:t>deep congressional </a:t>
            </a:r>
            <a:r>
              <a:rPr lang="en-US" dirty="0" smtClean="0"/>
              <a:t>support because of his small margin of victory in the 1960 election</a:t>
            </a:r>
          </a:p>
          <a:p>
            <a:r>
              <a:rPr lang="en-US" dirty="0" smtClean="0"/>
              <a:t>He </a:t>
            </a:r>
            <a:r>
              <a:rPr lang="en-US" dirty="0"/>
              <a:t>did manage an increase in the minimum wage, but a major medical program for the elderly was shot down. </a:t>
            </a:r>
            <a:endParaRPr lang="en-US" dirty="0" smtClean="0"/>
          </a:p>
          <a:p>
            <a:r>
              <a:rPr lang="en-US" dirty="0" smtClean="0"/>
              <a:t>Attempts </a:t>
            </a:r>
            <a:r>
              <a:rPr lang="en-US" dirty="0"/>
              <a:t>to cut taxes and broaden civil rights were watered down on Capitol Hill. </a:t>
            </a:r>
            <a:endParaRPr lang="en-US" dirty="0" smtClean="0"/>
          </a:p>
          <a:p>
            <a:r>
              <a:rPr lang="en-US" dirty="0" smtClean="0"/>
              <a:t>The </a:t>
            </a:r>
            <a:r>
              <a:rPr lang="en-US" dirty="0"/>
              <a:t>proposal for a Department of Urban Affairs was killed by southern Democrats who thought Kennedy would appoint an African-American as first secretary. </a:t>
            </a:r>
            <a:endParaRPr lang="en-US" dirty="0" smtClean="0"/>
          </a:p>
          <a:p>
            <a:r>
              <a:rPr lang="en-US" dirty="0" smtClean="0"/>
              <a:t>The </a:t>
            </a:r>
            <a:r>
              <a:rPr lang="en-US" dirty="0"/>
              <a:t>education bill </a:t>
            </a:r>
            <a:r>
              <a:rPr lang="en-US" dirty="0" smtClean="0"/>
              <a:t>was dropped on </a:t>
            </a:r>
            <a:r>
              <a:rPr lang="en-US" dirty="0"/>
              <a:t>the question of aid to parochial </a:t>
            </a:r>
            <a:r>
              <a:rPr lang="en-US" dirty="0" smtClean="0"/>
              <a:t>schools</a:t>
            </a:r>
          </a:p>
          <a:p>
            <a:r>
              <a:rPr lang="en-US" b="1" dirty="0" smtClean="0"/>
              <a:t>Much of his New Frontier (including civil rights legislation) would be passed as part of LBJ’s Great Society</a:t>
            </a:r>
            <a:endParaRPr lang="en-US"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605" y="1371600"/>
            <a:ext cx="4085104"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5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Lyndon Johnson and the Great Society</a:t>
            </a:r>
            <a:endParaRPr lang="en-US" dirty="0"/>
          </a:p>
        </p:txBody>
      </p:sp>
      <p:sp>
        <p:nvSpPr>
          <p:cNvPr id="3" name="Subtitle 2"/>
          <p:cNvSpPr>
            <a:spLocks noGrp="1"/>
          </p:cNvSpPr>
          <p:nvPr>
            <p:ph type="subTitle" idx="1"/>
          </p:nvPr>
        </p:nvSpPr>
        <p:spPr/>
        <p:txBody>
          <a:bodyPr/>
          <a:lstStyle/>
          <a:p>
            <a:pPr marL="0" lvl="2"/>
            <a:r>
              <a:rPr lang="en-US" dirty="0"/>
              <a:t>“Whatever Lyndon really wants, he gets in the end”</a:t>
            </a:r>
            <a:endParaRPr lang="en-US" sz="3600" dirty="0"/>
          </a:p>
          <a:p>
            <a:endParaRPr lang="en-US" dirty="0"/>
          </a:p>
        </p:txBody>
      </p:sp>
    </p:spTree>
    <p:extLst>
      <p:ext uri="{BB962C8B-B14F-4D97-AF65-F5344CB8AC3E}">
        <p14:creationId xmlns:p14="http://schemas.microsoft.com/office/powerpoint/2010/main" val="3311125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315200" cy="1154097"/>
          </a:xfrm>
        </p:spPr>
        <p:txBody>
          <a:bodyPr/>
          <a:lstStyle/>
          <a:p>
            <a:r>
              <a:rPr lang="en-US" dirty="0" smtClean="0"/>
              <a:t>Lyndon Johnson</a:t>
            </a:r>
            <a:endParaRPr lang="en-US" dirty="0"/>
          </a:p>
        </p:txBody>
      </p:sp>
      <p:sp>
        <p:nvSpPr>
          <p:cNvPr id="3" name="Content Placeholder 2"/>
          <p:cNvSpPr>
            <a:spLocks noGrp="1"/>
          </p:cNvSpPr>
          <p:nvPr>
            <p:ph idx="1"/>
          </p:nvPr>
        </p:nvSpPr>
        <p:spPr>
          <a:xfrm>
            <a:off x="228600" y="1524000"/>
            <a:ext cx="3275636" cy="5105400"/>
          </a:xfrm>
        </p:spPr>
        <p:txBody>
          <a:bodyPr>
            <a:normAutofit/>
          </a:bodyPr>
          <a:lstStyle/>
          <a:p>
            <a:pPr lvl="0"/>
            <a:r>
              <a:rPr lang="en-US" dirty="0"/>
              <a:t>Texan, took the oath of office for presidency aboard plane that took John Kennedy’s body back to Washington from Dallas</a:t>
            </a:r>
          </a:p>
          <a:p>
            <a:pPr lvl="0"/>
            <a:r>
              <a:rPr lang="en-US" dirty="0"/>
              <a:t>6-3, 55 years old, had spent 26 years on Washington scene and served a decade as Democratic leader of the Senate where he had displayed the greatest gift for compromise since Henry Clay</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236" y="1752600"/>
            <a:ext cx="5639764" cy="446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43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484</TotalTime>
  <Words>1984</Words>
  <Application>Microsoft Office PowerPoint</Application>
  <PresentationFormat>On-screen Show (4:3)</PresentationFormat>
  <Paragraphs>110</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Wingdings</vt:lpstr>
      <vt:lpstr>Perspective</vt:lpstr>
      <vt:lpstr>The Long Shadow of FDR and the New Deal</vt:lpstr>
      <vt:lpstr>Harry Truman and the Fair Deal</vt:lpstr>
      <vt:lpstr>The Fair Deal</vt:lpstr>
      <vt:lpstr>The Fair Deal</vt:lpstr>
      <vt:lpstr>John Kennedy and the New Frontier</vt:lpstr>
      <vt:lpstr>The New Frontier</vt:lpstr>
      <vt:lpstr>The New Frontier</vt:lpstr>
      <vt:lpstr>Lyndon Johnson and the Great Society</vt:lpstr>
      <vt:lpstr>Lyndon Johnson</vt:lpstr>
      <vt:lpstr>Lyndon Johnson</vt:lpstr>
      <vt:lpstr>Lyndon Johnson</vt:lpstr>
      <vt:lpstr>Lyndon Johnson</vt:lpstr>
      <vt:lpstr>PowerPoint Presentation</vt:lpstr>
      <vt:lpstr>PowerPoint Presentation</vt:lpstr>
      <vt:lpstr>Lyndon Johnson</vt:lpstr>
      <vt:lpstr>The War on Poverty</vt:lpstr>
      <vt:lpstr>War on Poverty</vt:lpstr>
      <vt:lpstr>Election of 1964</vt:lpstr>
      <vt:lpstr>Election of 1964</vt:lpstr>
      <vt:lpstr>Election of 1964</vt:lpstr>
      <vt:lpstr>The Great Society</vt:lpstr>
      <vt:lpstr>The Great Society</vt:lpstr>
      <vt:lpstr>The Great Society</vt:lpstr>
      <vt:lpstr>The Great Society</vt:lpstr>
      <vt:lpstr>The Great Society</vt:lpstr>
      <vt:lpstr>The Great Society and the war in Vietnam</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Lyndon Johnson and the Great Society</dc:title>
  <dc:creator>Dal</dc:creator>
  <cp:lastModifiedBy>dedwards4</cp:lastModifiedBy>
  <cp:revision>20</cp:revision>
  <dcterms:created xsi:type="dcterms:W3CDTF">2015-05-10T17:04:17Z</dcterms:created>
  <dcterms:modified xsi:type="dcterms:W3CDTF">2016-05-17T16:23:30Z</dcterms:modified>
</cp:coreProperties>
</file>