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324" r:id="rId3"/>
    <p:sldId id="314" r:id="rId4"/>
    <p:sldId id="319" r:id="rId5"/>
    <p:sldId id="274" r:id="rId6"/>
    <p:sldId id="308" r:id="rId7"/>
    <p:sldId id="311" r:id="rId8"/>
    <p:sldId id="318" r:id="rId9"/>
    <p:sldId id="309" r:id="rId10"/>
    <p:sldId id="321" r:id="rId11"/>
    <p:sldId id="312" r:id="rId12"/>
    <p:sldId id="322" r:id="rId13"/>
    <p:sldId id="323" r:id="rId14"/>
    <p:sldId id="313" r:id="rId15"/>
    <p:sldId id="320" r:id="rId16"/>
    <p:sldId id="315" r:id="rId17"/>
    <p:sldId id="316" r:id="rId18"/>
    <p:sldId id="317" r:id="rId19"/>
    <p:sldId id="310" r:id="rId20"/>
    <p:sldId id="275" r:id="rId21"/>
    <p:sldId id="297" r:id="rId22"/>
    <p:sldId id="301" r:id="rId23"/>
    <p:sldId id="302" r:id="rId24"/>
    <p:sldId id="30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342464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84717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1221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BAF3E21B-60AC-40B9-96AD-ED55A8FDF7EC}"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3410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5" name="Footer Placeholder 4"/>
          <p:cNvSpPr>
            <a:spLocks noGrp="1"/>
          </p:cNvSpPr>
          <p:nvPr>
            <p:ph type="ftr" sz="quarter" idx="11"/>
          </p:nvPr>
        </p:nvSpPr>
        <p:spPr/>
        <p:txBody>
          <a:bodyPr/>
          <a:lstStyle/>
          <a:p>
            <a:endParaRPr lang="en-US">
              <a:solidFill>
                <a:srgbClr val="FEFAC9"/>
              </a:solidFill>
            </a:endParaRPr>
          </a:p>
        </p:txBody>
      </p:sp>
      <p:sp>
        <p:nvSpPr>
          <p:cNvPr id="6" name="Slide Number Placeholder 5"/>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10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6" name="Footer Placeholder 5"/>
          <p:cNvSpPr>
            <a:spLocks noGrp="1"/>
          </p:cNvSpPr>
          <p:nvPr>
            <p:ph type="ftr" sz="quarter" idx="11"/>
          </p:nvPr>
        </p:nvSpPr>
        <p:spPr/>
        <p:txBody>
          <a:bodyPr/>
          <a:lstStyle/>
          <a:p>
            <a:endParaRPr lang="en-US">
              <a:solidFill>
                <a:srgbClr val="FEFAC9"/>
              </a:solidFill>
            </a:endParaRPr>
          </a:p>
        </p:txBody>
      </p:sp>
      <p:sp>
        <p:nvSpPr>
          <p:cNvPr id="7" name="Slide Number Placeholder 6"/>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284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endParaRPr lang="en-US">
              <a:solidFill>
                <a:srgbClr val="FEFAC9"/>
              </a:solidFill>
            </a:endParaRPr>
          </a:p>
        </p:txBody>
      </p:sp>
      <p:sp>
        <p:nvSpPr>
          <p:cNvPr id="7" name="Date Placeholder 6"/>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24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4" name="Footer Placeholder 3"/>
          <p:cNvSpPr>
            <a:spLocks noGrp="1"/>
          </p:cNvSpPr>
          <p:nvPr>
            <p:ph type="ftr" sz="quarter" idx="11"/>
          </p:nvPr>
        </p:nvSpPr>
        <p:spPr/>
        <p:txBody>
          <a:bodyPr/>
          <a:lstStyle/>
          <a:p>
            <a:endParaRPr lang="en-US">
              <a:solidFill>
                <a:srgbClr val="FEFAC9"/>
              </a:solidFill>
            </a:endParaRPr>
          </a:p>
        </p:txBody>
      </p:sp>
      <p:sp>
        <p:nvSpPr>
          <p:cNvPr id="5" name="Slide Number Placeholder 4"/>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926459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3" name="Footer Placeholder 2"/>
          <p:cNvSpPr>
            <a:spLocks noGrp="1"/>
          </p:cNvSpPr>
          <p:nvPr>
            <p:ph type="ftr" sz="quarter" idx="11"/>
          </p:nvPr>
        </p:nvSpPr>
        <p:spPr/>
        <p:txBody>
          <a:bodyPr/>
          <a:lstStyle/>
          <a:p>
            <a:endParaRPr lang="en-US">
              <a:solidFill>
                <a:srgbClr val="FEFAC9"/>
              </a:solidFill>
            </a:endParaRPr>
          </a:p>
        </p:txBody>
      </p:sp>
      <p:sp>
        <p:nvSpPr>
          <p:cNvPr id="4" name="Slide Number Placeholder 3"/>
          <p:cNvSpPr>
            <a:spLocks noGrp="1"/>
          </p:cNvSpPr>
          <p:nvPr>
            <p:ph type="sldNum" sz="quarter" idx="12"/>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105672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9" name="Slide Number Placeholder 8"/>
          <p:cNvSpPr>
            <a:spLocks noGrp="1"/>
          </p:cNvSpPr>
          <p:nvPr>
            <p:ph type="sldNum" sz="quarter" idx="15"/>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endParaRPr lang="en-US">
              <a:solidFill>
                <a:srgbClr val="FEFAC9"/>
              </a:solidFill>
            </a:endParaRPr>
          </a:p>
        </p:txBody>
      </p:sp>
    </p:spTree>
    <p:extLst>
      <p:ext uri="{BB962C8B-B14F-4D97-AF65-F5344CB8AC3E}">
        <p14:creationId xmlns:p14="http://schemas.microsoft.com/office/powerpoint/2010/main" val="241683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9" name="Slide Number Placeholder 8"/>
          <p:cNvSpPr>
            <a:spLocks noGrp="1"/>
          </p:cNvSpPr>
          <p:nvPr>
            <p:ph type="sldNum" sz="quarter" idx="11"/>
          </p:nvPr>
        </p:nvSpPr>
        <p:spPr/>
        <p:txBody>
          <a:bodyPr/>
          <a:lstStyle/>
          <a:p>
            <a:fld id="{BAF3E21B-60AC-40B9-96AD-ED55A8FDF7EC}"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endParaRPr lang="en-US">
              <a:solidFill>
                <a:srgbClr val="FEFAC9"/>
              </a:solidFill>
            </a:endParaRPr>
          </a:p>
        </p:txBody>
      </p:sp>
    </p:spTree>
    <p:extLst>
      <p:ext uri="{BB962C8B-B14F-4D97-AF65-F5344CB8AC3E}">
        <p14:creationId xmlns:p14="http://schemas.microsoft.com/office/powerpoint/2010/main" val="268179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CC62A7F-6144-45C8-A73A-DC5A7F1B0688}" type="datetimeFigureOut">
              <a:rPr lang="en-US" smtClean="0">
                <a:solidFill>
                  <a:srgbClr val="FEFAC9"/>
                </a:solidFill>
              </a:rPr>
              <a:pPr/>
              <a:t>1/11/2017</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AF3E21B-60AC-40B9-96AD-ED55A8FDF7EC}"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37287844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Etx-nDCZzLo"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APUSH: KC 6.1.3 The Populists</a:t>
            </a:r>
            <a:endParaRPr lang="en-US" dirty="0"/>
          </a:p>
        </p:txBody>
      </p:sp>
      <p:sp>
        <p:nvSpPr>
          <p:cNvPr id="2" name="Title 1"/>
          <p:cNvSpPr>
            <a:spLocks noGrp="1"/>
          </p:cNvSpPr>
          <p:nvPr>
            <p:ph type="ctrTitle"/>
          </p:nvPr>
        </p:nvSpPr>
        <p:spPr/>
        <p:txBody>
          <a:bodyPr/>
          <a:lstStyle/>
          <a:p>
            <a:r>
              <a:rPr lang="en-US" dirty="0" smtClean="0"/>
              <a:t>The Great West</a:t>
            </a:r>
            <a:endParaRPr lang="en-US" dirty="0"/>
          </a:p>
        </p:txBody>
      </p:sp>
    </p:spTree>
    <p:extLst>
      <p:ext uri="{BB962C8B-B14F-4D97-AF65-F5344CB8AC3E}">
        <p14:creationId xmlns:p14="http://schemas.microsoft.com/office/powerpoint/2010/main" val="789323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
            <a:ext cx="495300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304800"/>
            <a:ext cx="4267200" cy="1371600"/>
          </a:xfrm>
        </p:spPr>
        <p:txBody>
          <a:bodyPr/>
          <a:lstStyle/>
          <a:p>
            <a:r>
              <a:rPr lang="en-US" dirty="0" smtClean="0"/>
              <a:t>Leonidas L. Polk</a:t>
            </a:r>
            <a:endParaRPr lang="en-US" dirty="0"/>
          </a:p>
        </p:txBody>
      </p:sp>
      <p:sp>
        <p:nvSpPr>
          <p:cNvPr id="3" name="Content Placeholder 2"/>
          <p:cNvSpPr>
            <a:spLocks noGrp="1"/>
          </p:cNvSpPr>
          <p:nvPr>
            <p:ph sz="half" idx="1"/>
          </p:nvPr>
        </p:nvSpPr>
        <p:spPr>
          <a:xfrm>
            <a:off x="152400" y="1143000"/>
            <a:ext cx="3810000" cy="6019800"/>
          </a:xfrm>
        </p:spPr>
        <p:txBody>
          <a:bodyPr>
            <a:normAutofit fontScale="70000" lnSpcReduction="20000"/>
          </a:bodyPr>
          <a:lstStyle/>
          <a:p>
            <a:r>
              <a:rPr lang="en-US" dirty="0"/>
              <a:t>Polk was an early leader of the Grange (the Patrons of Husbandry), an agricultural organization that had limited success in North Carolina.   </a:t>
            </a:r>
            <a:endParaRPr lang="en-US" dirty="0" smtClean="0"/>
          </a:p>
          <a:p>
            <a:r>
              <a:rPr lang="en-US" dirty="0" smtClean="0"/>
              <a:t>In </a:t>
            </a:r>
            <a:r>
              <a:rPr lang="en-US" dirty="0"/>
              <a:t>1886, Polk founded </a:t>
            </a:r>
            <a:r>
              <a:rPr lang="en-US" dirty="0" smtClean="0"/>
              <a:t>the </a:t>
            </a:r>
            <a:r>
              <a:rPr lang="en-US" i="1" dirty="0" smtClean="0"/>
              <a:t>Progressive </a:t>
            </a:r>
            <a:r>
              <a:rPr lang="en-US" i="1" dirty="0"/>
              <a:t>Farmer</a:t>
            </a:r>
            <a:r>
              <a:rPr lang="en-US" dirty="0"/>
              <a:t> and editorialized for agriculture improvement, farmer club organization, and establishment of a separate state agricultural college under the Morrill Act.  </a:t>
            </a:r>
            <a:endParaRPr lang="en-US" dirty="0" smtClean="0"/>
          </a:p>
          <a:p>
            <a:r>
              <a:rPr lang="en-US" dirty="0" smtClean="0"/>
              <a:t>In </a:t>
            </a:r>
            <a:r>
              <a:rPr lang="en-US" dirty="0"/>
              <a:t>1887, the North Carolina College of Agricultural and Mechanic Arts (later N.C. State) was established</a:t>
            </a:r>
            <a:r>
              <a:rPr lang="en-US" dirty="0" smtClean="0"/>
              <a:t>;</a:t>
            </a:r>
          </a:p>
          <a:p>
            <a:r>
              <a:rPr lang="en-US" dirty="0" smtClean="0"/>
              <a:t> In </a:t>
            </a:r>
            <a:r>
              <a:rPr lang="en-US" dirty="0"/>
              <a:t>1889, Polk was elected president of the National Farmers’ Alliance; he was re-elected in 1890 and 1891</a:t>
            </a:r>
            <a:r>
              <a:rPr lang="en-US" dirty="0" smtClean="0"/>
              <a:t>.</a:t>
            </a:r>
          </a:p>
          <a:p>
            <a:r>
              <a:rPr lang="en-US" dirty="0"/>
              <a:t>In early 1892, rumors </a:t>
            </a:r>
            <a:r>
              <a:rPr lang="en-US" dirty="0" smtClean="0"/>
              <a:t>were </a:t>
            </a:r>
            <a:r>
              <a:rPr lang="en-US" dirty="0"/>
              <a:t>that Polk would be the Populist presidential nominee.</a:t>
            </a:r>
            <a:br>
              <a:rPr lang="en-US" dirty="0"/>
            </a:br>
            <a:endParaRPr lang="en-US" dirty="0"/>
          </a:p>
        </p:txBody>
      </p:sp>
    </p:spTree>
    <p:extLst>
      <p:ext uri="{BB962C8B-B14F-4D97-AF65-F5344CB8AC3E}">
        <p14:creationId xmlns:p14="http://schemas.microsoft.com/office/powerpoint/2010/main" val="8373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610600" cy="5638800"/>
          </a:xfrm>
        </p:spPr>
        <p:txBody>
          <a:bodyPr>
            <a:normAutofit fontScale="77500" lnSpcReduction="20000"/>
          </a:bodyPr>
          <a:lstStyle/>
          <a:p>
            <a:pPr marL="514350" indent="-514350">
              <a:buFont typeface="+mj-lt"/>
              <a:buAutoNum type="alphaUcPeriod" startAt="2"/>
            </a:pPr>
            <a:r>
              <a:rPr lang="en-US" sz="3100" dirty="0" smtClean="0"/>
              <a:t> Farmer’s Alliances</a:t>
            </a:r>
          </a:p>
          <a:p>
            <a:pPr marL="880110" lvl="1" indent="-514350">
              <a:buFont typeface="+mj-lt"/>
              <a:buAutoNum type="arabicPeriod"/>
            </a:pPr>
            <a:r>
              <a:rPr lang="en-US" dirty="0" smtClean="0"/>
              <a:t>Similar to the Grange because they offered social and recreational opportunities for isolated farming families; but also emphasized political action</a:t>
            </a:r>
          </a:p>
          <a:p>
            <a:pPr marL="880110" lvl="1" indent="-514350">
              <a:buFont typeface="+mj-lt"/>
              <a:buAutoNum type="arabicPeriod"/>
            </a:pPr>
            <a:r>
              <a:rPr lang="en-US" dirty="0" smtClean="0"/>
              <a:t>Farmers joined to get relief from debt, declining prices, and droughts</a:t>
            </a:r>
          </a:p>
          <a:p>
            <a:pPr marL="880110" lvl="1" indent="-514350">
              <a:buFont typeface="+mj-lt"/>
              <a:buAutoNum type="arabicPeriod"/>
            </a:pPr>
            <a:r>
              <a:rPr lang="en-US" dirty="0" smtClean="0"/>
              <a:t>Grassroots local organization</a:t>
            </a:r>
          </a:p>
          <a:p>
            <a:pPr marL="880110" lvl="1" indent="-514350">
              <a:buFont typeface="+mj-lt"/>
              <a:buAutoNum type="arabicPeriod"/>
            </a:pPr>
            <a:r>
              <a:rPr lang="en-US" dirty="0" smtClean="0"/>
              <a:t>Strong in Kansas and the Dakotas</a:t>
            </a:r>
          </a:p>
          <a:p>
            <a:pPr marL="880110" lvl="1" indent="-514350">
              <a:buFont typeface="+mj-lt"/>
              <a:buAutoNum type="arabicPeriod"/>
            </a:pPr>
            <a:r>
              <a:rPr lang="en-US" dirty="0" smtClean="0"/>
              <a:t>In 1886, the Texas alliance helped organize the Colored Alliance stressing economic justice, not social equality</a:t>
            </a:r>
          </a:p>
          <a:p>
            <a:pPr marL="880110" lvl="1" indent="-514350">
              <a:buFont typeface="+mj-lt"/>
              <a:buAutoNum type="arabicPeriod"/>
            </a:pPr>
            <a:r>
              <a:rPr lang="en-US" dirty="0" smtClean="0"/>
              <a:t>By 1890, the Alliance Movement had 1.5 million members while the Colored Farmers’ Alliance had over 1 million</a:t>
            </a:r>
          </a:p>
          <a:p>
            <a:pPr marL="880110" lvl="1" indent="-514350">
              <a:buFont typeface="+mj-lt"/>
              <a:buAutoNum type="arabicPeriod"/>
            </a:pPr>
            <a:r>
              <a:rPr lang="en-US" dirty="0" smtClean="0"/>
              <a:t>Welcomed rural men and women over  16 who displayed “good moral character”, believed in God and demonstrated “industrial habits”</a:t>
            </a:r>
          </a:p>
          <a:p>
            <a:pPr marL="880110" lvl="1" indent="-514350">
              <a:buFont typeface="+mj-lt"/>
              <a:buAutoNum type="arabicPeriod"/>
            </a:pPr>
            <a:r>
              <a:rPr lang="en-US" dirty="0" smtClean="0"/>
              <a:t>Tom Watson was respected southern alliance leader from Georgia; took lead in the fusion movement of black tenant farmers and sharecroppers with their white counterparts to challenge the white political elites</a:t>
            </a:r>
          </a:p>
          <a:p>
            <a:pPr marL="880110" lvl="1" indent="-514350">
              <a:buFont typeface="+mj-lt"/>
              <a:buAutoNum type="arabicPeriod"/>
            </a:pPr>
            <a:r>
              <a:rPr lang="en-US" dirty="0" smtClean="0"/>
              <a:t>Goals/Demands</a:t>
            </a:r>
          </a:p>
          <a:p>
            <a:pPr marL="1245870" lvl="2" indent="-514350">
              <a:buFont typeface="+mj-lt"/>
              <a:buAutoNum type="arabicPeriod"/>
            </a:pPr>
            <a:r>
              <a:rPr lang="en-US" dirty="0" smtClean="0"/>
              <a:t>Pushed for “</a:t>
            </a:r>
            <a:r>
              <a:rPr lang="en-US" dirty="0" err="1" smtClean="0"/>
              <a:t>subtreasury</a:t>
            </a:r>
            <a:r>
              <a:rPr lang="en-US" dirty="0" smtClean="0"/>
              <a:t> plan” where farmers could store their crops in government warehouses and obtain government loans for up to 80% of their crop value at 1% interest; goal was to allow the farmer to hold the crop for a better price</a:t>
            </a:r>
          </a:p>
          <a:p>
            <a:pPr marL="0" indent="0">
              <a:buNone/>
            </a:pPr>
            <a:endParaRPr lang="en-US" dirty="0"/>
          </a:p>
        </p:txBody>
      </p:sp>
      <p:sp>
        <p:nvSpPr>
          <p:cNvPr id="3" name="Title 2"/>
          <p:cNvSpPr>
            <a:spLocks noGrp="1"/>
          </p:cNvSpPr>
          <p:nvPr>
            <p:ph type="title"/>
          </p:nvPr>
        </p:nvSpPr>
        <p:spPr>
          <a:xfrm>
            <a:off x="0" y="13855"/>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42752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arn(inVertical)">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additive="base">
                                        <p:cTn id="5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 calcmode="lin" valueType="num">
                                      <p:cBhvr additive="base">
                                        <p:cTn id="5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47625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219200"/>
          </a:xfrm>
        </p:spPr>
        <p:txBody>
          <a:bodyPr>
            <a:normAutofit/>
          </a:bodyPr>
          <a:lstStyle/>
          <a:p>
            <a:r>
              <a:rPr lang="en-US" dirty="0" smtClean="0"/>
              <a:t>Mary Elizabeth Lease</a:t>
            </a:r>
            <a:endParaRPr lang="en-US" dirty="0"/>
          </a:p>
        </p:txBody>
      </p:sp>
      <p:sp>
        <p:nvSpPr>
          <p:cNvPr id="3" name="Content Placeholder 2"/>
          <p:cNvSpPr>
            <a:spLocks noGrp="1"/>
          </p:cNvSpPr>
          <p:nvPr>
            <p:ph sz="half" idx="1"/>
          </p:nvPr>
        </p:nvSpPr>
        <p:spPr>
          <a:xfrm>
            <a:off x="304800" y="1280318"/>
            <a:ext cx="3810000" cy="5425282"/>
          </a:xfrm>
        </p:spPr>
        <p:txBody>
          <a:bodyPr>
            <a:normAutofit fontScale="77500" lnSpcReduction="20000"/>
          </a:bodyPr>
          <a:lstStyle/>
          <a:p>
            <a:r>
              <a:rPr lang="en-US" i="1" dirty="0" smtClean="0"/>
              <a:t>Best-known </a:t>
            </a:r>
            <a:r>
              <a:rPr lang="en-US" i="1" dirty="0"/>
              <a:t>orator of </a:t>
            </a:r>
            <a:r>
              <a:rPr lang="en-US" i="1" dirty="0" smtClean="0"/>
              <a:t>the Populist </a:t>
            </a:r>
            <a:r>
              <a:rPr lang="en-US" i="1" dirty="0"/>
              <a:t>movement </a:t>
            </a:r>
            <a:endParaRPr lang="en-US" i="1" dirty="0" smtClean="0"/>
          </a:p>
          <a:p>
            <a:r>
              <a:rPr lang="en-US" i="1" dirty="0" smtClean="0"/>
              <a:t>Born </a:t>
            </a:r>
            <a:r>
              <a:rPr lang="en-US" i="1" dirty="0"/>
              <a:t>in Pennsylvania in 1850 to Irish parents, Lease became a school teacher in Kansas in 1870. She and her husband, </a:t>
            </a:r>
            <a:r>
              <a:rPr lang="en-US" i="1" dirty="0" smtClean="0"/>
              <a:t>spent </a:t>
            </a:r>
            <a:r>
              <a:rPr lang="en-US" i="1" dirty="0"/>
              <a:t>ten years trying to make a living farming, but finally gave up in 1883 </a:t>
            </a:r>
            <a:endParaRPr lang="en-US" i="1" dirty="0" smtClean="0"/>
          </a:p>
          <a:p>
            <a:r>
              <a:rPr lang="en-US" i="1" dirty="0" smtClean="0"/>
              <a:t>Lease </a:t>
            </a:r>
            <a:r>
              <a:rPr lang="en-US" i="1" dirty="0"/>
              <a:t>entered political life as a speaker for the Irish National League, and later emerged as a leader </a:t>
            </a:r>
            <a:r>
              <a:rPr lang="en-US" i="1" dirty="0" smtClean="0"/>
              <a:t>of the </a:t>
            </a:r>
            <a:r>
              <a:rPr lang="en-US" i="1" dirty="0"/>
              <a:t>Populists. </a:t>
            </a:r>
            <a:endParaRPr lang="en-US" i="1" dirty="0" smtClean="0"/>
          </a:p>
          <a:p>
            <a:r>
              <a:rPr lang="en-US" i="1" dirty="0" smtClean="0"/>
              <a:t>Lease </a:t>
            </a:r>
            <a:r>
              <a:rPr lang="en-US" i="1" dirty="0"/>
              <a:t>mesmerized audiences in Kansas, Missouri, the Far West, and the South with her powerful voice and charismatic speaking style. </a:t>
            </a:r>
            <a:endParaRPr lang="en-US" dirty="0"/>
          </a:p>
        </p:txBody>
      </p:sp>
    </p:spTree>
    <p:extLst>
      <p:ext uri="{BB962C8B-B14F-4D97-AF65-F5344CB8AC3E}">
        <p14:creationId xmlns:p14="http://schemas.microsoft.com/office/powerpoint/2010/main" val="219311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5262" y="990600"/>
            <a:ext cx="8643938" cy="5943600"/>
          </a:xfrm>
        </p:spPr>
        <p:txBody>
          <a:bodyPr>
            <a:normAutofit fontScale="77500" lnSpcReduction="20000"/>
          </a:bodyPr>
          <a:lstStyle/>
          <a:p>
            <a:pPr marL="0" indent="0">
              <a:buNone/>
            </a:pPr>
            <a:r>
              <a:rPr lang="en-US" dirty="0"/>
              <a:t>…You wonder, perhaps, at the zeal and enthusiasm of the Western women in this reform movement. Let me tell you why they are interested. Turn to your old school-maps and books of a quarter of a century ago, and you will find that what is now </a:t>
            </a:r>
            <a:r>
              <a:rPr lang="en-US" dirty="0" smtClean="0"/>
              <a:t>…To </a:t>
            </a:r>
            <a:r>
              <a:rPr lang="en-US" dirty="0"/>
              <a:t>this sterile and remote region, infested by savage beasts and still more savage men, the women of the New England States, the women of the cultured East, came with husbands, sons and brothers to help them build up a home upon the broad and vernal prairies of the </a:t>
            </a:r>
            <a:r>
              <a:rPr lang="en-US" dirty="0" smtClean="0"/>
              <a:t>West…We </a:t>
            </a:r>
            <a:r>
              <a:rPr lang="en-US" dirty="0"/>
              <a:t>left the old familiar paths, the associations of home and the friends of childhood. We left schools and churches—all that made life dear—and turned our faces toward the setting sun. We endured hardships, dangers and privations; hours of loneliness, fear and sorrow; our little babes were born upon these wide, unsheltered prairies; and there, upon the sweeping prairies beneath the cedar trees our hands have planted to mark the sacred place, our little ones lie buried. We toiled in the cabin and in the field; we planted trees and orchards; we helped our loved ones to make the prairie blossom as the rose. The neat cottage took the place of the sod shanty, the log-cabin and the humble </a:t>
            </a:r>
            <a:r>
              <a:rPr lang="en-US" dirty="0" smtClean="0"/>
              <a:t>dug-out.  Yet</a:t>
            </a:r>
            <a:r>
              <a:rPr lang="en-US" dirty="0"/>
              <a:t>, after all our years of toil and privation, dangers and hardships upon the Western frontier, monopoly is taking our homes from us by an infamous system of mortgage foreclosure, the most infamous that has ever disgraced the statutes of a civilized nation. </a:t>
            </a:r>
          </a:p>
        </p:txBody>
      </p:sp>
      <p:sp>
        <p:nvSpPr>
          <p:cNvPr id="5" name="Title 4"/>
          <p:cNvSpPr>
            <a:spLocks noGrp="1"/>
          </p:cNvSpPr>
          <p:nvPr>
            <p:ph type="title"/>
          </p:nvPr>
        </p:nvSpPr>
        <p:spPr>
          <a:xfrm>
            <a:off x="304800" y="228600"/>
            <a:ext cx="8229600" cy="427038"/>
          </a:xfrm>
        </p:spPr>
        <p:txBody>
          <a:bodyPr>
            <a:normAutofit fontScale="90000"/>
          </a:bodyPr>
          <a:lstStyle/>
          <a:p>
            <a:r>
              <a:rPr lang="en-US" dirty="0" smtClean="0"/>
              <a:t>Mary Elizabeth Lease</a:t>
            </a:r>
            <a:endParaRPr lang="en-US" dirty="0"/>
          </a:p>
        </p:txBody>
      </p:sp>
    </p:spTree>
    <p:extLst>
      <p:ext uri="{BB962C8B-B14F-4D97-AF65-F5344CB8AC3E}">
        <p14:creationId xmlns:p14="http://schemas.microsoft.com/office/powerpoint/2010/main" val="2105489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610600" cy="5638800"/>
          </a:xfrm>
        </p:spPr>
        <p:txBody>
          <a:bodyPr>
            <a:normAutofit fontScale="85000" lnSpcReduction="20000"/>
          </a:bodyPr>
          <a:lstStyle/>
          <a:p>
            <a:pPr marL="514350" indent="-514350">
              <a:buFont typeface="+mj-lt"/>
              <a:buAutoNum type="alphaUcPeriod" startAt="3"/>
            </a:pPr>
            <a:r>
              <a:rPr lang="en-US" sz="3100" dirty="0" smtClean="0"/>
              <a:t> The Populist Party</a:t>
            </a:r>
          </a:p>
          <a:p>
            <a:pPr marL="880110" lvl="1" indent="-514350">
              <a:buFont typeface="+mj-lt"/>
              <a:buAutoNum type="arabicPeriod"/>
            </a:pPr>
            <a:r>
              <a:rPr lang="en-US" sz="2900" dirty="0" smtClean="0"/>
              <a:t>1892-meeting in St. Louis proposed a national convention of the People’s Party at Omaha to adopt a platform and choose national candidates</a:t>
            </a:r>
          </a:p>
          <a:p>
            <a:pPr marL="880110" lvl="1" indent="-514350">
              <a:buFont typeface="+mj-lt"/>
              <a:buAutoNum type="arabicPeriod"/>
            </a:pPr>
            <a:r>
              <a:rPr lang="en-US" sz="2900" dirty="0" smtClean="0"/>
              <a:t>Platform demanded </a:t>
            </a:r>
            <a:r>
              <a:rPr lang="en-US" sz="2900" dirty="0" err="1" smtClean="0"/>
              <a:t>subtreasury</a:t>
            </a:r>
            <a:r>
              <a:rPr lang="en-US" sz="2900" dirty="0" smtClean="0"/>
              <a:t> plan, free and unlimited coinage of silver, increase of amount of money in circulation and graduated income tax; government should nationalize the railroads, and the telephone and telegraph systems; reclaim excess land from railroads; </a:t>
            </a:r>
          </a:p>
          <a:p>
            <a:pPr marL="880110" lvl="1" indent="-514350">
              <a:buFont typeface="+mj-lt"/>
              <a:buAutoNum type="arabicPeriod"/>
            </a:pPr>
            <a:r>
              <a:rPr lang="en-US" sz="2900" dirty="0" smtClean="0"/>
              <a:t>Platform also called for 8 hour workday and immigration restriction—hoped to gain support from urban workers</a:t>
            </a:r>
          </a:p>
          <a:p>
            <a:pPr marL="880110" lvl="1" indent="-514350">
              <a:buFont typeface="+mj-lt"/>
              <a:buAutoNum type="arabicPeriod"/>
            </a:pPr>
            <a:r>
              <a:rPr lang="en-US" sz="2900" dirty="0" smtClean="0"/>
              <a:t>Nominated James B. Weaver from Iowa as first presidential candidate; gained 1 million votes (10% of total votes cast) and won the states of Colorado, Kansas, Nevada and Idaho (22 electoral votes)</a:t>
            </a:r>
          </a:p>
          <a:p>
            <a:pPr marL="880110" lvl="1" indent="-514350">
              <a:buFont typeface="+mj-lt"/>
              <a:buAutoNum type="arabicPeriod"/>
            </a:pPr>
            <a:endParaRPr lang="en-US" dirty="0"/>
          </a:p>
        </p:txBody>
      </p:sp>
      <p:sp>
        <p:nvSpPr>
          <p:cNvPr id="3" name="Title 2"/>
          <p:cNvSpPr>
            <a:spLocks noGrp="1"/>
          </p:cNvSpPr>
          <p:nvPr>
            <p:ph type="title"/>
          </p:nvPr>
        </p:nvSpPr>
        <p:spPr>
          <a:xfrm>
            <a:off x="0" y="13855"/>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3674732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676400"/>
          </a:xfrm>
        </p:spPr>
        <p:txBody>
          <a:bodyPr/>
          <a:lstStyle/>
          <a:p>
            <a:endParaRPr lang="en-US" dirty="0">
              <a:solidFill>
                <a:schemeClr val="tx1">
                  <a:lumMod val="50000"/>
                  <a:lumOff val="50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1" y="762000"/>
            <a:ext cx="9144000" cy="5600700"/>
          </a:xfrm>
          <a:prstGeom prst="rect">
            <a:avLst/>
          </a:prstGeom>
          <a:noFill/>
          <a:ln w="9525">
            <a:noFill/>
            <a:miter lim="800000"/>
            <a:headEnd/>
            <a:tailEnd/>
          </a:ln>
        </p:spPr>
      </p:pic>
    </p:spTree>
    <p:extLst>
      <p:ext uri="{BB962C8B-B14F-4D97-AF65-F5344CB8AC3E}">
        <p14:creationId xmlns:p14="http://schemas.microsoft.com/office/powerpoint/2010/main" val="2905476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610600" cy="5638800"/>
          </a:xfrm>
        </p:spPr>
        <p:txBody>
          <a:bodyPr>
            <a:normAutofit fontScale="92500" lnSpcReduction="10000"/>
          </a:bodyPr>
          <a:lstStyle/>
          <a:p>
            <a:pPr marL="514350" indent="-514350">
              <a:buFont typeface="+mj-lt"/>
              <a:buAutoNum type="alphaUcPeriod" startAt="3"/>
            </a:pPr>
            <a:r>
              <a:rPr lang="en-US" sz="3100" dirty="0" smtClean="0"/>
              <a:t> The Election of 1896</a:t>
            </a:r>
          </a:p>
          <a:p>
            <a:pPr marL="880110" lvl="1" indent="-514350">
              <a:buFont typeface="+mj-lt"/>
              <a:buAutoNum type="arabicPeriod"/>
            </a:pPr>
            <a:r>
              <a:rPr lang="en-US" sz="2900" dirty="0" smtClean="0"/>
              <a:t>Republicans chose William McKinley on a gold-standard platform</a:t>
            </a:r>
          </a:p>
          <a:p>
            <a:pPr marL="880110" lvl="1" indent="-514350">
              <a:buFont typeface="+mj-lt"/>
              <a:buAutoNum type="arabicPeriod"/>
            </a:pPr>
            <a:r>
              <a:rPr lang="en-US" sz="2900" dirty="0" smtClean="0"/>
              <a:t>William Jennings Bryan would be nominated as the Democratic candidate (and Populist candidate)</a:t>
            </a:r>
          </a:p>
          <a:p>
            <a:pPr marL="1245870" lvl="2" indent="-514350">
              <a:buFont typeface="+mj-lt"/>
              <a:buAutoNum type="alphaLcPeriod"/>
            </a:pPr>
            <a:r>
              <a:rPr lang="en-US" sz="2600" dirty="0" smtClean="0"/>
              <a:t>Baptist and advocate of free coinage of silver</a:t>
            </a:r>
          </a:p>
          <a:p>
            <a:pPr marL="1245870" lvl="2" indent="-514350">
              <a:buFont typeface="+mj-lt"/>
              <a:buAutoNum type="alphaLcPeriod"/>
            </a:pPr>
            <a:r>
              <a:rPr lang="en-US" sz="2600" dirty="0" smtClean="0"/>
              <a:t>2 term congressman from Nebraska</a:t>
            </a:r>
          </a:p>
          <a:p>
            <a:pPr marL="1245870" lvl="2" indent="-514350">
              <a:buFont typeface="+mj-lt"/>
              <a:buAutoNum type="alphaLcPeriod"/>
            </a:pPr>
            <a:r>
              <a:rPr lang="en-US" sz="2600" dirty="0" smtClean="0"/>
              <a:t>At 1896 Democratic convention, his “Cross of Gold” speech had 20,000 delegates on their feet and in tears</a:t>
            </a:r>
          </a:p>
          <a:p>
            <a:pPr marL="1245870" lvl="2" indent="-514350">
              <a:buFont typeface="+mj-lt"/>
              <a:buAutoNum type="alphaLcPeriod"/>
            </a:pPr>
            <a:r>
              <a:rPr lang="en-US" sz="2600" dirty="0" smtClean="0"/>
              <a:t>His nomination split the Democratic party as pro-gold Democrats nominated Alton Parker</a:t>
            </a:r>
          </a:p>
          <a:p>
            <a:pPr marL="880110" lvl="1" indent="-514350">
              <a:buFont typeface="+mj-lt"/>
              <a:buAutoNum type="arabicPeriod"/>
            </a:pPr>
            <a:r>
              <a:rPr lang="en-US" sz="2900" dirty="0" smtClean="0"/>
              <a:t>McKinley won the popular vote by 7.1 million to 6.5 million for Bryan and the electoral college vote by 271 to 176</a:t>
            </a:r>
          </a:p>
          <a:p>
            <a:pPr marL="731520" lvl="2" indent="0">
              <a:buNone/>
            </a:pPr>
            <a:endParaRPr lang="en-US" sz="2600" dirty="0" smtClean="0"/>
          </a:p>
          <a:p>
            <a:pPr marL="880110" lvl="1" indent="-514350">
              <a:buFont typeface="+mj-lt"/>
              <a:buAutoNum type="arabicPeriod"/>
            </a:pPr>
            <a:endParaRPr lang="en-US" dirty="0"/>
          </a:p>
        </p:txBody>
      </p:sp>
      <p:sp>
        <p:nvSpPr>
          <p:cNvPr id="3" name="Title 2"/>
          <p:cNvSpPr>
            <a:spLocks noGrp="1"/>
          </p:cNvSpPr>
          <p:nvPr>
            <p:ph type="title"/>
          </p:nvPr>
        </p:nvSpPr>
        <p:spPr>
          <a:xfrm>
            <a:off x="0" y="13855"/>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33447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81013"/>
            <a:ext cx="472440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829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14" y="609600"/>
            <a:ext cx="8243485" cy="573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788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All of the Populist demands would eventually be made into law initially by Progressive Presidents (T. Roosevelt, Taft, Wilson) and later by F. Roosevelt and New Deal Democrats</a:t>
            </a:r>
          </a:p>
          <a:p>
            <a:r>
              <a:rPr lang="en-US" dirty="0" smtClean="0"/>
              <a:t>Populism represents a strand of political activism that periodically rises up during Presidential Elections, often represented by third party candidates  and often influential in shaping the platform of the major two parties</a:t>
            </a:r>
          </a:p>
          <a:p>
            <a:pPr lvl="1"/>
            <a:r>
              <a:rPr lang="en-US" dirty="0" smtClean="0"/>
              <a:t>Ralph Nader (Green Party in 1996 and 2000)</a:t>
            </a:r>
          </a:p>
          <a:p>
            <a:pPr lvl="1"/>
            <a:r>
              <a:rPr lang="en-US" dirty="0" smtClean="0"/>
              <a:t>H. Ross Perot (1992 Independent and 1996 Reform Party)</a:t>
            </a:r>
          </a:p>
          <a:p>
            <a:pPr lvl="1"/>
            <a:r>
              <a:rPr lang="en-US" dirty="0" smtClean="0"/>
              <a:t>Bernie Sanders (2016 Democratic candidate</a:t>
            </a:r>
            <a:r>
              <a:rPr lang="en-US" dirty="0" smtClean="0"/>
              <a:t>)</a:t>
            </a:r>
            <a:endParaRPr lang="en-US" dirty="0" smtClean="0"/>
          </a:p>
        </p:txBody>
      </p:sp>
      <p:sp>
        <p:nvSpPr>
          <p:cNvPr id="3" name="Title 2"/>
          <p:cNvSpPr>
            <a:spLocks noGrp="1"/>
          </p:cNvSpPr>
          <p:nvPr>
            <p:ph type="title"/>
          </p:nvPr>
        </p:nvSpPr>
        <p:spPr/>
        <p:txBody>
          <a:bodyPr/>
          <a:lstStyle/>
          <a:p>
            <a:r>
              <a:rPr lang="en-US" sz="2600" spc="0" dirty="0" smtClean="0">
                <a:ln>
                  <a:noFill/>
                </a:ln>
                <a:solidFill>
                  <a:prstClr val="white"/>
                </a:solidFill>
                <a:effectLst/>
                <a:ea typeface="+mn-ea"/>
                <a:cs typeface="+mn-cs"/>
              </a:rPr>
              <a:t>III.  How </a:t>
            </a:r>
            <a:r>
              <a:rPr lang="en-US" sz="2600" spc="0" dirty="0">
                <a:ln>
                  <a:noFill/>
                </a:ln>
                <a:solidFill>
                  <a:prstClr val="white"/>
                </a:solidFill>
                <a:effectLst/>
                <a:ea typeface="+mn-ea"/>
                <a:cs typeface="+mn-cs"/>
              </a:rPr>
              <a:t>did these demands influence American politics well into the 20</a:t>
            </a:r>
            <a:r>
              <a:rPr lang="en-US" sz="2600" spc="0" baseline="30000" dirty="0">
                <a:ln>
                  <a:noFill/>
                </a:ln>
                <a:solidFill>
                  <a:prstClr val="white"/>
                </a:solidFill>
                <a:effectLst/>
                <a:ea typeface="+mn-ea"/>
                <a:cs typeface="+mn-cs"/>
              </a:rPr>
              <a:t>th</a:t>
            </a:r>
            <a:r>
              <a:rPr lang="en-US" sz="2600" spc="0" dirty="0">
                <a:ln>
                  <a:noFill/>
                </a:ln>
                <a:solidFill>
                  <a:prstClr val="white"/>
                </a:solidFill>
                <a:effectLst/>
                <a:ea typeface="+mn-ea"/>
                <a:cs typeface="+mn-cs"/>
              </a:rPr>
              <a:t> century?)</a:t>
            </a:r>
            <a:endParaRPr lang="en-US" dirty="0"/>
          </a:p>
        </p:txBody>
      </p:sp>
    </p:spTree>
    <p:extLst>
      <p:ext uri="{BB962C8B-B14F-4D97-AF65-F5344CB8AC3E}">
        <p14:creationId xmlns:p14="http://schemas.microsoft.com/office/powerpoint/2010/main" val="212758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Key Concept 6.1: Technological advances, large-scale production methods, and the opening of new markets encouraged the rise of industrial capitalism in the United States. </a:t>
            </a:r>
            <a:endParaRPr lang="en-US" dirty="0" smtClean="0"/>
          </a:p>
          <a:p>
            <a:r>
              <a:rPr lang="en-US" dirty="0" smtClean="0"/>
              <a:t>III</a:t>
            </a:r>
            <a:r>
              <a:rPr lang="en-US" dirty="0"/>
              <a:t>. New systems of production and transportation enabled consolidation within agriculture, which, along with periods of instability, spurred a variety of responses from farmers. </a:t>
            </a:r>
            <a:endParaRPr lang="en-US" dirty="0" smtClean="0"/>
          </a:p>
          <a:p>
            <a:pPr lvl="1"/>
            <a:r>
              <a:rPr lang="en-US" dirty="0" smtClean="0"/>
              <a:t>A</a:t>
            </a:r>
            <a:r>
              <a:rPr lang="en-US" dirty="0"/>
              <a:t>) Improvements in mechanization helped agricultural production increase substantially and contributed to declines in food prices. </a:t>
            </a:r>
            <a:endParaRPr lang="en-US" dirty="0" smtClean="0"/>
          </a:p>
          <a:p>
            <a:pPr lvl="1"/>
            <a:r>
              <a:rPr lang="en-US" dirty="0" smtClean="0"/>
              <a:t>B</a:t>
            </a:r>
            <a:r>
              <a:rPr lang="en-US" dirty="0"/>
              <a:t>) Many farmers responded to the increasing consolidation in agricultural markets and their dependence on the evolving railroad system by creating local and regional cooperative organizations. </a:t>
            </a:r>
            <a:endParaRPr lang="en-US" dirty="0" smtClean="0"/>
          </a:p>
          <a:p>
            <a:pPr lvl="1"/>
            <a:r>
              <a:rPr lang="en-US" dirty="0" smtClean="0"/>
              <a:t>C</a:t>
            </a:r>
            <a:r>
              <a:rPr lang="en-US" dirty="0"/>
              <a:t>) Economic instability inspired agrarian activists to create the People’s (Populist) Party, which called for a stronger governmental role in regulating the American economic system.</a:t>
            </a:r>
          </a:p>
        </p:txBody>
      </p:sp>
      <p:sp>
        <p:nvSpPr>
          <p:cNvPr id="3" name="Title 2"/>
          <p:cNvSpPr>
            <a:spLocks noGrp="1"/>
          </p:cNvSpPr>
          <p:nvPr>
            <p:ph type="title"/>
          </p:nvPr>
        </p:nvSpPr>
        <p:spPr/>
        <p:txBody>
          <a:bodyPr/>
          <a:lstStyle/>
          <a:p>
            <a:r>
              <a:rPr lang="en-US" dirty="0" smtClean="0"/>
              <a:t>KC 6.1.3</a:t>
            </a:r>
            <a:endParaRPr lang="en-US" dirty="0"/>
          </a:p>
        </p:txBody>
      </p:sp>
    </p:spTree>
    <p:extLst>
      <p:ext uri="{BB962C8B-B14F-4D97-AF65-F5344CB8AC3E}">
        <p14:creationId xmlns:p14="http://schemas.microsoft.com/office/powerpoint/2010/main" val="292793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i="1" dirty="0" smtClean="0"/>
              <a:t>The financial problems facing 19</a:t>
            </a:r>
            <a:r>
              <a:rPr lang="en-US" i="1" baseline="30000" dirty="0" smtClean="0"/>
              <a:t>th</a:t>
            </a:r>
            <a:r>
              <a:rPr lang="en-US" i="1" dirty="0" smtClean="0"/>
              <a:t> century American farmers in the South and West contributed to the rise of political movements that permanently changed American politics.</a:t>
            </a:r>
          </a:p>
          <a:p>
            <a:r>
              <a:rPr lang="en-US" dirty="0" smtClean="0"/>
              <a:t>Use the following documents in a group jigsaw activity to support the big idea.</a:t>
            </a:r>
          </a:p>
          <a:p>
            <a:pPr marL="514350" indent="-514350">
              <a:buFont typeface="+mj-lt"/>
              <a:buAutoNum type="alphaUcPeriod"/>
            </a:pPr>
            <a:r>
              <a:rPr lang="en-US" dirty="0" smtClean="0"/>
              <a:t>Populist Party Platform</a:t>
            </a:r>
          </a:p>
          <a:p>
            <a:pPr marL="514350" indent="-514350">
              <a:buFont typeface="+mj-lt"/>
              <a:buAutoNum type="alphaUcPeriod"/>
            </a:pPr>
            <a:r>
              <a:rPr lang="en-US" dirty="0" smtClean="0"/>
              <a:t>William Jennings Bryan, “Cross of Gold” speech</a:t>
            </a:r>
          </a:p>
          <a:p>
            <a:pPr marL="514350" indent="-514350">
              <a:buFont typeface="+mj-lt"/>
              <a:buAutoNum type="alphaUcPeriod"/>
            </a:pPr>
            <a:r>
              <a:rPr lang="en-US" dirty="0"/>
              <a:t>P</a:t>
            </a:r>
            <a:r>
              <a:rPr lang="en-US" dirty="0" smtClean="0"/>
              <a:t>olitical cartoons on the Railroad</a:t>
            </a:r>
          </a:p>
          <a:p>
            <a:pPr marL="514350" indent="-514350">
              <a:buFont typeface="+mj-lt"/>
              <a:buAutoNum type="alphaUcPeriod"/>
            </a:pPr>
            <a:r>
              <a:rPr lang="en-US" dirty="0" smtClean="0"/>
              <a:t>Leonidas L. Polk, Biography</a:t>
            </a:r>
          </a:p>
          <a:p>
            <a:pPr marL="514350" indent="-514350">
              <a:buFont typeface="+mj-lt"/>
              <a:buAutoNum type="alphaUcPeriod"/>
            </a:pPr>
            <a:r>
              <a:rPr lang="en-US" dirty="0" smtClean="0"/>
              <a:t>Mary Elizabeth Lease, speech</a:t>
            </a:r>
            <a:endParaRPr lang="en-US" dirty="0"/>
          </a:p>
        </p:txBody>
      </p:sp>
      <p:sp>
        <p:nvSpPr>
          <p:cNvPr id="2" name="Title 1"/>
          <p:cNvSpPr>
            <a:spLocks noGrp="1"/>
          </p:cNvSpPr>
          <p:nvPr>
            <p:ph type="title"/>
          </p:nvPr>
        </p:nvSpPr>
        <p:spPr/>
        <p:txBody>
          <a:bodyPr>
            <a:normAutofit/>
          </a:bodyPr>
          <a:lstStyle/>
          <a:p>
            <a:r>
              <a:rPr lang="en-US" dirty="0" smtClean="0"/>
              <a:t>Big Idea </a:t>
            </a:r>
            <a:r>
              <a:rPr lang="en-US" dirty="0"/>
              <a:t>Extension Activity</a:t>
            </a:r>
          </a:p>
        </p:txBody>
      </p:sp>
    </p:spTree>
    <p:extLst>
      <p:ext uri="{BB962C8B-B14F-4D97-AF65-F5344CB8AC3E}">
        <p14:creationId xmlns:p14="http://schemas.microsoft.com/office/powerpoint/2010/main" val="3891399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Populist Party Platform</a:t>
            </a:r>
            <a:endParaRPr lang="en-US" dirty="0"/>
          </a:p>
        </p:txBody>
      </p:sp>
      <p:sp>
        <p:nvSpPr>
          <p:cNvPr id="3" name="Content Placeholder 2"/>
          <p:cNvSpPr>
            <a:spLocks noGrp="1"/>
          </p:cNvSpPr>
          <p:nvPr>
            <p:ph sz="half" idx="1"/>
          </p:nvPr>
        </p:nvSpPr>
        <p:spPr>
          <a:xfrm>
            <a:off x="228600" y="1295400"/>
            <a:ext cx="8534400" cy="5562600"/>
          </a:xfrm>
        </p:spPr>
        <p:txBody>
          <a:bodyPr>
            <a:normAutofit fontScale="70000" lnSpcReduction="20000"/>
          </a:bodyPr>
          <a:lstStyle/>
          <a:p>
            <a:pPr marL="0" indent="0">
              <a:buNone/>
            </a:pPr>
            <a:r>
              <a:rPr lang="en-US" dirty="0"/>
              <a:t>Wealth belongs to him who creates it, and every dollar taken from industry without an equivalent is robbery. “If any will not work, neither shall he eat.” The interests of rural and civic labor are the same; their enemies are identical. </a:t>
            </a:r>
            <a:r>
              <a:rPr lang="en-US" dirty="0" smtClean="0"/>
              <a:t>..</a:t>
            </a:r>
          </a:p>
          <a:p>
            <a:pPr marL="0" indent="0">
              <a:buNone/>
            </a:pPr>
            <a:endParaRPr lang="en-US" dirty="0" smtClean="0"/>
          </a:p>
          <a:p>
            <a:pPr marL="0" indent="0">
              <a:buNone/>
            </a:pPr>
            <a:r>
              <a:rPr lang="en-US" dirty="0" smtClean="0"/>
              <a:t>We </a:t>
            </a:r>
            <a:r>
              <a:rPr lang="en-US" dirty="0"/>
              <a:t>believe that the time has come when the railroad corporations will either own the people or the people must own the railroads, </a:t>
            </a:r>
          </a:p>
          <a:p>
            <a:pPr marL="0" indent="0">
              <a:buNone/>
            </a:pPr>
            <a:endParaRPr lang="en-US" dirty="0" smtClean="0"/>
          </a:p>
          <a:p>
            <a:pPr marL="0" indent="0">
              <a:buNone/>
            </a:pPr>
            <a:r>
              <a:rPr lang="en-US" dirty="0" smtClean="0"/>
              <a:t>FINANCE</a:t>
            </a:r>
            <a:r>
              <a:rPr lang="en-US" dirty="0"/>
              <a:t>.—We demand a national currency, safe, sound, and flexible, issued by the general government only, a full legal tender for all debts, public and private, and that without the use of banking corporations, a just, equitable, and efficient means of distribution direct to the </a:t>
            </a:r>
            <a:r>
              <a:rPr lang="en-US" dirty="0" smtClean="0"/>
              <a:t>people... </a:t>
            </a:r>
            <a:r>
              <a:rPr lang="en-US" dirty="0"/>
              <a:t>We demand free and unlimited coinage of silver and gold at the present legal ratio of l6 to </a:t>
            </a:r>
            <a:r>
              <a:rPr lang="en-US" dirty="0" smtClean="0"/>
              <a:t>1…We </a:t>
            </a:r>
            <a:r>
              <a:rPr lang="en-US" dirty="0"/>
              <a:t>demand a graduated income tax. </a:t>
            </a:r>
          </a:p>
          <a:p>
            <a:pPr marL="0" indent="0">
              <a:buNone/>
            </a:pPr>
            <a:endParaRPr lang="en-US" dirty="0" smtClean="0"/>
          </a:p>
          <a:p>
            <a:pPr marL="0" indent="0">
              <a:buNone/>
            </a:pPr>
            <a:r>
              <a:rPr lang="en-US" dirty="0" smtClean="0"/>
              <a:t>TRANSPORTATION—Transportation </a:t>
            </a:r>
            <a:r>
              <a:rPr lang="en-US" dirty="0"/>
              <a:t>being a means of exchange and a public necessity, the government should own and operate the railroads in the interest of the people. The telegraph, telephone, like the post-office system, being a necessity for the transmission of news, should be owned and operated by the government in the interest of the people. </a:t>
            </a:r>
          </a:p>
          <a:p>
            <a:endParaRPr lang="en-US" dirty="0" smtClean="0"/>
          </a:p>
          <a:p>
            <a:pPr marL="0" indent="0">
              <a:buNone/>
            </a:pPr>
            <a:r>
              <a:rPr lang="en-US" dirty="0" smtClean="0"/>
              <a:t>LAND</a:t>
            </a:r>
            <a:r>
              <a:rPr lang="en-US" dirty="0"/>
              <a:t>.—The land, including all the natural sources of wealth, is the heritage of the people, and should not be monopolized for speculative purposes, and alien ownership of land should be prohibited. </a:t>
            </a:r>
          </a:p>
        </p:txBody>
      </p:sp>
    </p:spTree>
    <p:extLst>
      <p:ext uri="{BB962C8B-B14F-4D97-AF65-F5344CB8AC3E}">
        <p14:creationId xmlns:p14="http://schemas.microsoft.com/office/powerpoint/2010/main" val="1873133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Jennings Bryan</a:t>
            </a:r>
            <a:endParaRPr lang="en-US" dirty="0"/>
          </a:p>
        </p:txBody>
      </p:sp>
      <p:sp>
        <p:nvSpPr>
          <p:cNvPr id="3" name="Content Placeholder 2"/>
          <p:cNvSpPr>
            <a:spLocks noGrp="1"/>
          </p:cNvSpPr>
          <p:nvPr>
            <p:ph sz="half" idx="1"/>
          </p:nvPr>
        </p:nvSpPr>
        <p:spPr/>
        <p:txBody>
          <a:bodyPr>
            <a:normAutofit/>
          </a:bodyPr>
          <a:lstStyle/>
          <a:p>
            <a:r>
              <a:rPr lang="en-US" i="1" dirty="0"/>
              <a:t>The most famous speech in American political history was delivered by William Jennings Bryan on July 9, 1896, at the Democratic National Convention in Chicago. </a:t>
            </a:r>
            <a:endParaRPr lang="en-US" i="1" dirty="0" smtClean="0"/>
          </a:p>
          <a:p>
            <a:r>
              <a:rPr lang="en-US" i="1" dirty="0" smtClean="0"/>
              <a:t>The </a:t>
            </a:r>
            <a:r>
              <a:rPr lang="en-US" i="1" dirty="0"/>
              <a:t>issue was whether to endorse the free coinage of silver at a ratio of silver to gold of 16 to 1. </a:t>
            </a:r>
            <a:endParaRPr lang="en-US" dirty="0"/>
          </a:p>
        </p:txBody>
      </p:sp>
      <p:sp>
        <p:nvSpPr>
          <p:cNvPr id="4" name="Content Placeholder 3"/>
          <p:cNvSpPr>
            <a:spLocks noGrp="1"/>
          </p:cNvSpPr>
          <p:nvPr>
            <p:ph sz="half" idx="2"/>
          </p:nvPr>
        </p:nvSpPr>
        <p:spPr/>
        <p:txBody>
          <a:bodyPr>
            <a:normAutofit/>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40387"/>
            <a:ext cx="4495800" cy="561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1475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If they dare to come out in the open field and defend the gold standard as a good thing, we shall fight them to the uttermost, having behind us the producing masses of the nation and the world. Having behind us the commercial interests and the laboring interests and all the toiling masses, we shall answer their demands for a gold standard by saying to them, you shall not press down upon the brow of labor this crown of thorns. </a:t>
            </a:r>
            <a:r>
              <a:rPr lang="en-US" i="1" dirty="0"/>
              <a:t>You shall not crucify mankind upon a cross of gold.</a:t>
            </a:r>
          </a:p>
          <a:p>
            <a:endParaRPr lang="en-US" dirty="0"/>
          </a:p>
        </p:txBody>
      </p:sp>
      <p:sp>
        <p:nvSpPr>
          <p:cNvPr id="2" name="Title 1"/>
          <p:cNvSpPr>
            <a:spLocks noGrp="1"/>
          </p:cNvSpPr>
          <p:nvPr>
            <p:ph type="title"/>
          </p:nvPr>
        </p:nvSpPr>
        <p:spPr/>
        <p:txBody>
          <a:bodyPr>
            <a:normAutofit fontScale="90000"/>
          </a:bodyPr>
          <a:lstStyle/>
          <a:p>
            <a:r>
              <a:rPr lang="en-US" dirty="0" smtClean="0"/>
              <a:t>William Jennings Bryan “Cross of Gold”</a:t>
            </a:r>
            <a:endParaRPr lang="en-US" dirty="0"/>
          </a:p>
        </p:txBody>
      </p:sp>
    </p:spTree>
    <p:extLst>
      <p:ext uri="{BB962C8B-B14F-4D97-AF65-F5344CB8AC3E}">
        <p14:creationId xmlns:p14="http://schemas.microsoft.com/office/powerpoint/2010/main" val="1519122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914400"/>
          </a:xfrm>
        </p:spPr>
        <p:txBody>
          <a:bodyPr>
            <a:normAutofit/>
          </a:bodyPr>
          <a:lstStyle/>
          <a:p>
            <a:r>
              <a:rPr lang="en-US" dirty="0" smtClean="0"/>
              <a:t>The Wizard of Oz-Allegory for Populism</a:t>
            </a:r>
            <a:endParaRPr lang="en-US" dirty="0"/>
          </a:p>
        </p:txBody>
      </p:sp>
      <p:sp>
        <p:nvSpPr>
          <p:cNvPr id="3" name="Content Placeholder 2"/>
          <p:cNvSpPr>
            <a:spLocks noGrp="1"/>
          </p:cNvSpPr>
          <p:nvPr>
            <p:ph idx="1"/>
          </p:nvPr>
        </p:nvSpPr>
        <p:spPr>
          <a:xfrm>
            <a:off x="390525" y="1213610"/>
            <a:ext cx="3352800" cy="2209800"/>
          </a:xfrm>
        </p:spPr>
        <p:txBody>
          <a:bodyPr>
            <a:normAutofit fontScale="85000" lnSpcReduction="10000"/>
          </a:bodyPr>
          <a:lstStyle/>
          <a:p>
            <a:r>
              <a:rPr lang="en-US" dirty="0" smtClean="0"/>
              <a:t>Originally published by L. Frank Baum in 1900.</a:t>
            </a:r>
          </a:p>
          <a:p>
            <a:r>
              <a:rPr lang="en-US" dirty="0" smtClean="0"/>
              <a:t>Dorothy’s shoes were originally silver!</a:t>
            </a:r>
          </a:p>
          <a:p>
            <a:r>
              <a:rPr lang="en-US" dirty="0" smtClean="0"/>
              <a:t>The movie was produced in 1939</a:t>
            </a:r>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199755"/>
            <a:ext cx="4572000" cy="571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74791"/>
            <a:ext cx="2609850" cy="324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3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7593"/>
            <a:ext cx="5410200" cy="678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idx="3"/>
          </p:nvPr>
        </p:nvSpPr>
        <p:spPr>
          <a:xfrm>
            <a:off x="6019800" y="2209800"/>
            <a:ext cx="2668588" cy="2590800"/>
          </a:xfrm>
        </p:spPr>
        <p:txBody>
          <a:bodyPr/>
          <a:lstStyle/>
          <a:p>
            <a:r>
              <a:rPr lang="en-US" dirty="0" smtClean="0"/>
              <a:t>What’s the main idea of this cartoon?  How do you know?</a:t>
            </a:r>
          </a:p>
          <a:p>
            <a:endParaRPr lang="en-US" dirty="0"/>
          </a:p>
          <a:p>
            <a:r>
              <a:rPr lang="en-US" dirty="0" smtClean="0"/>
              <a:t>What Association Links can you make?</a:t>
            </a:r>
            <a:endParaRPr lang="en-US" dirty="0"/>
          </a:p>
        </p:txBody>
      </p:sp>
    </p:spTree>
    <p:extLst>
      <p:ext uri="{BB962C8B-B14F-4D97-AF65-F5344CB8AC3E}">
        <p14:creationId xmlns:p14="http://schemas.microsoft.com/office/powerpoint/2010/main" val="12462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Populism</a:t>
            </a:r>
            <a:endParaRPr lang="en-US" dirty="0"/>
          </a:p>
        </p:txBody>
      </p:sp>
      <p:sp>
        <p:nvSpPr>
          <p:cNvPr id="3" name="Content Placeholder 2"/>
          <p:cNvSpPr>
            <a:spLocks noGrp="1"/>
          </p:cNvSpPr>
          <p:nvPr>
            <p:ph idx="1"/>
          </p:nvPr>
        </p:nvSpPr>
        <p:spPr>
          <a:xfrm>
            <a:off x="457200" y="1524000"/>
            <a:ext cx="3733800" cy="4572000"/>
          </a:xfrm>
        </p:spPr>
        <p:txBody>
          <a:bodyPr/>
          <a:lstStyle/>
          <a:p>
            <a:r>
              <a:rPr lang="en-US" dirty="0" smtClean="0"/>
              <a:t>The belief that the will of ordinary citizens should prevail over that of a privileged elite.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508722"/>
            <a:ext cx="4724400" cy="589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312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305800" cy="4953000"/>
          </a:xfrm>
        </p:spPr>
        <p:txBody>
          <a:bodyPr>
            <a:normAutofit lnSpcReduction="10000"/>
          </a:bodyPr>
          <a:lstStyle/>
          <a:p>
            <a:pPr marL="0" indent="0">
              <a:buNone/>
            </a:pPr>
            <a:r>
              <a:rPr lang="en-US" i="1" dirty="0" smtClean="0"/>
              <a:t>The financial problems facing 19</a:t>
            </a:r>
            <a:r>
              <a:rPr lang="en-US" i="1" baseline="30000" dirty="0" smtClean="0"/>
              <a:t>th</a:t>
            </a:r>
            <a:r>
              <a:rPr lang="en-US" i="1" dirty="0" smtClean="0"/>
              <a:t> century American farmers in the South and West contributed to the rise of political movements that permanently changed American politics.</a:t>
            </a:r>
          </a:p>
          <a:p>
            <a:pPr marL="0" indent="0">
              <a:buNone/>
            </a:pPr>
            <a:endParaRPr lang="en-US" i="1" dirty="0" smtClean="0"/>
          </a:p>
          <a:p>
            <a:pPr>
              <a:buFont typeface="Wingdings" panose="05000000000000000000" pitchFamily="2" charset="2"/>
              <a:buChar char="§"/>
            </a:pPr>
            <a:r>
              <a:rPr lang="en-US" dirty="0" smtClean="0"/>
              <a:t>Essential Questions:</a:t>
            </a:r>
          </a:p>
          <a:p>
            <a:pPr lvl="1">
              <a:buFont typeface="Wingdings" panose="05000000000000000000" pitchFamily="2" charset="2"/>
              <a:buChar char="§"/>
            </a:pPr>
            <a:r>
              <a:rPr lang="en-US" dirty="0" smtClean="0"/>
              <a:t>What </a:t>
            </a:r>
            <a:r>
              <a:rPr lang="en-US" dirty="0" smtClean="0"/>
              <a:t>were the financial problems facing farmers and what were their causes? </a:t>
            </a:r>
            <a:endParaRPr lang="en-US" dirty="0" smtClean="0"/>
          </a:p>
          <a:p>
            <a:pPr lvl="1">
              <a:buFont typeface="Wingdings" panose="05000000000000000000" pitchFamily="2" charset="2"/>
              <a:buChar char="§"/>
            </a:pPr>
            <a:r>
              <a:rPr lang="en-US" dirty="0" smtClean="0"/>
              <a:t>How </a:t>
            </a:r>
            <a:r>
              <a:rPr lang="en-US" dirty="0" smtClean="0"/>
              <a:t>did farmers organize and protest politically? </a:t>
            </a:r>
            <a:endParaRPr lang="en-US" dirty="0" smtClean="0"/>
          </a:p>
          <a:p>
            <a:pPr lvl="1">
              <a:buFont typeface="Wingdings" panose="05000000000000000000" pitchFamily="2" charset="2"/>
              <a:buChar char="§"/>
            </a:pPr>
            <a:r>
              <a:rPr lang="en-US" dirty="0" smtClean="0"/>
              <a:t> </a:t>
            </a:r>
            <a:r>
              <a:rPr lang="en-US" dirty="0" smtClean="0"/>
              <a:t>What were their demands?  </a:t>
            </a:r>
            <a:endParaRPr lang="en-US" dirty="0" smtClean="0"/>
          </a:p>
          <a:p>
            <a:pPr lvl="1">
              <a:buFont typeface="Wingdings" panose="05000000000000000000" pitchFamily="2" charset="2"/>
              <a:buChar char="§"/>
            </a:pPr>
            <a:r>
              <a:rPr lang="en-US" dirty="0" smtClean="0"/>
              <a:t>How </a:t>
            </a:r>
            <a:r>
              <a:rPr lang="en-US" dirty="0" smtClean="0"/>
              <a:t>did these demands influence American politics well into the 20</a:t>
            </a:r>
            <a:r>
              <a:rPr lang="en-US" baseline="30000" dirty="0" smtClean="0"/>
              <a:t>th</a:t>
            </a:r>
            <a:r>
              <a:rPr lang="en-US" dirty="0" smtClean="0"/>
              <a:t> century?)</a:t>
            </a:r>
            <a:endParaRPr lang="en-US" dirty="0"/>
          </a:p>
        </p:txBody>
      </p:sp>
      <p:sp>
        <p:nvSpPr>
          <p:cNvPr id="4" name="Title 3"/>
          <p:cNvSpPr>
            <a:spLocks noGrp="1"/>
          </p:cNvSpPr>
          <p:nvPr>
            <p:ph type="title"/>
          </p:nvPr>
        </p:nvSpPr>
        <p:spPr/>
        <p:txBody>
          <a:bodyPr/>
          <a:lstStyle/>
          <a:p>
            <a:r>
              <a:rPr lang="en-US" dirty="0" smtClean="0"/>
              <a:t>Big Idea</a:t>
            </a:r>
            <a:endParaRPr lang="en-US" dirty="0"/>
          </a:p>
        </p:txBody>
      </p:sp>
    </p:spTree>
    <p:extLst>
      <p:ext uri="{BB962C8B-B14F-4D97-AF65-F5344CB8AC3E}">
        <p14:creationId xmlns:p14="http://schemas.microsoft.com/office/powerpoint/2010/main" val="368123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50" indent="-514350">
              <a:buFont typeface="+mj-lt"/>
              <a:buAutoNum type="alphaUcPeriod"/>
            </a:pPr>
            <a:r>
              <a:rPr lang="en-US" dirty="0" smtClean="0"/>
              <a:t>Decline in commodity prices between 1870 and 1898</a:t>
            </a:r>
          </a:p>
          <a:p>
            <a:pPr marL="880110" lvl="1" indent="-514350">
              <a:buFont typeface="+mj-lt"/>
              <a:buAutoNum type="arabicPeriod"/>
            </a:pPr>
            <a:r>
              <a:rPr lang="en-US" dirty="0" smtClean="0"/>
              <a:t>Caused by increased production and international competition for world markets</a:t>
            </a:r>
          </a:p>
          <a:p>
            <a:pPr marL="880110" lvl="1" indent="-514350">
              <a:buFont typeface="+mj-lt"/>
              <a:buAutoNum type="arabicPeriod"/>
            </a:pPr>
            <a:r>
              <a:rPr lang="en-US" dirty="0" smtClean="0"/>
              <a:t>Led many farmers to question the American economic system…How can one speak of overproduction when so many people were in need</a:t>
            </a:r>
          </a:p>
          <a:p>
            <a:pPr marL="457200" indent="-457200">
              <a:buFont typeface="+mj-lt"/>
              <a:buAutoNum type="alphaUcPeriod"/>
            </a:pPr>
            <a:r>
              <a:rPr lang="en-US" dirty="0" smtClean="0"/>
              <a:t>Railroads and Bankers were seen as the villains</a:t>
            </a:r>
          </a:p>
          <a:p>
            <a:pPr marL="822960" lvl="1" indent="-457200">
              <a:buFont typeface="+mj-lt"/>
              <a:buAutoNum type="arabicPeriod"/>
            </a:pPr>
            <a:r>
              <a:rPr lang="en-US" dirty="0" smtClean="0"/>
              <a:t>Railroads charged high rates and could get away with them in remote western areas</a:t>
            </a:r>
          </a:p>
          <a:p>
            <a:pPr marL="822960" lvl="1" indent="-457200">
              <a:buFont typeface="+mj-lt"/>
              <a:buAutoNum type="arabicPeriod"/>
            </a:pPr>
            <a:r>
              <a:rPr lang="en-US" dirty="0" smtClean="0"/>
              <a:t>Farmers failed to get rebates from railroads like other big businesses</a:t>
            </a:r>
          </a:p>
          <a:p>
            <a:pPr marL="822960" lvl="1" indent="-457200">
              <a:buFont typeface="+mj-lt"/>
              <a:buAutoNum type="arabicPeriod"/>
            </a:pPr>
            <a:r>
              <a:rPr lang="en-US" dirty="0" smtClean="0"/>
              <a:t>Farmers had little political or economic power (when farmers went to sell their crops, the buyer set the price; when farmers had to buy goods, such as a plow, the seller set the price)</a:t>
            </a:r>
          </a:p>
        </p:txBody>
      </p:sp>
      <p:sp>
        <p:nvSpPr>
          <p:cNvPr id="3" name="Title 2"/>
          <p:cNvSpPr>
            <a:spLocks noGrp="1"/>
          </p:cNvSpPr>
          <p:nvPr>
            <p:ph type="title"/>
          </p:nvPr>
        </p:nvSpPr>
        <p:spPr/>
        <p:txBody>
          <a:bodyPr>
            <a:normAutofit/>
          </a:bodyPr>
          <a:lstStyle/>
          <a:p>
            <a:r>
              <a:rPr lang="en-US" sz="3200" b="1" dirty="0" smtClean="0"/>
              <a:t>I.  What </a:t>
            </a:r>
            <a:r>
              <a:rPr lang="en-US" sz="3200" b="1" dirty="0"/>
              <a:t>were the financial problems facing farmers and what were their causes?</a:t>
            </a:r>
          </a:p>
        </p:txBody>
      </p:sp>
    </p:spTree>
    <p:extLst>
      <p:ext uri="{BB962C8B-B14F-4D97-AF65-F5344CB8AC3E}">
        <p14:creationId xmlns:p14="http://schemas.microsoft.com/office/powerpoint/2010/main" val="3783912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lphaUcPeriod" startAt="3"/>
            </a:pPr>
            <a:r>
              <a:rPr lang="en-US" dirty="0" smtClean="0"/>
              <a:t>High Tariffs</a:t>
            </a:r>
          </a:p>
          <a:p>
            <a:pPr marL="880110" lvl="1" indent="-514350">
              <a:buFont typeface="+mj-lt"/>
              <a:buAutoNum type="arabicPeriod"/>
            </a:pPr>
            <a:r>
              <a:rPr lang="en-US" dirty="0" smtClean="0"/>
              <a:t>Protected manufacturers, not farmers.  Allowed manufactures to raise prices of factory goods that farmers had to buy (plow, mechanical reaper)</a:t>
            </a:r>
          </a:p>
          <a:p>
            <a:pPr marL="880110" lvl="1" indent="-514350">
              <a:buFont typeface="+mj-lt"/>
              <a:buAutoNum type="arabicPeriod"/>
            </a:pPr>
            <a:r>
              <a:rPr lang="en-US" dirty="0" smtClean="0"/>
              <a:t>Farmers had to sell their wheat, cotton, etc. in foreign markets where competition lowered prices</a:t>
            </a:r>
          </a:p>
          <a:p>
            <a:pPr marL="514350" indent="-514350">
              <a:buFont typeface="+mj-lt"/>
              <a:buAutoNum type="alphaUcPeriod" startAt="3"/>
            </a:pPr>
            <a:r>
              <a:rPr lang="en-US" dirty="0" smtClean="0"/>
              <a:t>Debt</a:t>
            </a:r>
          </a:p>
          <a:p>
            <a:pPr marL="880110" lvl="1" indent="-514350">
              <a:buFont typeface="+mj-lt"/>
              <a:buAutoNum type="arabicPeriod"/>
            </a:pPr>
            <a:r>
              <a:rPr lang="en-US" dirty="0" smtClean="0"/>
              <a:t>Western farmers got mortgages to cover the cost of land and machinery</a:t>
            </a:r>
          </a:p>
          <a:p>
            <a:pPr marL="880110" lvl="1" indent="-514350">
              <a:buFont typeface="+mj-lt"/>
              <a:buAutoNum type="arabicPeriod"/>
            </a:pPr>
            <a:r>
              <a:rPr lang="en-US" dirty="0" smtClean="0"/>
              <a:t>As commodity prices dropped, the debt burden increased; farmer’s solution was typically to grow more which further lowered the price</a:t>
            </a:r>
          </a:p>
        </p:txBody>
      </p:sp>
      <p:sp>
        <p:nvSpPr>
          <p:cNvPr id="3" name="Title 2"/>
          <p:cNvSpPr>
            <a:spLocks noGrp="1"/>
          </p:cNvSpPr>
          <p:nvPr>
            <p:ph type="title"/>
          </p:nvPr>
        </p:nvSpPr>
        <p:spPr/>
        <p:txBody>
          <a:bodyPr>
            <a:normAutofit/>
          </a:bodyPr>
          <a:lstStyle/>
          <a:p>
            <a:r>
              <a:rPr lang="en-US" sz="3200" b="1" dirty="0" smtClean="0"/>
              <a:t>I.  What </a:t>
            </a:r>
            <a:r>
              <a:rPr lang="en-US" sz="3200" b="1" dirty="0"/>
              <a:t>were the financial problems facing farmers and what were their causes?</a:t>
            </a:r>
          </a:p>
        </p:txBody>
      </p:sp>
    </p:spTree>
    <p:extLst>
      <p:ext uri="{BB962C8B-B14F-4D97-AF65-F5344CB8AC3E}">
        <p14:creationId xmlns:p14="http://schemas.microsoft.com/office/powerpoint/2010/main" val="1086473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514350" indent="-514350">
              <a:buFont typeface="+mj-lt"/>
              <a:buAutoNum type="alphaUcPeriod" startAt="5"/>
            </a:pPr>
            <a:r>
              <a:rPr lang="en-US" dirty="0" smtClean="0"/>
              <a:t>Deflation</a:t>
            </a:r>
          </a:p>
          <a:p>
            <a:pPr marL="880110" lvl="1" indent="-514350">
              <a:buFont typeface="+mj-lt"/>
              <a:buAutoNum type="arabicPeriod"/>
            </a:pPr>
            <a:r>
              <a:rPr lang="en-US" dirty="0" smtClean="0"/>
              <a:t>From 1865 to 1890 the amount of currency in circulation decreased 10%.  This deflation increased the cost of borrowing money as a tight money su</a:t>
            </a:r>
            <a:r>
              <a:rPr lang="en-US" dirty="0"/>
              <a:t>p</a:t>
            </a:r>
            <a:r>
              <a:rPr lang="en-US" dirty="0" smtClean="0"/>
              <a:t>ply caused bankers to hike interest rates on loans</a:t>
            </a:r>
          </a:p>
          <a:p>
            <a:pPr marL="514350" indent="-514350">
              <a:buFont typeface="+mj-lt"/>
              <a:buAutoNum type="alphaUcPeriod" startAt="6"/>
            </a:pPr>
            <a:r>
              <a:rPr lang="en-US" dirty="0" smtClean="0"/>
              <a:t>Depression of 1893</a:t>
            </a:r>
          </a:p>
          <a:p>
            <a:pPr marL="880110" lvl="1" indent="-514350">
              <a:buFont typeface="+mj-lt"/>
              <a:buAutoNum type="arabicPeriod"/>
            </a:pPr>
            <a:r>
              <a:rPr lang="en-US" dirty="0" smtClean="0"/>
              <a:t>Philadelphia and Reading Railroad declared bankruptcy and started a panic on Wall Street; by fall of 1893 600 banks had closed; by 1894 750,000 workers were on strike</a:t>
            </a:r>
          </a:p>
          <a:p>
            <a:pPr marL="880110" lvl="1" indent="-514350">
              <a:buFont typeface="+mj-lt"/>
              <a:buAutoNum type="arabicPeriod"/>
            </a:pPr>
            <a:r>
              <a:rPr lang="en-US" dirty="0" smtClean="0"/>
              <a:t>1894 Coxey’s Army marched on Washington demanding the federal government provide unemployed meaningful work</a:t>
            </a:r>
          </a:p>
        </p:txBody>
      </p:sp>
      <p:sp>
        <p:nvSpPr>
          <p:cNvPr id="3" name="Title 2"/>
          <p:cNvSpPr>
            <a:spLocks noGrp="1"/>
          </p:cNvSpPr>
          <p:nvPr>
            <p:ph type="title"/>
          </p:nvPr>
        </p:nvSpPr>
        <p:spPr/>
        <p:txBody>
          <a:bodyPr>
            <a:normAutofit/>
          </a:bodyPr>
          <a:lstStyle/>
          <a:p>
            <a:r>
              <a:rPr lang="en-US" sz="3200" b="1" dirty="0" smtClean="0"/>
              <a:t>I.  What </a:t>
            </a:r>
            <a:r>
              <a:rPr lang="en-US" sz="3200" b="1" dirty="0"/>
              <a:t>were the financial problems facing farmers and what were their causes?</a:t>
            </a:r>
          </a:p>
        </p:txBody>
      </p:sp>
    </p:spTree>
    <p:extLst>
      <p:ext uri="{BB962C8B-B14F-4D97-AF65-F5344CB8AC3E}">
        <p14:creationId xmlns:p14="http://schemas.microsoft.com/office/powerpoint/2010/main" val="125193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514350" indent="-514350">
              <a:buFont typeface="+mj-lt"/>
              <a:buAutoNum type="alphaUcPeriod"/>
            </a:pPr>
            <a:r>
              <a:rPr lang="en-US" dirty="0" smtClean="0"/>
              <a:t>The Granger Movement</a:t>
            </a:r>
          </a:p>
          <a:p>
            <a:pPr marL="880110" lvl="1" indent="-514350">
              <a:buFont typeface="+mj-lt"/>
              <a:buAutoNum type="arabicPeriod"/>
            </a:pPr>
            <a:r>
              <a:rPr lang="en-US" dirty="0" smtClean="0"/>
              <a:t>Founded by Oliver H. Kelley as the Patrons of Husbandry, or the Grange</a:t>
            </a:r>
          </a:p>
          <a:p>
            <a:pPr marL="880110" lvl="1" indent="-514350">
              <a:buFont typeface="+mj-lt"/>
              <a:buAutoNum type="arabicPeriod"/>
            </a:pPr>
            <a:r>
              <a:rPr lang="en-US" dirty="0" smtClean="0"/>
              <a:t>Reached a membership of 1.5 million people by 1874</a:t>
            </a:r>
          </a:p>
          <a:p>
            <a:pPr marL="880110" lvl="1" indent="-514350">
              <a:buFont typeface="+mj-lt"/>
              <a:buAutoNum type="arabicPeriod"/>
            </a:pPr>
            <a:r>
              <a:rPr lang="en-US" dirty="0" smtClean="0"/>
              <a:t>Began as a way for farmers to have a social and educational outlet; then shifted to promotion of farmer-owned cooperatives for the buying and selling of goods (create your own marketplace)</a:t>
            </a:r>
          </a:p>
          <a:p>
            <a:pPr marL="880110" lvl="1" indent="-514350">
              <a:buFont typeface="+mj-lt"/>
              <a:buAutoNum type="arabicPeriod"/>
            </a:pPr>
            <a:r>
              <a:rPr lang="en-US" dirty="0" smtClean="0"/>
              <a:t>Goals/Demands</a:t>
            </a:r>
          </a:p>
          <a:p>
            <a:pPr marL="1245870" lvl="2" indent="-514350">
              <a:buFont typeface="+mj-lt"/>
              <a:buAutoNum type="alphaLcPeriod"/>
            </a:pPr>
            <a:r>
              <a:rPr lang="en-US" dirty="0" smtClean="0"/>
              <a:t>State regulation of railroad rates and crop warehouses</a:t>
            </a:r>
          </a:p>
          <a:p>
            <a:pPr marL="1245870" lvl="2" indent="-514350">
              <a:buFont typeface="+mj-lt"/>
              <a:buAutoNum type="alphaLcPeriod"/>
            </a:pPr>
            <a:r>
              <a:rPr lang="en-US" dirty="0" smtClean="0"/>
              <a:t>Five states passed “Granger Laws”; Supreme Court supported in Munn v. Illinois (1877) that state had the right to regulate property that had a public interest</a:t>
            </a:r>
          </a:p>
          <a:p>
            <a:pPr marL="1245870" lvl="2" indent="-514350">
              <a:buFont typeface="+mj-lt"/>
              <a:buAutoNum type="alphaLcPeriod"/>
            </a:pPr>
            <a:r>
              <a:rPr lang="en-US" dirty="0" smtClean="0"/>
              <a:t>Grange members would help form the Greenback party which favored currency expansion with more paper money</a:t>
            </a:r>
          </a:p>
          <a:p>
            <a:pPr marL="514350" indent="-514350">
              <a:buFont typeface="+mj-lt"/>
              <a:buAutoNum type="alphaUcPeriod"/>
            </a:pPr>
            <a:endParaRPr lang="en-US" dirty="0"/>
          </a:p>
        </p:txBody>
      </p:sp>
      <p:sp>
        <p:nvSpPr>
          <p:cNvPr id="3" name="Title 2"/>
          <p:cNvSpPr>
            <a:spLocks noGrp="1"/>
          </p:cNvSpPr>
          <p:nvPr>
            <p:ph type="title"/>
          </p:nvPr>
        </p:nvSpPr>
        <p:spPr>
          <a:xfrm>
            <a:off x="76200" y="152400"/>
            <a:ext cx="8915400" cy="1219200"/>
          </a:xfrm>
        </p:spPr>
        <p:txBody>
          <a:bodyPr>
            <a:normAutofit fontScale="90000"/>
          </a:bodyPr>
          <a:lstStyle/>
          <a:p>
            <a:r>
              <a:rPr lang="en-US" sz="3600" b="1" dirty="0" smtClean="0"/>
              <a:t>II.  How </a:t>
            </a:r>
            <a:r>
              <a:rPr lang="en-US" sz="3600" b="1" dirty="0"/>
              <a:t>did farmers </a:t>
            </a:r>
            <a:r>
              <a:rPr lang="en-US" sz="3600" b="1" dirty="0" smtClean="0"/>
              <a:t>organize and protest </a:t>
            </a:r>
            <a:r>
              <a:rPr lang="en-US" sz="3600" b="1" dirty="0"/>
              <a:t>politically?  What were their </a:t>
            </a:r>
            <a:r>
              <a:rPr lang="en-US" sz="3600" b="1" dirty="0" smtClean="0"/>
              <a:t>goals or demands</a:t>
            </a:r>
            <a:r>
              <a:rPr lang="en-US" sz="3600" b="1" dirty="0"/>
              <a:t>?</a:t>
            </a:r>
          </a:p>
        </p:txBody>
      </p:sp>
    </p:spTree>
    <p:extLst>
      <p:ext uri="{BB962C8B-B14F-4D97-AF65-F5344CB8AC3E}">
        <p14:creationId xmlns:p14="http://schemas.microsoft.com/office/powerpoint/2010/main" val="350534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TotalTime>
  <Words>2216</Words>
  <Application>Microsoft Office PowerPoint</Application>
  <PresentationFormat>On-screen Show (4:3)</PresentationFormat>
  <Paragraphs>124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Constantia</vt:lpstr>
      <vt:lpstr>Wingdings</vt:lpstr>
      <vt:lpstr>Wingdings 2</vt:lpstr>
      <vt:lpstr>Paper</vt:lpstr>
      <vt:lpstr>The Great West</vt:lpstr>
      <vt:lpstr>KC 6.1.3</vt:lpstr>
      <vt:lpstr>PowerPoint Presentation</vt:lpstr>
      <vt:lpstr>Populism</vt:lpstr>
      <vt:lpstr>Big Idea</vt:lpstr>
      <vt:lpstr>I.  What were the financial problems facing farmers and what were their causes?</vt:lpstr>
      <vt:lpstr>I.  What were the financial problems facing farmers and what were their causes?</vt:lpstr>
      <vt:lpstr>I.  What were the financial problems facing farmers and what were their causes?</vt:lpstr>
      <vt:lpstr>II.  How did farmers organize and protest politically?  What were their goals or demands?</vt:lpstr>
      <vt:lpstr>Leonidas L. Polk</vt:lpstr>
      <vt:lpstr>II.  How did farmers organize and protest politically?  What were their goals or demands?</vt:lpstr>
      <vt:lpstr>Mary Elizabeth Lease</vt:lpstr>
      <vt:lpstr>Mary Elizabeth Lease</vt:lpstr>
      <vt:lpstr>II.  How did farmers organize and protest politically?  What were their goals or demands?</vt:lpstr>
      <vt:lpstr>PowerPoint Presentation</vt:lpstr>
      <vt:lpstr>II.  How did farmers organize and protest politically?  What were their goals or demands?</vt:lpstr>
      <vt:lpstr>PowerPoint Presentation</vt:lpstr>
      <vt:lpstr>PowerPoint Presentation</vt:lpstr>
      <vt:lpstr>III.  How did these demands influence American politics well into the 20th century?)</vt:lpstr>
      <vt:lpstr>Big Idea Extension Activity</vt:lpstr>
      <vt:lpstr>Populist Party Platform</vt:lpstr>
      <vt:lpstr>William Jennings Bryan</vt:lpstr>
      <vt:lpstr>William Jennings Bryan “Cross of Gold”</vt:lpstr>
      <vt:lpstr>The Wizard of Oz-Allegory for Populism</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West</dc:title>
  <dc:creator>Dalton Edwards</dc:creator>
  <cp:lastModifiedBy>dedwards4</cp:lastModifiedBy>
  <cp:revision>30</cp:revision>
  <dcterms:created xsi:type="dcterms:W3CDTF">2015-01-26T20:58:30Z</dcterms:created>
  <dcterms:modified xsi:type="dcterms:W3CDTF">2017-01-11T16:13:13Z</dcterms:modified>
</cp:coreProperties>
</file>