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7" r:id="rId2"/>
    <p:sldId id="298" r:id="rId3"/>
    <p:sldId id="299" r:id="rId4"/>
    <p:sldId id="300" r:id="rId5"/>
    <p:sldId id="301" r:id="rId6"/>
    <p:sldId id="302" r:id="rId7"/>
    <p:sldId id="303" r:id="rId8"/>
    <p:sldId id="272" r:id="rId9"/>
    <p:sldId id="295" r:id="rId10"/>
    <p:sldId id="273" r:id="rId11"/>
    <p:sldId id="304" r:id="rId12"/>
    <p:sldId id="274" r:id="rId13"/>
    <p:sldId id="296" r:id="rId14"/>
    <p:sldId id="275" r:id="rId15"/>
    <p:sldId id="276" r:id="rId16"/>
    <p:sldId id="277" r:id="rId17"/>
    <p:sldId id="292" r:id="rId18"/>
    <p:sldId id="278" r:id="rId19"/>
    <p:sldId id="279" r:id="rId20"/>
    <p:sldId id="280" r:id="rId21"/>
    <p:sldId id="289" r:id="rId22"/>
    <p:sldId id="28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3D06F-4BEA-472F-B3FC-C609F4EFA99A}"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47A66-E418-4A7C-847B-83D8E25ED903}" type="slidenum">
              <a:rPr lang="en-US" smtClean="0"/>
              <a:t>‹#›</a:t>
            </a:fld>
            <a:endParaRPr lang="en-US"/>
          </a:p>
        </p:txBody>
      </p:sp>
    </p:spTree>
    <p:extLst>
      <p:ext uri="{BB962C8B-B14F-4D97-AF65-F5344CB8AC3E}">
        <p14:creationId xmlns:p14="http://schemas.microsoft.com/office/powerpoint/2010/main" val="345296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47A66-E418-4A7C-847B-83D8E25ED903}" type="slidenum">
              <a:rPr lang="en-US" smtClean="0"/>
              <a:t>16</a:t>
            </a:fld>
            <a:endParaRPr lang="en-US"/>
          </a:p>
        </p:txBody>
      </p:sp>
    </p:spTree>
    <p:extLst>
      <p:ext uri="{BB962C8B-B14F-4D97-AF65-F5344CB8AC3E}">
        <p14:creationId xmlns:p14="http://schemas.microsoft.com/office/powerpoint/2010/main" val="7804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B9DA57A-2DCC-4081-A619-F7DDEC348218}"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36C1492-DA50-4AF6-8D9C-1653E8B12F66}"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7C9B2A4-A2D3-4D5B-89C9-F843616252FE}"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19C3554-14F8-4765-BA1A-89786F00956B}"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A54840B-F5E4-4451-9D72-4B47F2C2EDB6}"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782A757-B669-46BC-AF66-186A721B8ACB}"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595AFB38-A716-48A8-8415-AE509F82980C}"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55A9C4A7-422F-4684-B5F0-569E00B80333}"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1FD20F3F-3A19-417D-B3D6-C5701159CC4C}"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C12771C-225E-41E7-8396-1F42876E9E0E}" type="slidenum">
              <a:rPr lang="en-US" altLang="en-US" smtClean="0"/>
              <a:pPr>
                <a:defRPr/>
              </a:pPr>
              <a:t>‹#›</a:t>
            </a:fld>
            <a:endParaRPr lang="en-US"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3A337FCF-C8A4-409A-A5F5-0AB7E4E71B5F}"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825E0E18-F6C3-416E-A283-41F080A444DA}" type="slidenum">
              <a:rPr lang="en-US" altLang="en-US" smtClean="0"/>
              <a:pPr>
                <a:defRPr/>
              </a:pPr>
              <a:t>‹#›</a:t>
            </a:fld>
            <a:endParaRPr lang="en-US"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West</a:t>
            </a:r>
            <a:endParaRPr lang="en-US" dirty="0"/>
          </a:p>
        </p:txBody>
      </p:sp>
      <p:sp>
        <p:nvSpPr>
          <p:cNvPr id="3" name="Subtitle 2"/>
          <p:cNvSpPr>
            <a:spLocks noGrp="1"/>
          </p:cNvSpPr>
          <p:nvPr>
            <p:ph type="subTitle" idx="1"/>
          </p:nvPr>
        </p:nvSpPr>
        <p:spPr/>
        <p:txBody>
          <a:bodyPr/>
          <a:lstStyle/>
          <a:p>
            <a:r>
              <a:rPr lang="en-US" dirty="0" smtClean="0"/>
              <a:t>Native Americans</a:t>
            </a:r>
            <a:endParaRPr lang="en-US" dirty="0"/>
          </a:p>
        </p:txBody>
      </p:sp>
    </p:spTree>
    <p:extLst>
      <p:ext uri="{BB962C8B-B14F-4D97-AF65-F5344CB8AC3E}">
        <p14:creationId xmlns:p14="http://schemas.microsoft.com/office/powerpoint/2010/main" val="239733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74638"/>
            <a:ext cx="8077200" cy="1143000"/>
          </a:xfrm>
        </p:spPr>
        <p:txBody>
          <a:bodyPr/>
          <a:lstStyle/>
          <a:p>
            <a:pPr eaLnBrk="1" hangingPunct="1"/>
            <a:r>
              <a:rPr lang="en-US" altLang="en-US" dirty="0" smtClean="0"/>
              <a:t>Indians Appropriations Act ,1851</a:t>
            </a:r>
          </a:p>
        </p:txBody>
      </p:sp>
      <p:sp>
        <p:nvSpPr>
          <p:cNvPr id="26627" name="Rectangle 3"/>
          <p:cNvSpPr>
            <a:spLocks noGrp="1" noChangeArrowheads="1"/>
          </p:cNvSpPr>
          <p:nvPr>
            <p:ph idx="1"/>
          </p:nvPr>
        </p:nvSpPr>
        <p:spPr>
          <a:xfrm>
            <a:off x="457200" y="1600200"/>
            <a:ext cx="8077200" cy="4800600"/>
          </a:xfrm>
        </p:spPr>
        <p:txBody>
          <a:bodyPr/>
          <a:lstStyle/>
          <a:p>
            <a:pPr eaLnBrk="1" hangingPunct="1">
              <a:lnSpc>
                <a:spcPct val="90000"/>
              </a:lnSpc>
            </a:pPr>
            <a:r>
              <a:rPr lang="en-US" altLang="en-US" dirty="0" smtClean="0"/>
              <a:t>In 1851, the U.S. government passed the </a:t>
            </a:r>
            <a:r>
              <a:rPr lang="en-US" altLang="en-US" b="1" dirty="0" smtClean="0"/>
              <a:t>Indians Appropriations Act</a:t>
            </a:r>
            <a:r>
              <a:rPr lang="en-US" altLang="en-US" dirty="0" smtClean="0"/>
              <a:t>, creating the first </a:t>
            </a:r>
            <a:r>
              <a:rPr lang="en-US" altLang="en-US" b="1" dirty="0" smtClean="0"/>
              <a:t>reservations</a:t>
            </a:r>
            <a:r>
              <a:rPr lang="en-US" altLang="en-US" dirty="0" smtClean="0"/>
              <a:t> for Native Americans. </a:t>
            </a:r>
          </a:p>
          <a:p>
            <a:pPr eaLnBrk="1" hangingPunct="1">
              <a:lnSpc>
                <a:spcPct val="90000"/>
              </a:lnSpc>
            </a:pPr>
            <a:r>
              <a:rPr lang="en-US" altLang="en-US" dirty="0" smtClean="0"/>
              <a:t>Native Americans fought against being forced onto the reservations. The U.S. government and the Native Americans fought a series of wars known as the American Indian Wars.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5750"/>
            <a:ext cx="8153400" cy="611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45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lstStyle/>
          <a:p>
            <a:pPr eaLnBrk="1" hangingPunct="1"/>
            <a:r>
              <a:rPr lang="en-US" altLang="en-US" sz="4000" dirty="0" smtClean="0"/>
              <a:t>Sand Creek Massacre (1864)</a:t>
            </a:r>
          </a:p>
        </p:txBody>
      </p:sp>
      <p:sp>
        <p:nvSpPr>
          <p:cNvPr id="27651" name="Rectangle 3"/>
          <p:cNvSpPr>
            <a:spLocks noGrp="1" noChangeArrowheads="1"/>
          </p:cNvSpPr>
          <p:nvPr>
            <p:ph idx="1"/>
          </p:nvPr>
        </p:nvSpPr>
        <p:spPr>
          <a:xfrm>
            <a:off x="0" y="990600"/>
            <a:ext cx="8686800" cy="5867400"/>
          </a:xfrm>
        </p:spPr>
        <p:txBody>
          <a:bodyPr>
            <a:normAutofit/>
          </a:bodyPr>
          <a:lstStyle/>
          <a:p>
            <a:pPr eaLnBrk="1" hangingPunct="1">
              <a:lnSpc>
                <a:spcPct val="80000"/>
              </a:lnSpc>
            </a:pPr>
            <a:r>
              <a:rPr lang="en-US" altLang="en-US" sz="2800" b="1" dirty="0" smtClean="0"/>
              <a:t>The Sand Creek Massacre took place in southeastern Colorado on November 29, 1864. </a:t>
            </a:r>
          </a:p>
          <a:p>
            <a:pPr eaLnBrk="1" hangingPunct="1">
              <a:lnSpc>
                <a:spcPct val="80000"/>
              </a:lnSpc>
            </a:pPr>
            <a:r>
              <a:rPr lang="en-US" altLang="en-US" sz="2800" dirty="0" smtClean="0"/>
              <a:t>Colonel John </a:t>
            </a:r>
            <a:r>
              <a:rPr lang="en-US" altLang="en-US" sz="2800" dirty="0" err="1" smtClean="0"/>
              <a:t>Chivington</a:t>
            </a:r>
            <a:r>
              <a:rPr lang="en-US" altLang="en-US" sz="2800" dirty="0" smtClean="0"/>
              <a:t> attacked an encampment of Cheyenne and Arapaho near Sand Creek. </a:t>
            </a:r>
            <a:r>
              <a:rPr lang="en-US" altLang="en-US" sz="2800" dirty="0" err="1" smtClean="0"/>
              <a:t>Chivington</a:t>
            </a:r>
            <a:r>
              <a:rPr lang="en-US" altLang="en-US" sz="2800" dirty="0" smtClean="0"/>
              <a:t> led this attack as an act of revenge against Native Americans who had attacked white settlers in the area. </a:t>
            </a:r>
          </a:p>
          <a:p>
            <a:pPr eaLnBrk="1" hangingPunct="1">
              <a:lnSpc>
                <a:spcPct val="80000"/>
              </a:lnSpc>
            </a:pPr>
            <a:r>
              <a:rPr lang="en-US" altLang="en-US" sz="2800" dirty="0" smtClean="0"/>
              <a:t>Because Cheyenne Chief Black Kettle had sent many of his men to hunt, there were few people who could defend the camp when it was attacked. </a:t>
            </a:r>
          </a:p>
          <a:p>
            <a:pPr eaLnBrk="1" hangingPunct="1">
              <a:lnSpc>
                <a:spcPct val="80000"/>
              </a:lnSpc>
            </a:pPr>
            <a:r>
              <a:rPr lang="en-US" altLang="en-US" sz="2800" b="1" dirty="0" smtClean="0"/>
              <a:t>The Native Americans put up a white flag to indicate surrender, but </a:t>
            </a:r>
            <a:r>
              <a:rPr lang="en-US" altLang="en-US" sz="2800" b="1" dirty="0" err="1" smtClean="0"/>
              <a:t>Chivington</a:t>
            </a:r>
            <a:r>
              <a:rPr lang="en-US" altLang="en-US" sz="2800" b="1" dirty="0" smtClean="0"/>
              <a:t> ignored this action. Between 150 and 200 Cheyenne and Arapaho were killed, including elderly men, women, and children.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err="1"/>
              <a:t>Fetterman</a:t>
            </a:r>
            <a:r>
              <a:rPr lang="en-US" altLang="en-US" sz="4000" dirty="0"/>
              <a:t> </a:t>
            </a:r>
            <a:r>
              <a:rPr lang="en-US" altLang="en-US" sz="4000" dirty="0" smtClean="0"/>
              <a:t>Massacre,1866</a:t>
            </a:r>
            <a:endParaRPr lang="en-US" altLang="en-US" sz="4000" dirty="0"/>
          </a:p>
        </p:txBody>
      </p:sp>
      <p:sp>
        <p:nvSpPr>
          <p:cNvPr id="2" name="Content Placeholder 1"/>
          <p:cNvSpPr>
            <a:spLocks noGrp="1"/>
          </p:cNvSpPr>
          <p:nvPr>
            <p:ph idx="1"/>
          </p:nvPr>
        </p:nvSpPr>
        <p:spPr>
          <a:xfrm>
            <a:off x="457200" y="1600200"/>
            <a:ext cx="4876800" cy="4800600"/>
          </a:xfrm>
        </p:spPr>
        <p:txBody>
          <a:bodyPr/>
          <a:lstStyle/>
          <a:p>
            <a:r>
              <a:rPr lang="en-US" dirty="0" err="1" smtClean="0"/>
              <a:t>Bozma</a:t>
            </a:r>
            <a:r>
              <a:rPr lang="en-US" dirty="0" err="1"/>
              <a:t>n</a:t>
            </a:r>
            <a:r>
              <a:rPr lang="en-US" dirty="0" err="1" smtClean="0"/>
              <a:t>Trail</a:t>
            </a:r>
            <a:r>
              <a:rPr lang="en-US" dirty="0" smtClean="0"/>
              <a:t> ran directly through Sioux hunting grounds in the Big Horn Mountains</a:t>
            </a:r>
          </a:p>
          <a:p>
            <a:r>
              <a:rPr lang="en-US" dirty="0" smtClean="0"/>
              <a:t>Sioux Chief, Red Cloud had appealed unsuccessfully to U.S. government to end white settlement on the trail</a:t>
            </a:r>
          </a:p>
          <a:p>
            <a:r>
              <a:rPr lang="en-US" dirty="0" smtClean="0"/>
              <a:t>In December 1866, Sioux warrior Crazy Horse ambushed Captain William </a:t>
            </a:r>
            <a:r>
              <a:rPr lang="en-US" dirty="0" err="1" smtClean="0"/>
              <a:t>Fetterman</a:t>
            </a:r>
            <a:r>
              <a:rPr lang="en-US" dirty="0" smtClean="0"/>
              <a:t> and his company at Lodge Trail Ridge.</a:t>
            </a:r>
          </a:p>
          <a:p>
            <a:r>
              <a:rPr lang="en-US" dirty="0" smtClean="0"/>
              <a:t>Over 80 soldiers were killed.  Native Americans called it the Battle of the Hundred Slain</a:t>
            </a:r>
            <a:endParaRPr lang="en-US" dirty="0"/>
          </a:p>
        </p:txBody>
      </p:sp>
      <p:pic>
        <p:nvPicPr>
          <p:cNvPr id="13317" name="Picture 5" descr="Red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35" y="1828800"/>
            <a:ext cx="298823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5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39762"/>
          </a:xfrm>
        </p:spPr>
        <p:txBody>
          <a:bodyPr/>
          <a:lstStyle/>
          <a:p>
            <a:pPr eaLnBrk="1" hangingPunct="1"/>
            <a:r>
              <a:rPr lang="en-US" altLang="en-US" sz="4000" dirty="0" smtClean="0"/>
              <a:t>Treaty of Fort Laramie, 1868</a:t>
            </a:r>
          </a:p>
        </p:txBody>
      </p:sp>
      <p:sp>
        <p:nvSpPr>
          <p:cNvPr id="29699" name="Rectangle 3"/>
          <p:cNvSpPr>
            <a:spLocks noGrp="1" noChangeArrowheads="1"/>
          </p:cNvSpPr>
          <p:nvPr>
            <p:ph idx="1"/>
          </p:nvPr>
        </p:nvSpPr>
        <p:spPr>
          <a:xfrm>
            <a:off x="0" y="1066800"/>
            <a:ext cx="8229600" cy="5791200"/>
          </a:xfrm>
        </p:spPr>
        <p:txBody>
          <a:bodyPr>
            <a:normAutofit/>
          </a:bodyPr>
          <a:lstStyle/>
          <a:p>
            <a:r>
              <a:rPr lang="en-US" sz="2400" dirty="0" smtClean="0"/>
              <a:t>In </a:t>
            </a:r>
            <a:r>
              <a:rPr lang="en-US" sz="2400" dirty="0"/>
              <a:t>the spring of 1868 a conference was held at Fort Laramie, in present day Wyoming, that resulted in a treaty with the Sioux. </a:t>
            </a:r>
            <a:endParaRPr lang="en-US" sz="2400" dirty="0" smtClean="0"/>
          </a:p>
          <a:p>
            <a:r>
              <a:rPr lang="en-US" sz="2400" dirty="0" smtClean="0"/>
              <a:t>This </a:t>
            </a:r>
            <a:r>
              <a:rPr lang="en-US" sz="2400" dirty="0"/>
              <a:t>treaty was to bring peace between the whites and the Sioux who agreed to settle within the Black Hills reservation in the Dakota Territory.</a:t>
            </a:r>
          </a:p>
          <a:p>
            <a:r>
              <a:rPr lang="en-US" sz="2400" dirty="0"/>
              <a:t>The Black Hills of Dakota </a:t>
            </a:r>
            <a:r>
              <a:rPr lang="en-US" sz="2400" dirty="0" smtClean="0"/>
              <a:t>were </a:t>
            </a:r>
            <a:r>
              <a:rPr lang="en-US" sz="2400" dirty="0"/>
              <a:t>sacred to the Sioux Indians. In the 1868 treaty, </a:t>
            </a:r>
            <a:r>
              <a:rPr lang="en-US" sz="2400" dirty="0" smtClean="0"/>
              <a:t>the </a:t>
            </a:r>
            <a:r>
              <a:rPr lang="en-US" sz="2400" dirty="0"/>
              <a:t>United States recognized the Black Hills as part of the Great Sioux Reservation, set aside for exclusive use by the Sioux people</a:t>
            </a:r>
            <a:r>
              <a:rPr lang="en-US" sz="2400" dirty="0" smtClean="0"/>
              <a:t>.</a:t>
            </a:r>
          </a:p>
          <a:p>
            <a:r>
              <a:rPr lang="en-US" sz="2400" dirty="0" smtClean="0"/>
              <a:t> </a:t>
            </a:r>
            <a:r>
              <a:rPr lang="en-US" sz="2400" dirty="0"/>
              <a:t>In 1874, however, General George A. Custer led an expedition into the Black Hills accompanied by miners who were seeking gold. Once gold was found in the Black Hills, miners were soon moving into the Sioux hunting grounds and demanding protection from the United States Army.</a:t>
            </a:r>
          </a:p>
          <a:p>
            <a:pPr eaLnBrk="1" hangingPunct="1">
              <a:lnSpc>
                <a:spcPct val="90000"/>
              </a:lnSpc>
            </a:pPr>
            <a:endParaRPr lang="en-US" alt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4000" dirty="0" smtClean="0"/>
              <a:t>Battle of Little Big Horn, 1876</a:t>
            </a:r>
            <a:br>
              <a:rPr lang="en-US" altLang="en-US" sz="4000" dirty="0" smtClean="0"/>
            </a:br>
            <a:endParaRPr lang="en-US" altLang="en-US" sz="4000" dirty="0" smtClean="0"/>
          </a:p>
        </p:txBody>
      </p:sp>
      <p:sp>
        <p:nvSpPr>
          <p:cNvPr id="30723" name="Rectangle 3"/>
          <p:cNvSpPr>
            <a:spLocks noGrp="1" noChangeArrowheads="1"/>
          </p:cNvSpPr>
          <p:nvPr>
            <p:ph idx="1"/>
          </p:nvPr>
        </p:nvSpPr>
        <p:spPr>
          <a:xfrm>
            <a:off x="0" y="1219200"/>
            <a:ext cx="6629400" cy="5638800"/>
          </a:xfrm>
        </p:spPr>
        <p:txBody>
          <a:bodyPr>
            <a:normAutofit lnSpcReduction="10000"/>
          </a:bodyPr>
          <a:lstStyle/>
          <a:p>
            <a:r>
              <a:rPr lang="en-US" dirty="0" smtClean="0"/>
              <a:t>The </a:t>
            </a:r>
            <a:r>
              <a:rPr lang="en-US" dirty="0"/>
              <a:t>Army was ordered to move against wandering bands of Sioux hunting on the range in accordance with their treaty rights. </a:t>
            </a:r>
            <a:endParaRPr lang="en-US" dirty="0" smtClean="0"/>
          </a:p>
          <a:p>
            <a:r>
              <a:rPr lang="en-US" dirty="0" smtClean="0"/>
              <a:t>In </a:t>
            </a:r>
            <a:r>
              <a:rPr lang="en-US" dirty="0"/>
              <a:t>1876, </a:t>
            </a:r>
            <a:r>
              <a:rPr lang="en-US" dirty="0" smtClean="0"/>
              <a:t>General Custer</a:t>
            </a:r>
            <a:r>
              <a:rPr lang="en-US" dirty="0"/>
              <a:t>, leading an army detachment, encountered the encampment of Sioux and Cheyenne at the Little Bighorn River. </a:t>
            </a:r>
            <a:endParaRPr lang="en-US" dirty="0" smtClean="0"/>
          </a:p>
          <a:p>
            <a:r>
              <a:rPr lang="en-US" altLang="en-US" dirty="0" smtClean="0"/>
              <a:t>Also </a:t>
            </a:r>
            <a:r>
              <a:rPr lang="en-US" altLang="en-US" dirty="0"/>
              <a:t>known as Custer's Last Stand, this battle took place in 1876. It was one of the Native Americans' last victories over U.S. troops. Chiefs Sitting Bull and Crazy Horse led over 2,500 warriors against 264 U.S. troops led by </a:t>
            </a:r>
            <a:r>
              <a:rPr lang="en-US" altLang="en-US" dirty="0" smtClean="0"/>
              <a:t>Custer.  Custer and all of his men died.</a:t>
            </a:r>
            <a:endParaRPr lang="en-US" altLang="en-US" dirty="0"/>
          </a:p>
          <a:p>
            <a:r>
              <a:rPr lang="en-US" dirty="0"/>
              <a:t>T</a:t>
            </a:r>
            <a:r>
              <a:rPr lang="en-US" dirty="0" smtClean="0"/>
              <a:t>he </a:t>
            </a:r>
            <a:r>
              <a:rPr lang="en-US" dirty="0"/>
              <a:t>United States would continue its battle against the Sioux in the Black Hills until the government confiscated the land in 1877. </a:t>
            </a:r>
            <a:endParaRPr lang="en-US" dirty="0" smtClean="0"/>
          </a:p>
          <a:p>
            <a:r>
              <a:rPr lang="en-US" dirty="0" smtClean="0"/>
              <a:t>To </a:t>
            </a:r>
            <a:r>
              <a:rPr lang="en-US" dirty="0"/>
              <a:t>this day, ownership of the Black Hills remains the subject of a legal dispute between the U.S. government and the Sioux</a:t>
            </a:r>
            <a:r>
              <a:rPr lang="en-US" dirty="0" smtClean="0"/>
              <a:t>.  </a:t>
            </a:r>
            <a:endParaRPr lang="en-US" altLang="en-US" dirty="0" smtClean="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905" y="3595688"/>
            <a:ext cx="2047875"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280" y="428625"/>
            <a:ext cx="20955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dirty="0"/>
              <a:t>T</a:t>
            </a:r>
            <a:r>
              <a:rPr lang="en-US" altLang="en-US" sz="4000" dirty="0" smtClean="0"/>
              <a:t>he Nez Perce War, 1877</a:t>
            </a:r>
          </a:p>
        </p:txBody>
      </p:sp>
      <p:sp>
        <p:nvSpPr>
          <p:cNvPr id="32771" name="Rectangle 3"/>
          <p:cNvSpPr>
            <a:spLocks noGrp="1" noChangeArrowheads="1"/>
          </p:cNvSpPr>
          <p:nvPr>
            <p:ph idx="1"/>
          </p:nvPr>
        </p:nvSpPr>
        <p:spPr>
          <a:xfrm>
            <a:off x="0" y="1600200"/>
            <a:ext cx="8610600" cy="5257800"/>
          </a:xfrm>
        </p:spPr>
        <p:txBody>
          <a:bodyPr>
            <a:normAutofit/>
          </a:bodyPr>
          <a:lstStyle/>
          <a:p>
            <a:pPr eaLnBrk="1" hangingPunct="1"/>
            <a:r>
              <a:rPr lang="en-US" altLang="en-US" dirty="0" smtClean="0"/>
              <a:t>The Nez Perce lived in Oregon. In the late 1870s, they were forced to move to Idaho. </a:t>
            </a:r>
          </a:p>
          <a:p>
            <a:r>
              <a:rPr lang="en-US" dirty="0"/>
              <a:t>were forcibly removed from their ancestral lands in the Wallowa Valley by the United States federal government and forced to move northeast, onto </a:t>
            </a:r>
            <a:r>
              <a:rPr lang="en-US" dirty="0" smtClean="0"/>
              <a:t>a</a:t>
            </a:r>
            <a:r>
              <a:rPr lang="en-US" dirty="0"/>
              <a:t> </a:t>
            </a:r>
            <a:r>
              <a:rPr lang="en-US" dirty="0" smtClean="0"/>
              <a:t>reservation</a:t>
            </a:r>
            <a:r>
              <a:rPr lang="en-US" dirty="0"/>
              <a:t> </a:t>
            </a:r>
            <a:r>
              <a:rPr lang="en-US" dirty="0" smtClean="0"/>
              <a:t>in</a:t>
            </a:r>
            <a:r>
              <a:rPr lang="en-US" dirty="0"/>
              <a:t> </a:t>
            </a:r>
            <a:r>
              <a:rPr lang="en-US" dirty="0" smtClean="0"/>
              <a:t>the Idaho </a:t>
            </a:r>
            <a:r>
              <a:rPr lang="en-US" dirty="0"/>
              <a:t>Territory. </a:t>
            </a:r>
            <a:endParaRPr lang="en-US" dirty="0" smtClean="0"/>
          </a:p>
          <a:p>
            <a:r>
              <a:rPr lang="en-US" dirty="0" smtClean="0"/>
              <a:t>Due to a series of violent events the Nez </a:t>
            </a:r>
            <a:r>
              <a:rPr lang="en-US" dirty="0"/>
              <a:t>Perce </a:t>
            </a:r>
            <a:r>
              <a:rPr lang="en-US" dirty="0" smtClean="0"/>
              <a:t>took flight </a:t>
            </a:r>
            <a:r>
              <a:rPr lang="en-US" dirty="0"/>
              <a:t>to attempt to reach political </a:t>
            </a:r>
            <a:r>
              <a:rPr lang="en-US" dirty="0" smtClean="0"/>
              <a:t>asylum in Canada</a:t>
            </a:r>
          </a:p>
          <a:p>
            <a:r>
              <a:rPr lang="en-US" dirty="0" smtClean="0"/>
              <a:t>They </a:t>
            </a:r>
            <a:r>
              <a:rPr lang="en-US" dirty="0"/>
              <a:t>were pursued by the U.S. Army in a campaign led by </a:t>
            </a:r>
            <a:r>
              <a:rPr lang="en-US" dirty="0" smtClean="0"/>
              <a:t>General</a:t>
            </a:r>
            <a:r>
              <a:rPr lang="en-US" dirty="0"/>
              <a:t> </a:t>
            </a:r>
            <a:r>
              <a:rPr lang="en-US" dirty="0" smtClean="0"/>
              <a:t>Oliver </a:t>
            </a:r>
            <a:r>
              <a:rPr lang="en-US" dirty="0"/>
              <a:t>O. Howard. </a:t>
            </a:r>
            <a:endParaRPr lang="en-US" dirty="0" smtClean="0"/>
          </a:p>
          <a:p>
            <a:r>
              <a:rPr lang="en-US" dirty="0" smtClean="0"/>
              <a:t>This </a:t>
            </a:r>
            <a:r>
              <a:rPr lang="en-US" dirty="0"/>
              <a:t>1,170-mile </a:t>
            </a:r>
            <a:r>
              <a:rPr lang="en-US" dirty="0" smtClean="0"/>
              <a:t>fighting </a:t>
            </a:r>
            <a:r>
              <a:rPr lang="en-US" dirty="0"/>
              <a:t>retreat </a:t>
            </a:r>
            <a:r>
              <a:rPr lang="en-US" dirty="0" smtClean="0"/>
              <a:t>in 1877 through </a:t>
            </a:r>
            <a:r>
              <a:rPr lang="en-US" altLang="en-US" dirty="0" smtClean="0"/>
              <a:t>Idaho</a:t>
            </a:r>
            <a:r>
              <a:rPr lang="en-US" altLang="en-US" dirty="0"/>
              <a:t>, Wyoming, and Montana, </a:t>
            </a:r>
            <a:r>
              <a:rPr lang="en-US" dirty="0" smtClean="0"/>
              <a:t> </a:t>
            </a:r>
            <a:r>
              <a:rPr lang="en-US" dirty="0"/>
              <a:t>became known as the Nez Perce War. </a:t>
            </a:r>
            <a:endParaRPr lang="en-US" dirty="0" smtClean="0"/>
          </a:p>
          <a:p>
            <a:r>
              <a:rPr lang="en-US" altLang="en-US" dirty="0"/>
              <a:t>Less than 50 miles from the border, U.S. troops surrounded the group, and Chief Joseph surrendered.</a:t>
            </a:r>
          </a:p>
          <a:p>
            <a:endParaRPr 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3657600" cy="4801314"/>
          </a:xfrm>
          <a:prstGeom prst="rect">
            <a:avLst/>
          </a:prstGeom>
        </p:spPr>
        <p:txBody>
          <a:bodyPr wrap="square">
            <a:spAutoFit/>
          </a:bodyPr>
          <a:lstStyle/>
          <a:p>
            <a:r>
              <a:rPr lang="en-US" b="1" dirty="0" smtClean="0"/>
              <a:t>“It </a:t>
            </a:r>
            <a:r>
              <a:rPr lang="en-US" b="1" dirty="0"/>
              <a:t>is cold and we have no blankets.  The little children are freezing to death.  My people, some of them, have run away to the hills and have no blankets, no food.  No one knows where they are--perhaps freezing to death.  I want to have time to look for my children and see how many I can find.  Maybe I shall find them among the dead.</a:t>
            </a:r>
            <a:r>
              <a:rPr lang="en-US" dirty="0"/>
              <a:t> </a:t>
            </a:r>
            <a:r>
              <a:rPr lang="en-US" dirty="0" smtClean="0"/>
              <a:t/>
            </a:r>
            <a:br>
              <a:rPr lang="en-US" dirty="0" smtClean="0"/>
            </a:br>
            <a:r>
              <a:rPr lang="en-US" b="1" dirty="0"/>
              <a:t>     Hear me, my chiefs.  I am tired.  My heart is sick and sad.  From where the sun now stands, I will fight no more forever.</a:t>
            </a:r>
            <a:r>
              <a:rPr lang="en-US" dirty="0"/>
              <a:t> </a:t>
            </a:r>
            <a:r>
              <a:rPr lang="en-US" dirty="0" smtClean="0"/>
              <a:t>”</a:t>
            </a: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85800"/>
            <a:ext cx="3005137"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4000" dirty="0" smtClean="0"/>
              <a:t>Helen Hunt Jackson's </a:t>
            </a:r>
            <a:r>
              <a:rPr lang="en-US" altLang="en-US" sz="4000" i="1" dirty="0" smtClean="0"/>
              <a:t>Century of Dishonor, 1881</a:t>
            </a:r>
          </a:p>
        </p:txBody>
      </p:sp>
      <p:sp>
        <p:nvSpPr>
          <p:cNvPr id="34819" name="Rectangle 3"/>
          <p:cNvSpPr>
            <a:spLocks noGrp="1" noChangeArrowheads="1"/>
          </p:cNvSpPr>
          <p:nvPr>
            <p:ph idx="1"/>
          </p:nvPr>
        </p:nvSpPr>
        <p:spPr>
          <a:xfrm>
            <a:off x="0" y="1600200"/>
            <a:ext cx="4800600" cy="5257800"/>
          </a:xfrm>
        </p:spPr>
        <p:txBody>
          <a:bodyPr/>
          <a:lstStyle/>
          <a:p>
            <a:pPr eaLnBrk="1" hangingPunct="1">
              <a:lnSpc>
                <a:spcPct val="90000"/>
              </a:lnSpc>
            </a:pPr>
            <a:r>
              <a:rPr lang="en-US" altLang="en-US" b="1" dirty="0" smtClean="0"/>
              <a:t>In 1881, Helen Hunt Jackson published her book, </a:t>
            </a:r>
            <a:r>
              <a:rPr lang="en-US" altLang="en-US" b="1" i="1" dirty="0" smtClean="0"/>
              <a:t>A Century of Dishonor</a:t>
            </a:r>
            <a:r>
              <a:rPr lang="en-US" altLang="en-US" b="1" dirty="0" smtClean="0"/>
              <a:t>. In the book, Jackson details the injustices that the U.S. government inflicted upon the Native Americans.</a:t>
            </a:r>
            <a:r>
              <a:rPr lang="en-US" altLang="en-US" dirty="0" smtClean="0"/>
              <a:t> </a:t>
            </a:r>
          </a:p>
          <a:p>
            <a:pPr eaLnBrk="1" hangingPunct="1">
              <a:lnSpc>
                <a:spcPct val="90000"/>
              </a:lnSpc>
            </a:pPr>
            <a:r>
              <a:rPr lang="en-US" altLang="en-US" dirty="0" smtClean="0"/>
              <a:t>During its first 100 years as a country, the U.S. government broke treaties and forced Native Americans off their lands and onto reservations. Jackson's book brought attention to these inequities and influenced a reform movement in Native American policy.</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480" y="1823720"/>
            <a:ext cx="351968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994" y="4419600"/>
            <a:ext cx="151644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868362"/>
          </a:xfrm>
        </p:spPr>
        <p:txBody>
          <a:bodyPr/>
          <a:lstStyle/>
          <a:p>
            <a:pPr eaLnBrk="1" hangingPunct="1"/>
            <a:r>
              <a:rPr lang="en-US" altLang="en-US" dirty="0" smtClean="0"/>
              <a:t>Dawes Severalty Act, 1887</a:t>
            </a:r>
          </a:p>
        </p:txBody>
      </p:sp>
      <p:sp>
        <p:nvSpPr>
          <p:cNvPr id="36867" name="Rectangle 3"/>
          <p:cNvSpPr>
            <a:spLocks noGrp="1" noChangeArrowheads="1"/>
          </p:cNvSpPr>
          <p:nvPr>
            <p:ph idx="1"/>
          </p:nvPr>
        </p:nvSpPr>
        <p:spPr>
          <a:xfrm>
            <a:off x="0" y="1066800"/>
            <a:ext cx="8534400" cy="5791200"/>
          </a:xfrm>
        </p:spPr>
        <p:txBody>
          <a:bodyPr>
            <a:normAutofit/>
          </a:bodyPr>
          <a:lstStyle/>
          <a:p>
            <a:r>
              <a:rPr lang="en-US" altLang="en-US" sz="2800" dirty="0" smtClean="0"/>
              <a:t>Under this act, the U.S. government broke up the Native American reservations and gave Native American families homesteads. </a:t>
            </a:r>
          </a:p>
          <a:p>
            <a:pPr eaLnBrk="1" hangingPunct="1"/>
            <a:r>
              <a:rPr lang="en-US" altLang="en-US" sz="2800" dirty="0" smtClean="0"/>
              <a:t>The families were required to live on the land for 25 years and were required to give up their Native American traditions. </a:t>
            </a:r>
          </a:p>
          <a:p>
            <a:pPr eaLnBrk="1" hangingPunct="1"/>
            <a:r>
              <a:rPr lang="en-US" altLang="en-US" sz="2800" dirty="0" smtClean="0"/>
              <a:t>At the end of 25 years, the families would own the land and become U.S. citizens. As a result, Native Americans lost much of their land and were given land in the desert that was not good for farming. </a:t>
            </a:r>
            <a:endParaRPr lang="en-US" altLang="en-US" sz="2800" dirty="0" smtClean="0"/>
          </a:p>
          <a:p>
            <a:pPr eaLnBrk="1" hangingPunct="1"/>
            <a:r>
              <a:rPr lang="en-US" altLang="en-US" sz="2800" dirty="0" smtClean="0"/>
              <a:t>Goal of the Act was </a:t>
            </a:r>
            <a:r>
              <a:rPr lang="en-US" altLang="en-US" sz="2800" b="1" dirty="0" smtClean="0"/>
              <a:t>assimilation</a:t>
            </a:r>
            <a:endParaRPr lang="en-US" altLang="en-US" sz="2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Culture of the Great Plains Indians</a:t>
            </a:r>
            <a:endParaRPr lang="en-US" dirty="0"/>
          </a:p>
        </p:txBody>
      </p:sp>
      <p:sp>
        <p:nvSpPr>
          <p:cNvPr id="2" name="Content Placeholder 1"/>
          <p:cNvSpPr>
            <a:spLocks noGrp="1"/>
          </p:cNvSpPr>
          <p:nvPr>
            <p:ph idx="1"/>
          </p:nvPr>
        </p:nvSpPr>
        <p:spPr>
          <a:xfrm>
            <a:off x="457200" y="1600200"/>
            <a:ext cx="4495800" cy="4800600"/>
          </a:xfrm>
        </p:spPr>
        <p:txBody>
          <a:bodyPr>
            <a:normAutofit fontScale="92500"/>
          </a:bodyPr>
          <a:lstStyle/>
          <a:p>
            <a:r>
              <a:rPr lang="en-US" dirty="0" smtClean="0"/>
              <a:t>Distinctive and highly developed Native American ways of life existed on the Great Plains</a:t>
            </a:r>
          </a:p>
          <a:p>
            <a:r>
              <a:rPr lang="en-US" dirty="0" smtClean="0"/>
              <a:t>To the east, near the lower Missouri River, tribes such as the Osage and Iowa had hunted and planted crops, settled in small villages for over a century.</a:t>
            </a:r>
          </a:p>
          <a:p>
            <a:r>
              <a:rPr lang="en-US" dirty="0" smtClean="0"/>
              <a:t>Farther west, nomadic tribes such as the Sioux and Cheyenne gathered wild foods and hunted buffalo.  </a:t>
            </a:r>
          </a:p>
          <a:p>
            <a:r>
              <a:rPr lang="en-US" dirty="0" smtClean="0"/>
              <a:t>People of the Plains abided by tribal law, traded and produced beautifully crafted tools and clothing</a:t>
            </a:r>
            <a:endParaRPr lang="en-US" dirty="0"/>
          </a:p>
        </p:txBody>
      </p:sp>
    </p:spTree>
    <p:extLst>
      <p:ext uri="{BB962C8B-B14F-4D97-AF65-F5344CB8AC3E}">
        <p14:creationId xmlns:p14="http://schemas.microsoft.com/office/powerpoint/2010/main" val="375806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639762"/>
          </a:xfrm>
        </p:spPr>
        <p:txBody>
          <a:bodyPr/>
          <a:lstStyle/>
          <a:p>
            <a:pPr eaLnBrk="1" hangingPunct="1"/>
            <a:r>
              <a:rPr lang="en-US" altLang="en-US" sz="4000" dirty="0" smtClean="0"/>
              <a:t>Wounded Knee, 1890</a:t>
            </a:r>
          </a:p>
        </p:txBody>
      </p:sp>
      <p:sp>
        <p:nvSpPr>
          <p:cNvPr id="37891" name="Rectangle 3"/>
          <p:cNvSpPr>
            <a:spLocks noGrp="1" noChangeArrowheads="1"/>
          </p:cNvSpPr>
          <p:nvPr>
            <p:ph idx="1"/>
          </p:nvPr>
        </p:nvSpPr>
        <p:spPr>
          <a:xfrm>
            <a:off x="0" y="990600"/>
            <a:ext cx="8534400" cy="5867400"/>
          </a:xfrm>
        </p:spPr>
        <p:txBody>
          <a:bodyPr>
            <a:normAutofit/>
          </a:bodyPr>
          <a:lstStyle/>
          <a:p>
            <a:pPr eaLnBrk="1" hangingPunct="1"/>
            <a:r>
              <a:rPr lang="en-US" altLang="en-US" sz="2800" dirty="0" smtClean="0"/>
              <a:t>In December of 1890, the last major armed conflict between Native Americans and the U.S. took place on the Pine Ridge reservation. </a:t>
            </a:r>
          </a:p>
          <a:p>
            <a:pPr eaLnBrk="1" hangingPunct="1"/>
            <a:r>
              <a:rPr lang="en-US" altLang="en-US" sz="2800" dirty="0" smtClean="0"/>
              <a:t>The conflict is known as the Battle of Wounded Knee or the Wounded Knee Massacre. It started after a warrior's gun accidentally went off while U.S. soldiers were collecting the Sioux's guns. </a:t>
            </a:r>
          </a:p>
          <a:p>
            <a:pPr eaLnBrk="1" hangingPunct="1"/>
            <a:r>
              <a:rPr lang="en-US" altLang="en-US" sz="2800" dirty="0" smtClean="0"/>
              <a:t>In the chaos following the shot, soldiers and other warriors began to fire their guns, and many Native Americans began to flee. Both women and children were shot down as they ran to escape the fighting. By the time peace was restored, over 150 Native Americans were dead.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1038"/>
            <a:ext cx="762000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639762"/>
          </a:xfrm>
        </p:spPr>
        <p:txBody>
          <a:bodyPr/>
          <a:lstStyle/>
          <a:p>
            <a:pPr eaLnBrk="1" hangingPunct="1"/>
            <a:r>
              <a:rPr lang="en-US" altLang="en-US" sz="4000" smtClean="0"/>
              <a:t>Ghost Dance</a:t>
            </a:r>
          </a:p>
        </p:txBody>
      </p:sp>
      <p:sp>
        <p:nvSpPr>
          <p:cNvPr id="39939" name="Rectangle 3"/>
          <p:cNvSpPr>
            <a:spLocks noGrp="1" noChangeArrowheads="1"/>
          </p:cNvSpPr>
          <p:nvPr>
            <p:ph idx="1"/>
          </p:nvPr>
        </p:nvSpPr>
        <p:spPr>
          <a:xfrm>
            <a:off x="0" y="990600"/>
            <a:ext cx="4953000" cy="5867400"/>
          </a:xfrm>
        </p:spPr>
        <p:txBody>
          <a:bodyPr/>
          <a:lstStyle/>
          <a:p>
            <a:pPr eaLnBrk="1" hangingPunct="1">
              <a:lnSpc>
                <a:spcPct val="90000"/>
              </a:lnSpc>
            </a:pPr>
            <a:r>
              <a:rPr lang="en-US" altLang="en-US" dirty="0" smtClean="0"/>
              <a:t>Prior to the massacre, the Lakota participated in a spiritual ceremony called the </a:t>
            </a:r>
            <a:r>
              <a:rPr lang="en-US" altLang="en-US" b="1" dirty="0" smtClean="0"/>
              <a:t>"Ghost Dance."</a:t>
            </a:r>
            <a:r>
              <a:rPr lang="en-US" altLang="en-US" dirty="0" smtClean="0"/>
              <a:t> They believed that by doing so, their lost relatives would rejoin them, and the world that they had once experienced would be restored. </a:t>
            </a:r>
          </a:p>
          <a:p>
            <a:pPr eaLnBrk="1" hangingPunct="1">
              <a:lnSpc>
                <a:spcPct val="90000"/>
              </a:lnSpc>
            </a:pPr>
            <a:r>
              <a:rPr lang="en-US" altLang="en-US" dirty="0" smtClean="0"/>
              <a:t>This ceremony caused tension between white settlers and the Native Americans, and this tension was one of the causes for the massacre at Wounded Knee Creek. </a:t>
            </a:r>
          </a:p>
          <a:p>
            <a:pPr eaLnBrk="1" hangingPunct="1">
              <a:lnSpc>
                <a:spcPct val="90000"/>
              </a:lnSpc>
            </a:pPr>
            <a:r>
              <a:rPr lang="en-US" altLang="en-US" b="1" dirty="0" smtClean="0"/>
              <a:t>Defying the orders of the government agent at the reservation, the Lakota continued to perform a ritual called the Ghost Dance</a:t>
            </a:r>
          </a:p>
          <a:p>
            <a:pPr eaLnBrk="1" hangingPunct="1">
              <a:lnSpc>
                <a:spcPct val="90000"/>
              </a:lnSpc>
            </a:pPr>
            <a:endParaRPr lang="en-US" altLang="en-US" dirty="0" smtClean="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00" y="838201"/>
            <a:ext cx="39688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Horse and the Buffalo</a:t>
            </a:r>
            <a:endParaRPr lang="en-US" dirty="0"/>
          </a:p>
        </p:txBody>
      </p:sp>
      <p:sp>
        <p:nvSpPr>
          <p:cNvPr id="3" name="Content Placeholder 2"/>
          <p:cNvSpPr>
            <a:spLocks noGrp="1"/>
          </p:cNvSpPr>
          <p:nvPr>
            <p:ph idx="1"/>
          </p:nvPr>
        </p:nvSpPr>
        <p:spPr>
          <a:xfrm>
            <a:off x="152400" y="1371600"/>
            <a:ext cx="5486400" cy="4800600"/>
          </a:xfrm>
        </p:spPr>
        <p:txBody>
          <a:bodyPr>
            <a:normAutofit fontScale="92500" lnSpcReduction="10000"/>
          </a:bodyPr>
          <a:lstStyle/>
          <a:p>
            <a:r>
              <a:rPr lang="en-US" dirty="0" smtClean="0"/>
              <a:t>After the Spanish brought horses to New Mexico in 1598, Native American way of life began to change</a:t>
            </a:r>
          </a:p>
          <a:p>
            <a:r>
              <a:rPr lang="en-US" dirty="0" smtClean="0"/>
              <a:t>As natives acquired horses and then guns, they began to travel more efficiently</a:t>
            </a:r>
          </a:p>
          <a:p>
            <a:r>
              <a:rPr lang="en-US" dirty="0" smtClean="0"/>
              <a:t>By the mid 1700s almost all of the tribes roamed the plains to hunt buffalo</a:t>
            </a:r>
          </a:p>
          <a:p>
            <a:r>
              <a:rPr lang="en-US" dirty="0" smtClean="0"/>
              <a:t>This increased mobility caused tribal infighting and war.  Taking part in war parties and raids earned prestige.  A Plains warrior gained honor by killing his enemies as well as by “counting coup”.</a:t>
            </a:r>
          </a:p>
          <a:p>
            <a:r>
              <a:rPr lang="en-US" dirty="0" smtClean="0"/>
              <a:t>Truces called between warring tribes allowed tribes to trade goods, share news and attend harvest festivals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114" y="1627414"/>
            <a:ext cx="33147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76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onofthesouth.net/union-generals/indian-village-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399"/>
            <a:ext cx="6858000" cy="52346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38800"/>
            <a:ext cx="8563941"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73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Life</a:t>
            </a:r>
            <a:endParaRPr lang="en-US" dirty="0"/>
          </a:p>
        </p:txBody>
      </p:sp>
      <p:sp>
        <p:nvSpPr>
          <p:cNvPr id="3" name="Content Placeholder 2"/>
          <p:cNvSpPr>
            <a:spLocks noGrp="1"/>
          </p:cNvSpPr>
          <p:nvPr>
            <p:ph idx="1"/>
          </p:nvPr>
        </p:nvSpPr>
        <p:spPr>
          <a:xfrm>
            <a:off x="152400" y="1447800"/>
            <a:ext cx="4267200" cy="4800600"/>
          </a:xfrm>
        </p:spPr>
        <p:txBody>
          <a:bodyPr>
            <a:normAutofit fontScale="85000" lnSpcReduction="10000"/>
          </a:bodyPr>
          <a:lstStyle/>
          <a:p>
            <a:r>
              <a:rPr lang="en-US" dirty="0" smtClean="0"/>
              <a:t>Native Americans usually lived in small extended families with ties to other bands that spoke the same language.</a:t>
            </a:r>
          </a:p>
          <a:p>
            <a:r>
              <a:rPr lang="en-US" dirty="0" smtClean="0"/>
              <a:t>Young men became hunters and warriors</a:t>
            </a:r>
          </a:p>
          <a:p>
            <a:r>
              <a:rPr lang="en-US" dirty="0" smtClean="0"/>
              <a:t>Women helped butcher the game</a:t>
            </a:r>
          </a:p>
          <a:p>
            <a:r>
              <a:rPr lang="en-US" dirty="0" smtClean="0"/>
              <a:t>Believed powerful spirits controlled events in the natural world</a:t>
            </a:r>
          </a:p>
          <a:p>
            <a:r>
              <a:rPr lang="en-US" dirty="0" smtClean="0"/>
              <a:t>Children learned proper behavior and culture through stories and myths</a:t>
            </a:r>
          </a:p>
          <a:p>
            <a:r>
              <a:rPr lang="en-US" dirty="0" smtClean="0"/>
              <a:t>No individual was allowed to dominate the group; leaders of a tribe ruled by counsel rather than by force</a:t>
            </a:r>
          </a:p>
          <a:p>
            <a:r>
              <a:rPr lang="en-US" dirty="0" smtClean="0"/>
              <a:t>Land was held in common for the use of the whole tribe</a:t>
            </a:r>
            <a:endParaRPr lang="en-US" dirty="0"/>
          </a:p>
        </p:txBody>
      </p:sp>
      <p:pic>
        <p:nvPicPr>
          <p:cNvPr id="4098" name="Picture 2" descr="http://www.old-picture.com/old-west/pictures/Hostile-Ind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43" y="457200"/>
            <a:ext cx="4572000" cy="376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3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Settlers push forward</a:t>
            </a:r>
            <a:endParaRPr lang="en-US" dirty="0"/>
          </a:p>
        </p:txBody>
      </p:sp>
      <p:sp>
        <p:nvSpPr>
          <p:cNvPr id="3" name="Content Placeholder 2"/>
          <p:cNvSpPr>
            <a:spLocks noGrp="1"/>
          </p:cNvSpPr>
          <p:nvPr>
            <p:ph idx="1"/>
          </p:nvPr>
        </p:nvSpPr>
        <p:spPr>
          <a:xfrm>
            <a:off x="0" y="1600200"/>
            <a:ext cx="4114800" cy="5257800"/>
          </a:xfrm>
        </p:spPr>
        <p:txBody>
          <a:bodyPr>
            <a:normAutofit fontScale="85000" lnSpcReduction="20000"/>
          </a:bodyPr>
          <a:lstStyle/>
          <a:p>
            <a:r>
              <a:rPr lang="en-US" dirty="0" smtClean="0"/>
              <a:t>Culture of white settlers differed from Native culture in many ways</a:t>
            </a:r>
          </a:p>
          <a:p>
            <a:pPr lvl="1"/>
            <a:r>
              <a:rPr lang="en-US" dirty="0" smtClean="0"/>
              <a:t>Native Americans believed that land could not be privately owned; settlers believed that owning land, making a mining claim, or starting a business would give them a stake in the country</a:t>
            </a:r>
          </a:p>
          <a:p>
            <a:pPr lvl="1"/>
            <a:r>
              <a:rPr lang="en-US" dirty="0" smtClean="0"/>
              <a:t>White settlers believed that Natives had forfeited their rights to the land because they hadn’t settled down to “improve” it</a:t>
            </a:r>
          </a:p>
          <a:p>
            <a:pPr lvl="1"/>
            <a:r>
              <a:rPr lang="en-US" dirty="0" smtClean="0"/>
              <a:t>Migrants, believing that the plains were “unsettled” used any excuse to move west</a:t>
            </a:r>
          </a:p>
          <a:p>
            <a:pPr lvl="1"/>
            <a:r>
              <a:rPr lang="en-US" dirty="0" smtClean="0"/>
              <a:t>Power of striking it rich lured many settlers; the discovery of gold in Colorado in 1858 brought 10,000s of miners to the region (Irish, Polish, German, Chinese, African-American men) that would come in conflict with Natives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572000" cy="320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05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6929390"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75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Introduction</a:t>
            </a:r>
          </a:p>
        </p:txBody>
      </p:sp>
      <p:sp>
        <p:nvSpPr>
          <p:cNvPr id="25603" name="Rectangle 3"/>
          <p:cNvSpPr>
            <a:spLocks noGrp="1" noChangeArrowheads="1"/>
          </p:cNvSpPr>
          <p:nvPr>
            <p:ph idx="1"/>
          </p:nvPr>
        </p:nvSpPr>
        <p:spPr>
          <a:xfrm>
            <a:off x="0" y="1600200"/>
            <a:ext cx="8305800" cy="5257800"/>
          </a:xfrm>
        </p:spPr>
        <p:txBody>
          <a:bodyPr/>
          <a:lstStyle/>
          <a:p>
            <a:pPr eaLnBrk="1" hangingPunct="1"/>
            <a:r>
              <a:rPr lang="en-US" altLang="en-US" sz="2800" b="1" dirty="0" smtClean="0"/>
              <a:t>As more people in the United States moved westward, Native Americans suffered. They lost their land and were forced onto reservations.</a:t>
            </a:r>
            <a:r>
              <a:rPr lang="en-US" altLang="en-US" sz="2800" dirty="0" smtClean="0"/>
              <a:t> Native Americans living on the Great Plains lost their main source of food, shelter, and clothing as buffalo were almost hunted to extinction. Many Native Americans even lost their lives in battles against United States troops. In an attempt to assimilate Native Americans into American culture, Native American children were forced into American boarding schools.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Cultural Conflict</a:t>
            </a:r>
          </a:p>
        </p:txBody>
      </p:sp>
      <p:sp>
        <p:nvSpPr>
          <p:cNvPr id="6148" name="Rectangle 4"/>
          <p:cNvSpPr>
            <a:spLocks noGrp="1" noChangeArrowheads="1"/>
          </p:cNvSpPr>
          <p:nvPr>
            <p:ph type="body" sz="half" idx="1"/>
          </p:nvPr>
        </p:nvSpPr>
        <p:spPr/>
        <p:txBody>
          <a:bodyPr/>
          <a:lstStyle/>
          <a:p>
            <a:r>
              <a:rPr lang="en-US" altLang="en-US"/>
              <a:t>White Culture</a:t>
            </a:r>
          </a:p>
          <a:p>
            <a:pPr lvl="1"/>
            <a:r>
              <a:rPr lang="en-US" altLang="en-US"/>
              <a:t>Monotheistic (Christians)</a:t>
            </a:r>
          </a:p>
          <a:p>
            <a:pPr lvl="1"/>
            <a:r>
              <a:rPr lang="en-US" altLang="en-US"/>
              <a:t>Stewards of the Earth</a:t>
            </a:r>
          </a:p>
          <a:p>
            <a:pPr lvl="1"/>
            <a:r>
              <a:rPr lang="en-US" altLang="en-US"/>
              <a:t>Land as property</a:t>
            </a:r>
          </a:p>
          <a:p>
            <a:pPr lvl="1"/>
            <a:r>
              <a:rPr lang="en-US" altLang="en-US"/>
              <a:t>Land can be transformed</a:t>
            </a:r>
          </a:p>
          <a:p>
            <a:pPr lvl="1"/>
            <a:r>
              <a:rPr lang="en-US" altLang="en-US"/>
              <a:t>Hunting for sport</a:t>
            </a:r>
          </a:p>
          <a:p>
            <a:pPr lvl="1"/>
            <a:r>
              <a:rPr lang="en-US" altLang="en-US"/>
              <a:t>Farming</a:t>
            </a:r>
          </a:p>
        </p:txBody>
      </p:sp>
      <p:sp>
        <p:nvSpPr>
          <p:cNvPr id="6149" name="Rectangle 5"/>
          <p:cNvSpPr>
            <a:spLocks noGrp="1" noChangeArrowheads="1"/>
          </p:cNvSpPr>
          <p:nvPr>
            <p:ph type="body" sz="half" idx="2"/>
          </p:nvPr>
        </p:nvSpPr>
        <p:spPr/>
        <p:txBody>
          <a:bodyPr/>
          <a:lstStyle/>
          <a:p>
            <a:r>
              <a:rPr lang="en-US" altLang="en-US"/>
              <a:t>Native Culture</a:t>
            </a:r>
          </a:p>
          <a:p>
            <a:pPr lvl="1"/>
            <a:r>
              <a:rPr lang="en-US" altLang="en-US"/>
              <a:t>Polytheistic (Natural World)</a:t>
            </a:r>
          </a:p>
          <a:p>
            <a:pPr lvl="1"/>
            <a:r>
              <a:rPr lang="en-US" altLang="en-US"/>
              <a:t>One with the Earth</a:t>
            </a:r>
          </a:p>
          <a:p>
            <a:pPr lvl="1"/>
            <a:r>
              <a:rPr lang="en-US" altLang="en-US"/>
              <a:t>Communal Land</a:t>
            </a:r>
          </a:p>
          <a:p>
            <a:pPr lvl="1"/>
            <a:r>
              <a:rPr lang="en-US" altLang="en-US"/>
              <a:t>Adapt to land</a:t>
            </a:r>
          </a:p>
          <a:p>
            <a:pPr lvl="1"/>
            <a:r>
              <a:rPr lang="en-US" altLang="en-US"/>
              <a:t>Hunt to sustain life (Hunter-Gatherers)</a:t>
            </a:r>
          </a:p>
        </p:txBody>
      </p:sp>
    </p:spTree>
    <p:extLst>
      <p:ext uri="{BB962C8B-B14F-4D97-AF65-F5344CB8AC3E}">
        <p14:creationId xmlns:p14="http://schemas.microsoft.com/office/powerpoint/2010/main" val="2633620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665</TotalTime>
  <Words>1536</Words>
  <Application>Microsoft Office PowerPoint</Application>
  <PresentationFormat>On-screen Show (4:3)</PresentationFormat>
  <Paragraphs>92</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Adjacency</vt:lpstr>
      <vt:lpstr>The Great West</vt:lpstr>
      <vt:lpstr>The Culture of the Great Plains Indians</vt:lpstr>
      <vt:lpstr>The Horse and the Buffalo</vt:lpstr>
      <vt:lpstr>PowerPoint Presentation</vt:lpstr>
      <vt:lpstr>Family Life</vt:lpstr>
      <vt:lpstr>Settlers push forward</vt:lpstr>
      <vt:lpstr>PowerPoint Presentation</vt:lpstr>
      <vt:lpstr>Introduction</vt:lpstr>
      <vt:lpstr>Cultural Conflict</vt:lpstr>
      <vt:lpstr>Indians Appropriations Act ,1851</vt:lpstr>
      <vt:lpstr>PowerPoint Presentation</vt:lpstr>
      <vt:lpstr>Sand Creek Massacre (1864)</vt:lpstr>
      <vt:lpstr>Fetterman Massacre,1866</vt:lpstr>
      <vt:lpstr>Treaty of Fort Laramie, 1868</vt:lpstr>
      <vt:lpstr>Battle of Little Big Horn, 1876 </vt:lpstr>
      <vt:lpstr>The Nez Perce War, 1877</vt:lpstr>
      <vt:lpstr>PowerPoint Presentation</vt:lpstr>
      <vt:lpstr>Helen Hunt Jackson's Century of Dishonor, 1881</vt:lpstr>
      <vt:lpstr>Dawes Severalty Act, 1887</vt:lpstr>
      <vt:lpstr>Wounded Knee, 1890</vt:lpstr>
      <vt:lpstr>PowerPoint Presentation</vt:lpstr>
      <vt:lpstr>Ghost Dance</vt:lpstr>
    </vt:vector>
  </TitlesOfParts>
  <Company>Dare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4: The Great West and Rise of the Debtor</dc:title>
  <dc:creator>DCSUSER</dc:creator>
  <cp:lastModifiedBy>dedwards4</cp:lastModifiedBy>
  <cp:revision>20</cp:revision>
  <dcterms:created xsi:type="dcterms:W3CDTF">2010-11-30T22:34:10Z</dcterms:created>
  <dcterms:modified xsi:type="dcterms:W3CDTF">2016-01-26T21:08:09Z</dcterms:modified>
</cp:coreProperties>
</file>