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452" r:id="rId2"/>
    <p:sldId id="447" r:id="rId3"/>
    <p:sldId id="337" r:id="rId4"/>
    <p:sldId id="258" r:id="rId5"/>
    <p:sldId id="260" r:id="rId6"/>
    <p:sldId id="352" r:id="rId7"/>
    <p:sldId id="261" r:id="rId8"/>
    <p:sldId id="437" r:id="rId9"/>
    <p:sldId id="395" r:id="rId10"/>
    <p:sldId id="449" r:id="rId11"/>
    <p:sldId id="451" r:id="rId12"/>
    <p:sldId id="272" r:id="rId13"/>
    <p:sldId id="438" r:id="rId14"/>
    <p:sldId id="439" r:id="rId15"/>
    <p:sldId id="446" r:id="rId16"/>
    <p:sldId id="445" r:id="rId17"/>
    <p:sldId id="440" r:id="rId18"/>
    <p:sldId id="441"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89339" autoAdjust="0"/>
  </p:normalViewPr>
  <p:slideViewPr>
    <p:cSldViewPr>
      <p:cViewPr>
        <p:scale>
          <a:sx n="80" d="100"/>
          <a:sy n="80" d="100"/>
        </p:scale>
        <p:origin x="-1386"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45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050"/>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87043" name="Rectangle 2051"/>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87044" name="Rectangle 2052"/>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7045" name="Rectangle 2053"/>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6" name="Rectangle 2054"/>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87047" name="Rectangle 2055"/>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D8A1911-2F28-4694-BD44-399F04EB01A2}" type="slidenum">
              <a:rPr lang="en-US"/>
              <a:pPr/>
              <a:t>‹#›</a:t>
            </a:fld>
            <a:endParaRPr lang="en-US"/>
          </a:p>
        </p:txBody>
      </p:sp>
    </p:spTree>
    <p:extLst>
      <p:ext uri="{BB962C8B-B14F-4D97-AF65-F5344CB8AC3E}">
        <p14:creationId xmlns:p14="http://schemas.microsoft.com/office/powerpoint/2010/main" val="4743335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8A1911-2F28-4694-BD44-399F04EB01A2}"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97A6D231-7377-43E1-B497-5B44F1879091}" type="slidenum">
              <a:rPr lang="en-US"/>
              <a:pPr/>
              <a:t>6</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t>http://en.wikipedia.org/wiki/Image:President_Woodrow_Wilson_portrait_December_2_1912.jpg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C2116FE-E2B1-49F6-94CF-C2BEB8F12BA8}" type="slidenum">
              <a:rPr lang="en-US"/>
              <a:pPr/>
              <a:t>10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t>http://www.historylearningsite.co.uk/provisional_government.htm</a:t>
            </a:r>
          </a:p>
          <a:p>
            <a:r>
              <a:rPr lang="en-US" b="1" i="1"/>
              <a:t>The Provisional Government  is the name given to the government that led Russia from March 1917 to November 1917. Throughout its existence, the Provisional Government met at the Tauride Palace. By July it was led by Alexander Kerensky - the man who had informed the Duma on March 11th that 25,000 troops were on the way to support them.</a:t>
            </a:r>
          </a:p>
          <a:p>
            <a:endParaRPr lang="en-US" b="1" i="1"/>
          </a:p>
          <a:p>
            <a:r>
              <a:rPr lang="en-US" b="1" i="1"/>
              <a:t>The Provisional Government also committed two huge blunders:</a:t>
            </a:r>
          </a:p>
          <a:p>
            <a:r>
              <a:rPr lang="en-US" b="1" i="1"/>
              <a:t>1. It refused to give land to the poor peasants in the rural areas. This seemed to confirm the point above - that the Provisional Government did not understand the desires of the poor. To survive the peasants needed land and this was refused by Kerensky.</a:t>
            </a:r>
          </a:p>
          <a:p>
            <a:r>
              <a:rPr lang="en-US" b="1" i="1"/>
              <a:t>2. By far, the biggest blunder was the decision taken by the Provisional Government to keep Russia in World War One. This was a curious decision as the war was hated by the Russian people who had suffered greatly as a result of it.</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C2116FE-E2B1-49F6-94CF-C2BEB8F12BA8}" type="slidenum">
              <a:rPr lang="en-US"/>
              <a:pPr/>
              <a:t>11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t>http://www.historylearningsite.co.uk/provisional_government.htm</a:t>
            </a:r>
          </a:p>
          <a:p>
            <a:r>
              <a:rPr lang="en-US" b="1" i="1"/>
              <a:t>The Provisional Government  is the name given to the government that led Russia from March 1917 to November 1917. Throughout its existence, the Provisional Government met at the Tauride Palace. By July it was led by Alexander Kerensky - the man who had informed the Duma on March 11th that 25,000 troops were on the way to support them.</a:t>
            </a:r>
          </a:p>
          <a:p>
            <a:endParaRPr lang="en-US" b="1" i="1"/>
          </a:p>
          <a:p>
            <a:r>
              <a:rPr lang="en-US" b="1" i="1"/>
              <a:t>The Provisional Government also committed two huge blunders:</a:t>
            </a:r>
          </a:p>
          <a:p>
            <a:r>
              <a:rPr lang="en-US" b="1" i="1"/>
              <a:t>1. It refused to give land to the poor peasants in the rural areas. This seemed to confirm the point above - that the Provisional Government did not understand the desires of the poor. To survive the peasants needed land and this was refused by Kerensky.</a:t>
            </a:r>
          </a:p>
          <a:p>
            <a:r>
              <a:rPr lang="en-US" b="1" i="1"/>
              <a:t>2. By far, the biggest blunder was the decision taken by the Provisional Government to keep Russia in World War One. This was a curious decision as the war was hated by the Russian people who had suffered greatly as a result of it.</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469EC-407C-485B-B111-5114381FF6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D6E20-4C13-4839-B9C4-9E9747C048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7AC81-3EE5-40D4-948C-E3C1A23ACB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55927-C306-47E8-8E3D-351E88446E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F3358-5DB9-4B8B-B21F-2A9CBE7285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FDDCD-0F01-4443-B2FB-B72FDDA4CA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5928F0-8FDF-456D-88CC-92EA0C4CE5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E7404-A9B4-42E3-95FB-61B6937AEA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E1236-260B-415F-A684-8B6B546DC6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02844-ABEE-4047-9F56-58FF4C297F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A9C41-69B0-4FF4-8291-FBED07FA83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6BDEB-A679-42CF-A2CF-60FDF3DD3A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en/3/3d/Tsar_Nicholas_II_-1898.JP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3/37/L%C3%A9nin.jp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youtube.com/watch?v=6k9XZB6O26w"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71500" indent="-571500">
              <a:buAutoNum type="romanUcPeriod"/>
            </a:pPr>
            <a:r>
              <a:rPr lang="en-US" dirty="0" smtClean="0"/>
              <a:t>What were the causes of the War?</a:t>
            </a:r>
          </a:p>
          <a:p>
            <a:pPr marL="571500" indent="-571500">
              <a:buAutoNum type="romanUcPeriod"/>
            </a:pPr>
            <a:r>
              <a:rPr lang="en-US" dirty="0" smtClean="0"/>
              <a:t>Why did the United States enter the War?</a:t>
            </a:r>
          </a:p>
          <a:p>
            <a:pPr marL="571500" indent="-571500">
              <a:buAutoNum type="romanUcPeriod"/>
            </a:pPr>
            <a:r>
              <a:rPr lang="en-US" dirty="0" smtClean="0"/>
              <a:t>How did the United States mobilize for War?</a:t>
            </a:r>
          </a:p>
          <a:p>
            <a:pPr marL="571500" indent="-571500">
              <a:buAutoNum type="romanUcPeriod"/>
            </a:pPr>
            <a:r>
              <a:rPr lang="en-US" dirty="0" smtClean="0"/>
              <a:t>What were some reactions to the war?</a:t>
            </a:r>
          </a:p>
          <a:p>
            <a:pPr marL="571500" indent="-571500">
              <a:buAutoNum type="romanUcPeriod"/>
            </a:pPr>
            <a:r>
              <a:rPr lang="en-US" dirty="0" smtClean="0"/>
              <a:t>How was the war fought?</a:t>
            </a:r>
          </a:p>
          <a:p>
            <a:pPr marL="571500" indent="-571500">
              <a:buAutoNum type="romanUcPeriod"/>
            </a:pPr>
            <a:r>
              <a:rPr lang="en-US" dirty="0" smtClean="0"/>
              <a:t>How was peace achieved?  What were the effects of the war?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pPr marL="342900" indent="-342900" eaLnBrk="1" hangingPunct="1"/>
            <a:endParaRPr lang="en-US" sz="3200" dirty="0">
              <a:latin typeface="+mj-lt"/>
            </a:endParaRPr>
          </a:p>
          <a:p>
            <a:pPr marL="342900" indent="-342900" eaLnBrk="1" hangingPunct="1">
              <a:spcBef>
                <a:spcPct val="20000"/>
              </a:spcBef>
            </a:pPr>
            <a:endParaRPr lang="en-US" sz="4000" b="1" dirty="0">
              <a:latin typeface="Arial" charset="0"/>
            </a:endParaRPr>
          </a:p>
        </p:txBody>
      </p:sp>
      <p:sp>
        <p:nvSpPr>
          <p:cNvPr id="6" name="Title 5"/>
          <p:cNvSpPr>
            <a:spLocks noGrp="1"/>
          </p:cNvSpPr>
          <p:nvPr>
            <p:ph type="title"/>
          </p:nvPr>
        </p:nvSpPr>
        <p:spPr/>
        <p:txBody>
          <a:bodyPr>
            <a:normAutofit fontScale="90000"/>
          </a:bodyPr>
          <a:lstStyle/>
          <a:p>
            <a:r>
              <a:rPr lang="en-US" b="1" dirty="0" smtClean="0">
                <a:solidFill>
                  <a:schemeClr val="tx2"/>
                </a:solidFill>
                <a:latin typeface="Arial" charset="0"/>
              </a:rPr>
              <a:t>II.  Why did the U.S. Enter the War?  The Russian Revolution</a:t>
            </a:r>
            <a:endParaRPr lang="en-US" dirty="0"/>
          </a:p>
        </p:txBody>
      </p:sp>
      <p:sp>
        <p:nvSpPr>
          <p:cNvPr id="7" name="Content Placeholder 6"/>
          <p:cNvSpPr>
            <a:spLocks noGrp="1"/>
          </p:cNvSpPr>
          <p:nvPr>
            <p:ph sz="half" idx="1"/>
          </p:nvPr>
        </p:nvSpPr>
        <p:spPr/>
        <p:txBody>
          <a:bodyPr>
            <a:normAutofit/>
          </a:bodyPr>
          <a:lstStyle/>
          <a:p>
            <a:r>
              <a:rPr lang="en-US" dirty="0" smtClean="0"/>
              <a:t>Russian Revolution –  The Provisional Government led Russia from February to October 1917 overthrew Tsar Nicholas II - Kept Russia in WW I.</a:t>
            </a:r>
          </a:p>
          <a:p>
            <a:endParaRPr lang="en-US" dirty="0"/>
          </a:p>
        </p:txBody>
      </p:sp>
      <p:pic>
        <p:nvPicPr>
          <p:cNvPr id="9" name="Picture 4" descr="Image:Tsar Nicholas II -1898.JPG">
            <a:hlinkClick r:id="rId3"/>
          </p:cNvPr>
          <p:cNvPicPr>
            <a:picLocks noGrp="1" noChangeAspect="1" noChangeArrowheads="1"/>
          </p:cNvPicPr>
          <p:nvPr>
            <p:ph sz="half" idx="2"/>
          </p:nvPr>
        </p:nvPicPr>
        <p:blipFill>
          <a:blip r:embed="rId4" cstate="print"/>
          <a:srcRect/>
          <a:stretch>
            <a:fillRect/>
          </a:stretch>
        </p:blipFill>
        <p:spPr bwMode="auto">
          <a:xfrm>
            <a:off x="5105400" y="1712150"/>
            <a:ext cx="3183596" cy="438384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pPr marL="342900" indent="-342900" eaLnBrk="1" hangingPunct="1"/>
            <a:endParaRPr lang="en-US" sz="3200" dirty="0">
              <a:latin typeface="+mj-lt"/>
            </a:endParaRPr>
          </a:p>
          <a:p>
            <a:pPr marL="342900" indent="-342900" eaLnBrk="1" hangingPunct="1">
              <a:spcBef>
                <a:spcPct val="20000"/>
              </a:spcBef>
            </a:pPr>
            <a:endParaRPr lang="en-US" sz="4000" b="1" dirty="0">
              <a:latin typeface="Arial" charset="0"/>
            </a:endParaRPr>
          </a:p>
        </p:txBody>
      </p:sp>
      <p:sp>
        <p:nvSpPr>
          <p:cNvPr id="6" name="Title 5"/>
          <p:cNvSpPr>
            <a:spLocks noGrp="1"/>
          </p:cNvSpPr>
          <p:nvPr>
            <p:ph type="title"/>
          </p:nvPr>
        </p:nvSpPr>
        <p:spPr/>
        <p:txBody>
          <a:bodyPr>
            <a:normAutofit fontScale="90000"/>
          </a:bodyPr>
          <a:lstStyle/>
          <a:p>
            <a:r>
              <a:rPr lang="en-US" b="1" dirty="0" smtClean="0">
                <a:solidFill>
                  <a:schemeClr val="tx2"/>
                </a:solidFill>
                <a:latin typeface="Arial" charset="0"/>
              </a:rPr>
              <a:t>II.  Why did the U.S. Enter the War?  The Russian Revolution</a:t>
            </a:r>
            <a:endParaRPr lang="en-US" dirty="0"/>
          </a:p>
        </p:txBody>
      </p:sp>
      <p:sp>
        <p:nvSpPr>
          <p:cNvPr id="7" name="Content Placeholder 6"/>
          <p:cNvSpPr>
            <a:spLocks noGrp="1"/>
          </p:cNvSpPr>
          <p:nvPr>
            <p:ph sz="half" idx="1"/>
          </p:nvPr>
        </p:nvSpPr>
        <p:spPr/>
        <p:txBody>
          <a:bodyPr>
            <a:normAutofit/>
          </a:bodyPr>
          <a:lstStyle/>
          <a:p>
            <a:r>
              <a:rPr lang="en-US" sz="3600" dirty="0" smtClean="0">
                <a:latin typeface="+mj-lt"/>
              </a:rPr>
              <a:t>Bolshevik Revolution -</a:t>
            </a:r>
            <a:r>
              <a:rPr lang="en-US" dirty="0" smtClean="0">
                <a:latin typeface="+mj-lt"/>
              </a:rPr>
              <a:t>The Communist Revolution  occurred in Oct., 1917 led by V.I. Lenin &amp; the Bolsheviks – Withdrew Russia from the War</a:t>
            </a:r>
            <a:r>
              <a:rPr lang="en-US" sz="3200" dirty="0" smtClean="0">
                <a:latin typeface="+mj-lt"/>
              </a:rPr>
              <a:t> </a:t>
            </a:r>
            <a:endParaRPr lang="en-US" sz="3200" i="1" dirty="0" smtClean="0">
              <a:latin typeface="+mj-lt"/>
            </a:endParaRPr>
          </a:p>
          <a:p>
            <a:endParaRPr lang="en-US" dirty="0"/>
          </a:p>
        </p:txBody>
      </p:sp>
      <p:pic>
        <p:nvPicPr>
          <p:cNvPr id="10" name="Picture 4" descr="Image:Lénin.jpg">
            <a:hlinkClick r:id="rId3"/>
          </p:cNvPr>
          <p:cNvPicPr>
            <a:picLocks noGrp="1" noChangeAspect="1" noChangeArrowheads="1"/>
          </p:cNvPicPr>
          <p:nvPr>
            <p:ph sz="half" idx="2"/>
          </p:nvPr>
        </p:nvPicPr>
        <p:blipFill>
          <a:blip r:embed="rId4" cstate="print"/>
          <a:srcRect/>
          <a:stretch>
            <a:fillRect/>
          </a:stretch>
        </p:blipFill>
        <p:spPr bwMode="auto">
          <a:xfrm>
            <a:off x="4953000" y="1602302"/>
            <a:ext cx="3352800" cy="44212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pPr eaLnBrk="1" hangingPunct="1"/>
            <a:endParaRPr lang="en-US" sz="4000" b="1" dirty="0">
              <a:latin typeface="Arial" charset="0"/>
            </a:endParaRPr>
          </a:p>
        </p:txBody>
      </p:sp>
      <p:sp>
        <p:nvSpPr>
          <p:cNvPr id="5" name="Title 4"/>
          <p:cNvSpPr>
            <a:spLocks noGrp="1"/>
          </p:cNvSpPr>
          <p:nvPr>
            <p:ph type="title"/>
          </p:nvPr>
        </p:nvSpPr>
        <p:spPr>
          <a:xfrm>
            <a:off x="533400" y="457200"/>
            <a:ext cx="8229600" cy="1143000"/>
          </a:xfrm>
        </p:spPr>
        <p:txBody>
          <a:bodyPr>
            <a:normAutofit fontScale="90000"/>
          </a:bodyPr>
          <a:lstStyle/>
          <a:p>
            <a:r>
              <a:rPr lang="en-US" b="1" dirty="0" smtClean="0">
                <a:solidFill>
                  <a:schemeClr val="tx2"/>
                </a:solidFill>
                <a:latin typeface="Arial" charset="0"/>
              </a:rPr>
              <a:t>II.  Why did the U.S. Enter the War?</a:t>
            </a:r>
            <a:r>
              <a:rPr lang="en-US" dirty="0" smtClean="0"/>
              <a:t>“To Make The World Safe For Democracy”</a:t>
            </a:r>
            <a:endParaRPr lang="en-US" dirty="0"/>
          </a:p>
        </p:txBody>
      </p:sp>
      <p:sp>
        <p:nvSpPr>
          <p:cNvPr id="6" name="Content Placeholder 5"/>
          <p:cNvSpPr>
            <a:spLocks noGrp="1"/>
          </p:cNvSpPr>
          <p:nvPr>
            <p:ph sz="half" idx="1"/>
          </p:nvPr>
        </p:nvSpPr>
        <p:spPr>
          <a:xfrm>
            <a:off x="457200" y="1981200"/>
            <a:ext cx="4114800" cy="4648200"/>
          </a:xfrm>
        </p:spPr>
        <p:txBody>
          <a:bodyPr>
            <a:normAutofit fontScale="77500" lnSpcReduction="20000"/>
          </a:bodyPr>
          <a:lstStyle/>
          <a:p>
            <a:r>
              <a:rPr lang="en-US" dirty="0" smtClean="0">
                <a:latin typeface="Arial" charset="0"/>
              </a:rPr>
              <a:t>President Wilson - asks Congress to Declare War on Germany April 2, 1917 to make “the world a safe place for democracy”.</a:t>
            </a:r>
          </a:p>
          <a:p>
            <a:r>
              <a:rPr lang="en-US" dirty="0" smtClean="0">
                <a:latin typeface="Arial" charset="0"/>
              </a:rPr>
              <a:t> Wilson’s moral justification for us entering into WWI. Congress declares war April 6, 1917.</a:t>
            </a:r>
          </a:p>
          <a:p>
            <a:r>
              <a:rPr lang="en-US" dirty="0" smtClean="0">
                <a:latin typeface="Arial" charset="0"/>
              </a:rPr>
              <a:t>Wilson Idealism - “Peace without victory”. Wilson’s pledge to the American people that we had no gains in mind from this war </a:t>
            </a:r>
          </a:p>
          <a:p>
            <a:endParaRPr lang="en-US" b="1" dirty="0" smtClean="0">
              <a:latin typeface="Arial" charset="0"/>
            </a:endParaRPr>
          </a:p>
          <a:p>
            <a:endParaRPr lang="en-US" b="1" dirty="0" smtClean="0">
              <a:latin typeface="Arial" charset="0"/>
            </a:endParaRPr>
          </a:p>
          <a:p>
            <a:endParaRPr lang="en-US" dirty="0"/>
          </a:p>
        </p:txBody>
      </p:sp>
      <p:pic>
        <p:nvPicPr>
          <p:cNvPr id="8" name="Picture 6" descr="President_Woodrow_Wilson_portrait_December_2_1912"/>
          <p:cNvPicPr>
            <a:picLocks noGrp="1" noChangeAspect="1" noChangeArrowheads="1"/>
          </p:cNvPicPr>
          <p:nvPr>
            <p:ph sz="half" idx="2"/>
          </p:nvPr>
        </p:nvPicPr>
        <p:blipFill>
          <a:blip r:embed="rId2" cstate="print"/>
          <a:srcRect/>
          <a:stretch>
            <a:fillRect/>
          </a:stretch>
        </p:blipFill>
        <p:spPr bwMode="auto">
          <a:xfrm>
            <a:off x="4800600" y="2133600"/>
            <a:ext cx="3717711" cy="4525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How did the U.S. Mobilize for War?</a:t>
            </a:r>
            <a:endParaRPr lang="en-US" dirty="0"/>
          </a:p>
        </p:txBody>
      </p:sp>
      <p:sp>
        <p:nvSpPr>
          <p:cNvPr id="3" name="Content Placeholder 2"/>
          <p:cNvSpPr>
            <a:spLocks noGrp="1"/>
          </p:cNvSpPr>
          <p:nvPr>
            <p:ph sz="half" idx="1"/>
          </p:nvPr>
        </p:nvSpPr>
        <p:spPr/>
        <p:txBody>
          <a:bodyPr>
            <a:normAutofit lnSpcReduction="10000"/>
          </a:bodyPr>
          <a:lstStyle/>
          <a:p>
            <a:r>
              <a:rPr lang="en-US" b="1" dirty="0" smtClean="0">
                <a:latin typeface="Arial" charset="0"/>
              </a:rPr>
              <a:t>Selective Service Act </a:t>
            </a:r>
            <a:r>
              <a:rPr lang="en-US" dirty="0" smtClean="0">
                <a:latin typeface="Arial" charset="0"/>
              </a:rPr>
              <a:t>-Introduced the registration and classification for </a:t>
            </a:r>
          </a:p>
          <a:p>
            <a:pPr>
              <a:buNone/>
            </a:pPr>
            <a:r>
              <a:rPr lang="en-US" dirty="0" smtClean="0">
                <a:latin typeface="Arial" charset="0"/>
              </a:rPr>
              <a:t>   </a:t>
            </a:r>
            <a:r>
              <a:rPr lang="en-US" dirty="0" smtClean="0">
                <a:latin typeface="Arial" charset="0"/>
              </a:rPr>
              <a:t>military </a:t>
            </a:r>
            <a:r>
              <a:rPr lang="en-US" dirty="0" smtClean="0">
                <a:latin typeface="Arial" charset="0"/>
              </a:rPr>
              <a:t>service of all American men between the ages of 21-30. </a:t>
            </a:r>
          </a:p>
          <a:p>
            <a:r>
              <a:rPr lang="en-US" dirty="0" smtClean="0">
                <a:latin typeface="Arial" charset="0"/>
              </a:rPr>
              <a:t>24 million registered; 3 million drafted</a:t>
            </a:r>
          </a:p>
          <a:p>
            <a:endParaRPr lang="en-US" dirty="0"/>
          </a:p>
        </p:txBody>
      </p:sp>
      <p:pic>
        <p:nvPicPr>
          <p:cNvPr id="5" name="Picture 5" descr="D128~Uncle-Sam-I-Want-You-Posters"/>
          <p:cNvPicPr>
            <a:picLocks noGrp="1" noChangeAspect="1" noChangeArrowheads="1"/>
          </p:cNvPicPr>
          <p:nvPr>
            <p:ph sz="half" idx="2"/>
          </p:nvPr>
        </p:nvPicPr>
        <p:blipFill>
          <a:blip r:embed="rId2" cstate="print"/>
          <a:srcRect/>
          <a:stretch>
            <a:fillRect/>
          </a:stretch>
        </p:blipFill>
        <p:spPr bwMode="auto">
          <a:xfrm>
            <a:off x="4676043" y="1295400"/>
            <a:ext cx="3959521"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III.  How did the U.S. Mobilize for War?</a:t>
            </a:r>
            <a:endParaRPr lang="en-US" dirty="0"/>
          </a:p>
        </p:txBody>
      </p:sp>
      <p:sp>
        <p:nvSpPr>
          <p:cNvPr id="3" name="Content Placeholder 2"/>
          <p:cNvSpPr>
            <a:spLocks noGrp="1"/>
          </p:cNvSpPr>
          <p:nvPr>
            <p:ph sz="half" idx="1"/>
          </p:nvPr>
        </p:nvSpPr>
        <p:spPr>
          <a:xfrm>
            <a:off x="381000" y="1143000"/>
            <a:ext cx="4038600" cy="5715000"/>
          </a:xfrm>
        </p:spPr>
        <p:txBody>
          <a:bodyPr>
            <a:normAutofit lnSpcReduction="10000"/>
          </a:bodyPr>
          <a:lstStyle/>
          <a:p>
            <a:r>
              <a:rPr lang="en-US" sz="2600" b="1" dirty="0" smtClean="0">
                <a:latin typeface="Arial" charset="0"/>
              </a:rPr>
              <a:t>Committee on Public Information- </a:t>
            </a:r>
            <a:r>
              <a:rPr lang="en-US" sz="2600" dirty="0" smtClean="0">
                <a:latin typeface="Arial" charset="0"/>
              </a:rPr>
              <a:t>led by journalist George Creel - The propaganda committee during WWI -purpose to encourage public support for the war effort</a:t>
            </a:r>
          </a:p>
          <a:p>
            <a:r>
              <a:rPr lang="en-US" sz="2600" dirty="0" smtClean="0"/>
              <a:t>The committee used newsprint, posters, radio, telegraph, cable and movies to broadcast its message. </a:t>
            </a:r>
          </a:p>
          <a:p>
            <a:r>
              <a:rPr lang="en-US" sz="2600" dirty="0" smtClean="0"/>
              <a:t>It recruited about 75,000 "Four Minute Men”</a:t>
            </a:r>
            <a:endParaRPr lang="en-US" sz="2600" dirty="0" smtClean="0">
              <a:latin typeface="Arial" charset="0"/>
            </a:endParaRPr>
          </a:p>
          <a:p>
            <a:endParaRPr lang="en-US" dirty="0"/>
          </a:p>
        </p:txBody>
      </p:sp>
      <p:pic>
        <p:nvPicPr>
          <p:cNvPr id="7" name="Picture 2052" descr="ww1%20mad%20brute%20poster"/>
          <p:cNvPicPr>
            <a:picLocks noGrp="1" noChangeAspect="1" noChangeArrowheads="1"/>
          </p:cNvPicPr>
          <p:nvPr>
            <p:ph sz="half" idx="2"/>
          </p:nvPr>
        </p:nvPicPr>
        <p:blipFill>
          <a:blip r:embed="rId2" cstate="print"/>
          <a:srcRect/>
          <a:stretch>
            <a:fillRect/>
          </a:stretch>
        </p:blipFill>
        <p:spPr bwMode="auto">
          <a:xfrm>
            <a:off x="4343400" y="1219200"/>
            <a:ext cx="3643267" cy="5326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How did the U.S. Mobilize for War?</a:t>
            </a:r>
            <a:endParaRPr lang="en-US" dirty="0"/>
          </a:p>
        </p:txBody>
      </p:sp>
      <p:sp>
        <p:nvSpPr>
          <p:cNvPr id="3" name="Content Placeholder 2"/>
          <p:cNvSpPr>
            <a:spLocks noGrp="1"/>
          </p:cNvSpPr>
          <p:nvPr>
            <p:ph sz="half" idx="1"/>
          </p:nvPr>
        </p:nvSpPr>
        <p:spPr>
          <a:xfrm>
            <a:off x="457200" y="1600200"/>
            <a:ext cx="4267200" cy="4800600"/>
          </a:xfrm>
        </p:spPr>
        <p:txBody>
          <a:bodyPr>
            <a:normAutofit fontScale="85000" lnSpcReduction="10000"/>
          </a:bodyPr>
          <a:lstStyle/>
          <a:p>
            <a:r>
              <a:rPr lang="en-US" b="1" dirty="0" smtClean="0"/>
              <a:t>“Over There”-</a:t>
            </a:r>
            <a:r>
              <a:rPr lang="en-US" dirty="0" smtClean="0"/>
              <a:t>Written by George Cohan.  Most popular World War I song produced by the CPI</a:t>
            </a:r>
          </a:p>
          <a:p>
            <a:r>
              <a:rPr lang="en-US" dirty="0" smtClean="0"/>
              <a:t>“Johnny, get your gun, get your gun, get your gun. Take it on the run, on the run, on the run. Hear them calling you and me, Every Son of Liberty. Hurry right away, no delay, go today. Make your Daddy glad to have had such a lad. Tell your sweetheart not to pine, To be proud her boy's in line.”</a:t>
            </a:r>
            <a:endParaRPr lang="en-US" dirty="0"/>
          </a:p>
        </p:txBody>
      </p:sp>
      <p:pic>
        <p:nvPicPr>
          <p:cNvPr id="277508" name="Picture 4" descr="File:Over There 1.jpg">
            <a:hlinkClick r:id="rId2"/>
          </p:cNvPr>
          <p:cNvPicPr>
            <a:picLocks noChangeAspect="1" noChangeArrowheads="1"/>
          </p:cNvPicPr>
          <p:nvPr/>
        </p:nvPicPr>
        <p:blipFill>
          <a:blip r:embed="rId3" cstate="print"/>
          <a:srcRect/>
          <a:stretch>
            <a:fillRect/>
          </a:stretch>
        </p:blipFill>
        <p:spPr bwMode="auto">
          <a:xfrm>
            <a:off x="4741164" y="1523999"/>
            <a:ext cx="3717036" cy="47654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How did the U.S. Mobilize for War?</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latin typeface="Arial" charset="0"/>
              </a:rPr>
              <a:t>Bond drives—</a:t>
            </a:r>
            <a:r>
              <a:rPr lang="en-US" dirty="0" smtClean="0">
                <a:latin typeface="Arial" charset="0"/>
              </a:rPr>
              <a:t>Treasury secretary William McAdoo organized the raising of funds with Liberty Loans</a:t>
            </a:r>
          </a:p>
          <a:p>
            <a:r>
              <a:rPr lang="en-US" dirty="0" smtClean="0">
                <a:latin typeface="Arial" charset="0"/>
              </a:rPr>
              <a:t>People felt obligated to buy bonds because they didn’t want to appear to be unpatriotic</a:t>
            </a:r>
          </a:p>
          <a:p>
            <a:r>
              <a:rPr lang="en-US" dirty="0" smtClean="0">
                <a:latin typeface="Arial" charset="0"/>
              </a:rPr>
              <a:t>Raised $21 Billion</a:t>
            </a:r>
            <a:endParaRPr lang="en-US" dirty="0"/>
          </a:p>
        </p:txBody>
      </p:sp>
      <p:pic>
        <p:nvPicPr>
          <p:cNvPr id="6" name="Picture 2" descr="pp_us_68"/>
          <p:cNvPicPr>
            <a:picLocks noGrp="1" noChangeAspect="1" noChangeArrowheads="1"/>
          </p:cNvPicPr>
          <p:nvPr>
            <p:ph sz="half" idx="2"/>
          </p:nvPr>
        </p:nvPicPr>
        <p:blipFill>
          <a:blip r:embed="rId2" cstate="print"/>
          <a:srcRect/>
          <a:stretch>
            <a:fillRect/>
          </a:stretch>
        </p:blipFill>
        <p:spPr bwMode="auto">
          <a:xfrm>
            <a:off x="5029200" y="1336104"/>
            <a:ext cx="3283434" cy="50646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How did the U.S. Mobilize for War?</a:t>
            </a:r>
            <a:endParaRPr lang="en-US" dirty="0"/>
          </a:p>
        </p:txBody>
      </p:sp>
      <p:sp>
        <p:nvSpPr>
          <p:cNvPr id="3" name="Content Placeholder 2"/>
          <p:cNvSpPr>
            <a:spLocks noGrp="1"/>
          </p:cNvSpPr>
          <p:nvPr>
            <p:ph sz="half" idx="1"/>
          </p:nvPr>
        </p:nvSpPr>
        <p:spPr>
          <a:xfrm>
            <a:off x="304800" y="1447800"/>
            <a:ext cx="4191000" cy="4678363"/>
          </a:xfrm>
        </p:spPr>
        <p:txBody>
          <a:bodyPr/>
          <a:lstStyle/>
          <a:p>
            <a:r>
              <a:rPr lang="en-US" b="1" dirty="0" smtClean="0">
                <a:latin typeface="Arial" charset="0"/>
              </a:rPr>
              <a:t>Food Administration/ Herbert Hoover- </a:t>
            </a:r>
            <a:r>
              <a:rPr lang="en-US" dirty="0" smtClean="0">
                <a:latin typeface="Arial" charset="0"/>
              </a:rPr>
              <a:t>Established to encourage US to conserve food for war effort. </a:t>
            </a:r>
          </a:p>
          <a:p>
            <a:r>
              <a:rPr lang="en-US" dirty="0" smtClean="0">
                <a:latin typeface="Arial" charset="0"/>
              </a:rPr>
              <a:t>“meatless Mondays”, “wheatless Tuesdays”</a:t>
            </a:r>
          </a:p>
          <a:p>
            <a:pPr>
              <a:buNone/>
            </a:pPr>
            <a:endParaRPr lang="en-US" b="1" dirty="0">
              <a:latin typeface="Times New Roman" charset="0"/>
            </a:endParaRPr>
          </a:p>
        </p:txBody>
      </p:sp>
      <p:pic>
        <p:nvPicPr>
          <p:cNvPr id="6" name="Picture 1031" descr="be-patriotic"/>
          <p:cNvPicPr>
            <a:picLocks noGrp="1" noChangeAspect="1" noChangeArrowheads="1"/>
          </p:cNvPicPr>
          <p:nvPr>
            <p:ph sz="half" idx="2"/>
          </p:nvPr>
        </p:nvPicPr>
        <p:blipFill>
          <a:blip r:embed="rId2" cstate="print"/>
          <a:srcRect/>
          <a:stretch>
            <a:fillRect/>
          </a:stretch>
        </p:blipFill>
        <p:spPr bwMode="auto">
          <a:xfrm>
            <a:off x="4800600" y="1221342"/>
            <a:ext cx="3733800" cy="52836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How did the U.S. Mobilize for War?</a:t>
            </a:r>
            <a:endParaRPr lang="en-US" dirty="0"/>
          </a:p>
        </p:txBody>
      </p:sp>
      <p:sp>
        <p:nvSpPr>
          <p:cNvPr id="3" name="Content Placeholder 2"/>
          <p:cNvSpPr>
            <a:spLocks noGrp="1"/>
          </p:cNvSpPr>
          <p:nvPr>
            <p:ph sz="half" idx="1"/>
          </p:nvPr>
        </p:nvSpPr>
        <p:spPr>
          <a:xfrm>
            <a:off x="304800" y="1447800"/>
            <a:ext cx="4191000" cy="4678363"/>
          </a:xfrm>
        </p:spPr>
        <p:txBody>
          <a:bodyPr>
            <a:normAutofit fontScale="92500"/>
          </a:bodyPr>
          <a:lstStyle/>
          <a:p>
            <a:pPr marL="371475" indent="-371475"/>
            <a:r>
              <a:rPr lang="en-US" b="1" dirty="0" smtClean="0">
                <a:latin typeface="Arial" charset="0"/>
              </a:rPr>
              <a:t>War Industries Board- </a:t>
            </a:r>
            <a:r>
              <a:rPr lang="en-US" dirty="0" smtClean="0">
                <a:latin typeface="Arial" charset="0"/>
              </a:rPr>
              <a:t>led by Bernard Baruch - Placed controls on US economy as it sought to get supplies for the US military and its allies   </a:t>
            </a:r>
          </a:p>
          <a:p>
            <a:pPr marL="371475" indent="-371475"/>
            <a:r>
              <a:rPr lang="en-US" dirty="0" smtClean="0">
                <a:latin typeface="Arial" charset="0"/>
              </a:rPr>
              <a:t>Controlled raw materials, production, prices, and labor relations</a:t>
            </a:r>
          </a:p>
          <a:p>
            <a:endParaRPr lang="en-US" b="1" dirty="0">
              <a:latin typeface="Times New Roman" charset="0"/>
            </a:endParaRPr>
          </a:p>
        </p:txBody>
      </p:sp>
      <p:pic>
        <p:nvPicPr>
          <p:cNvPr id="9" name="Picture 5" descr="ussb-image07"/>
          <p:cNvPicPr>
            <a:picLocks noGrp="1" noChangeAspect="1" noChangeArrowheads="1"/>
          </p:cNvPicPr>
          <p:nvPr>
            <p:ph sz="half" idx="2"/>
          </p:nvPr>
        </p:nvPicPr>
        <p:blipFill>
          <a:blip r:embed="rId2" cstate="print"/>
          <a:srcRect/>
          <a:stretch>
            <a:fillRect/>
          </a:stretch>
        </p:blipFill>
        <p:spPr bwMode="auto">
          <a:xfrm>
            <a:off x="4953000" y="1411857"/>
            <a:ext cx="3505200" cy="52908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Arial" charset="0"/>
              </a:rPr>
              <a:t>I.  Long Term Causes of WW I in Europe</a:t>
            </a:r>
            <a:r>
              <a:rPr lang="en-US" b="1" dirty="0" smtClean="0">
                <a:latin typeface="Arial" charset="0"/>
              </a:rPr>
              <a:t/>
            </a:r>
            <a:br>
              <a:rPr lang="en-US" b="1" dirty="0" smtClean="0">
                <a:latin typeface="Arial" charset="0"/>
              </a:rPr>
            </a:br>
            <a:endParaRPr lang="en-US" dirty="0"/>
          </a:p>
        </p:txBody>
      </p:sp>
      <p:sp>
        <p:nvSpPr>
          <p:cNvPr id="3" name="Content Placeholder 2"/>
          <p:cNvSpPr>
            <a:spLocks noGrp="1"/>
          </p:cNvSpPr>
          <p:nvPr>
            <p:ph idx="1"/>
          </p:nvPr>
        </p:nvSpPr>
        <p:spPr/>
        <p:txBody>
          <a:bodyPr>
            <a:normAutofit fontScale="77500" lnSpcReduction="20000"/>
          </a:bodyPr>
          <a:lstStyle/>
          <a:p>
            <a:pPr marL="457200" indent="-457200"/>
            <a:r>
              <a:rPr lang="en-US" b="1" dirty="0">
                <a:latin typeface="Arial" charset="0"/>
              </a:rPr>
              <a:t>Militarism</a:t>
            </a:r>
            <a:r>
              <a:rPr lang="en-US" dirty="0">
                <a:latin typeface="Arial" charset="0"/>
              </a:rPr>
              <a:t> -The process by which a </a:t>
            </a:r>
            <a:r>
              <a:rPr lang="en-US" dirty="0" smtClean="0">
                <a:latin typeface="Arial" charset="0"/>
              </a:rPr>
              <a:t>nation builds </a:t>
            </a:r>
            <a:r>
              <a:rPr lang="en-US" dirty="0">
                <a:latin typeface="Arial" charset="0"/>
              </a:rPr>
              <a:t>up its military might </a:t>
            </a:r>
            <a:r>
              <a:rPr lang="en-US" dirty="0" smtClean="0">
                <a:latin typeface="Arial" charset="0"/>
              </a:rPr>
              <a:t>to intimidate </a:t>
            </a:r>
            <a:r>
              <a:rPr lang="en-US" dirty="0">
                <a:latin typeface="Arial" charset="0"/>
              </a:rPr>
              <a:t>or deter other </a:t>
            </a:r>
            <a:r>
              <a:rPr lang="en-US" dirty="0" smtClean="0">
                <a:latin typeface="Arial" charset="0"/>
              </a:rPr>
              <a:t>countries.</a:t>
            </a:r>
          </a:p>
          <a:p>
            <a:pPr marL="457200" indent="-457200"/>
            <a:endParaRPr lang="en-US" dirty="0">
              <a:latin typeface="Arial" charset="0"/>
            </a:endParaRPr>
          </a:p>
          <a:p>
            <a:pPr marL="457200" indent="-457200"/>
            <a:r>
              <a:rPr lang="en-US" b="1" dirty="0">
                <a:latin typeface="Arial" charset="0"/>
              </a:rPr>
              <a:t>Alliances</a:t>
            </a:r>
            <a:r>
              <a:rPr lang="en-US" dirty="0">
                <a:latin typeface="Arial" charset="0"/>
              </a:rPr>
              <a:t> - Agreements between nations to </a:t>
            </a:r>
            <a:r>
              <a:rPr lang="en-US" dirty="0" smtClean="0">
                <a:latin typeface="Arial" charset="0"/>
              </a:rPr>
              <a:t>help </a:t>
            </a:r>
            <a:r>
              <a:rPr lang="en-US" dirty="0">
                <a:latin typeface="Arial" charset="0"/>
              </a:rPr>
              <a:t>each other in the event of </a:t>
            </a:r>
            <a:r>
              <a:rPr lang="en-US" dirty="0" smtClean="0">
                <a:latin typeface="Arial" charset="0"/>
              </a:rPr>
              <a:t>war.</a:t>
            </a:r>
          </a:p>
          <a:p>
            <a:pPr marL="457200" indent="-457200">
              <a:buNone/>
            </a:pPr>
            <a:endParaRPr lang="en-US" b="1" dirty="0">
              <a:latin typeface="Arial" charset="0"/>
            </a:endParaRPr>
          </a:p>
          <a:p>
            <a:pPr marL="457200" indent="-457200"/>
            <a:r>
              <a:rPr lang="en-US" b="1" dirty="0">
                <a:latin typeface="Arial" charset="0"/>
              </a:rPr>
              <a:t>Imperialism</a:t>
            </a:r>
            <a:r>
              <a:rPr lang="en-US" dirty="0">
                <a:latin typeface="Arial" charset="0"/>
              </a:rPr>
              <a:t>- practice of extending the power </a:t>
            </a:r>
            <a:r>
              <a:rPr lang="en-US" dirty="0" smtClean="0">
                <a:latin typeface="Arial" charset="0"/>
              </a:rPr>
              <a:t>of </a:t>
            </a:r>
            <a:r>
              <a:rPr lang="en-US" dirty="0">
                <a:latin typeface="Arial" charset="0"/>
              </a:rPr>
              <a:t>a nation by direct </a:t>
            </a:r>
            <a:r>
              <a:rPr lang="en-US" dirty="0" smtClean="0">
                <a:latin typeface="Arial" charset="0"/>
              </a:rPr>
              <a:t>territorial acquisition </a:t>
            </a:r>
            <a:r>
              <a:rPr lang="en-US" dirty="0">
                <a:latin typeface="Arial" charset="0"/>
              </a:rPr>
              <a:t>of colonial empires</a:t>
            </a:r>
            <a:r>
              <a:rPr lang="en-US" dirty="0" smtClean="0">
                <a:latin typeface="Arial" charset="0"/>
              </a:rPr>
              <a:t>.</a:t>
            </a:r>
          </a:p>
          <a:p>
            <a:pPr marL="457200" indent="-457200">
              <a:buNone/>
            </a:pPr>
            <a:endParaRPr lang="en-US" dirty="0">
              <a:latin typeface="Arial" charset="0"/>
            </a:endParaRPr>
          </a:p>
          <a:p>
            <a:pPr marL="457200" indent="-457200"/>
            <a:r>
              <a:rPr lang="en-US" b="1" dirty="0">
                <a:latin typeface="Arial" charset="0"/>
              </a:rPr>
              <a:t>Nationalism</a:t>
            </a:r>
            <a:r>
              <a:rPr lang="en-US" dirty="0">
                <a:latin typeface="Arial" charset="0"/>
              </a:rPr>
              <a:t> - pride in one’s own country </a:t>
            </a:r>
            <a:r>
              <a:rPr lang="en-US" dirty="0" smtClean="0">
                <a:latin typeface="Arial" charset="0"/>
              </a:rPr>
              <a:t>or </a:t>
            </a:r>
            <a:r>
              <a:rPr lang="en-US" dirty="0">
                <a:latin typeface="Arial" charset="0"/>
              </a:rPr>
              <a:t>nationality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0" y="0"/>
            <a:ext cx="9144000" cy="6858000"/>
          </a:xfrm>
          <a:prstGeom prst="rect">
            <a:avLst/>
          </a:prstGeom>
          <a:noFill/>
          <a:ln w="9525">
            <a:solidFill>
              <a:srgbClr val="000000"/>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000000"/>
            </a:extrusionClr>
          </a:sp3d>
        </p:spPr>
        <p:txBody>
          <a:bodyPr>
            <a:flatTx/>
          </a:bodyPr>
          <a:lstStyle/>
          <a:p>
            <a:endParaRPr lang="en-US" sz="4000" b="1">
              <a:latin typeface="Times New Roman" charset="0"/>
            </a:endParaRPr>
          </a:p>
        </p:txBody>
      </p:sp>
      <p:pic>
        <p:nvPicPr>
          <p:cNvPr id="86020" name="Picture 4"/>
          <p:cNvPicPr>
            <a:picLocks noChangeAspect="1" noChangeArrowheads="1"/>
          </p:cNvPicPr>
          <p:nvPr/>
        </p:nvPicPr>
        <p:blipFill>
          <a:blip r:embed="rId3" cstate="print"/>
          <a:srcRect/>
          <a:stretch>
            <a:fillRect/>
          </a:stretch>
        </p:blipFill>
        <p:spPr bwMode="auto">
          <a:xfrm>
            <a:off x="4343400" y="1828800"/>
            <a:ext cx="4622800" cy="3810000"/>
          </a:xfrm>
          <a:prstGeom prst="rect">
            <a:avLst/>
          </a:prstGeom>
          <a:noFill/>
          <a:ln w="9525">
            <a:noFill/>
            <a:miter lim="800000"/>
            <a:headEnd/>
            <a:tailEnd/>
          </a:ln>
          <a:effectLst/>
        </p:spPr>
      </p:pic>
      <p:sp>
        <p:nvSpPr>
          <p:cNvPr id="6" name="Title 5"/>
          <p:cNvSpPr>
            <a:spLocks noGrp="1"/>
          </p:cNvSpPr>
          <p:nvPr>
            <p:ph type="title"/>
          </p:nvPr>
        </p:nvSpPr>
        <p:spPr/>
        <p:txBody>
          <a:bodyPr>
            <a:normAutofit fontScale="90000"/>
          </a:bodyPr>
          <a:lstStyle/>
          <a:p>
            <a:pPr>
              <a:spcBef>
                <a:spcPct val="20000"/>
              </a:spcBef>
            </a:pPr>
            <a:r>
              <a:rPr lang="en-US" b="1" dirty="0" smtClean="0">
                <a:latin typeface="Arial" charset="0"/>
              </a:rPr>
              <a:t>“</a:t>
            </a:r>
            <a:br>
              <a:rPr lang="en-US" b="1" dirty="0" smtClean="0">
                <a:latin typeface="Arial" charset="0"/>
              </a:rPr>
            </a:br>
            <a:r>
              <a:rPr lang="en-US" b="1" dirty="0" smtClean="0">
                <a:latin typeface="Arial" charset="0"/>
              </a:rPr>
              <a:t/>
            </a:r>
            <a:br>
              <a:rPr lang="en-US" b="1" dirty="0" smtClean="0">
                <a:latin typeface="Arial" charset="0"/>
              </a:rPr>
            </a:br>
            <a:r>
              <a:rPr lang="en-US" b="1" dirty="0" smtClean="0">
                <a:latin typeface="Arial" charset="0"/>
              </a:rPr>
              <a:t>I.  Causes of the War “</a:t>
            </a:r>
            <a:r>
              <a:rPr lang="en-US" dirty="0" smtClean="0">
                <a:latin typeface="Arial" charset="0"/>
              </a:rPr>
              <a:t>Powder Keg of Europe”</a:t>
            </a:r>
            <a:br>
              <a:rPr lang="en-US" dirty="0" smtClean="0">
                <a:latin typeface="Arial" charset="0"/>
              </a:rPr>
            </a:br>
            <a:endParaRPr lang="en-US" dirty="0"/>
          </a:p>
        </p:txBody>
      </p:sp>
      <p:sp>
        <p:nvSpPr>
          <p:cNvPr id="12" name="Content Placeholder 11"/>
          <p:cNvSpPr>
            <a:spLocks noGrp="1"/>
          </p:cNvSpPr>
          <p:nvPr>
            <p:ph sz="half" idx="1"/>
          </p:nvPr>
        </p:nvSpPr>
        <p:spPr>
          <a:xfrm>
            <a:off x="304800" y="1600200"/>
            <a:ext cx="4038600" cy="4525963"/>
          </a:xfrm>
        </p:spPr>
        <p:txBody>
          <a:bodyPr/>
          <a:lstStyle/>
          <a:p>
            <a:r>
              <a:rPr lang="en-US" b="1" dirty="0" smtClean="0">
                <a:latin typeface="Arial" charset="0"/>
              </a:rPr>
              <a:t>Archduke Franz Ferdinand- </a:t>
            </a:r>
            <a:r>
              <a:rPr lang="en-US" dirty="0" smtClean="0">
                <a:latin typeface="Arial" charset="0"/>
              </a:rPr>
              <a:t>He and his wife were assassinated by a Serb nationalist in June, 1914 causing the start of WW I. Heir to the throne of Austria-Hungary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Arial" pitchFamily="34" charset="0"/>
                <a:cs typeface="Arial" pitchFamily="34" charset="0"/>
              </a:rPr>
              <a:t>Alliances</a:t>
            </a:r>
            <a:endParaRPr lang="en-US" dirty="0">
              <a:latin typeface="Arial" pitchFamily="34" charset="0"/>
              <a:cs typeface="Arial" pitchFamily="34" charset="0"/>
            </a:endParaRPr>
          </a:p>
        </p:txBody>
      </p:sp>
      <p:sp>
        <p:nvSpPr>
          <p:cNvPr id="7" name="Content Placeholder 6"/>
          <p:cNvSpPr>
            <a:spLocks noGrp="1"/>
          </p:cNvSpPr>
          <p:nvPr>
            <p:ph sz="half" idx="1"/>
          </p:nvPr>
        </p:nvSpPr>
        <p:spPr/>
        <p:txBody>
          <a:bodyPr>
            <a:normAutofit/>
          </a:bodyPr>
          <a:lstStyle/>
          <a:p>
            <a:r>
              <a:rPr lang="en-US" sz="3600" b="1" dirty="0" smtClean="0">
                <a:solidFill>
                  <a:schemeClr val="accent2"/>
                </a:solidFill>
                <a:latin typeface="Arial" charset="0"/>
              </a:rPr>
              <a:t>Triple Entente/Allied Powers:</a:t>
            </a:r>
          </a:p>
          <a:p>
            <a:r>
              <a:rPr lang="en-US" b="1" dirty="0" smtClean="0">
                <a:latin typeface="Arial" charset="0"/>
              </a:rPr>
              <a:t>France </a:t>
            </a:r>
          </a:p>
          <a:p>
            <a:r>
              <a:rPr lang="en-US" b="1" dirty="0" smtClean="0">
                <a:latin typeface="Arial" charset="0"/>
              </a:rPr>
              <a:t>Russia </a:t>
            </a:r>
          </a:p>
          <a:p>
            <a:r>
              <a:rPr lang="en-US" b="1" dirty="0" smtClean="0">
                <a:latin typeface="Arial" charset="0"/>
              </a:rPr>
              <a:t>England </a:t>
            </a:r>
          </a:p>
          <a:p>
            <a:r>
              <a:rPr lang="en-US" b="1" dirty="0" smtClean="0">
                <a:latin typeface="Arial" charset="0"/>
              </a:rPr>
              <a:t>Italy  </a:t>
            </a:r>
          </a:p>
          <a:p>
            <a:r>
              <a:rPr lang="en-US" b="1" dirty="0" smtClean="0">
                <a:latin typeface="Arial" charset="0"/>
              </a:rPr>
              <a:t>later United States</a:t>
            </a:r>
          </a:p>
          <a:p>
            <a:endParaRPr lang="en-US" dirty="0"/>
          </a:p>
        </p:txBody>
      </p:sp>
      <p:sp>
        <p:nvSpPr>
          <p:cNvPr id="8" name="Content Placeholder 7"/>
          <p:cNvSpPr>
            <a:spLocks noGrp="1"/>
          </p:cNvSpPr>
          <p:nvPr>
            <p:ph sz="half" idx="2"/>
          </p:nvPr>
        </p:nvSpPr>
        <p:spPr>
          <a:xfrm>
            <a:off x="4572000" y="1676399"/>
            <a:ext cx="4114800" cy="3581401"/>
          </a:xfrm>
          <a:solidFill>
            <a:schemeClr val="bg1"/>
          </a:solidFill>
        </p:spPr>
        <p:txBody>
          <a:bodyPr>
            <a:normAutofit/>
          </a:bodyPr>
          <a:lstStyle/>
          <a:p>
            <a:r>
              <a:rPr lang="en-US" sz="3600" b="1" dirty="0" smtClean="0">
                <a:solidFill>
                  <a:srgbClr val="C00000"/>
                </a:solidFill>
                <a:latin typeface="Arial" charset="0"/>
              </a:rPr>
              <a:t>Triple Alliance/Central Powers:</a:t>
            </a:r>
          </a:p>
          <a:p>
            <a:r>
              <a:rPr lang="en-US" b="1" dirty="0" smtClean="0">
                <a:latin typeface="Arial" charset="0"/>
              </a:rPr>
              <a:t>Austria-Hungary</a:t>
            </a:r>
          </a:p>
          <a:p>
            <a:r>
              <a:rPr lang="en-US" b="1" dirty="0" smtClean="0">
                <a:latin typeface="Arial" charset="0"/>
              </a:rPr>
              <a:t>Germany</a:t>
            </a:r>
          </a:p>
          <a:p>
            <a:r>
              <a:rPr lang="en-US" b="1" dirty="0" smtClean="0">
                <a:latin typeface="Arial" charset="0"/>
              </a:rPr>
              <a:t>Ottoman Empire.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1000"/>
                                        <p:tgtEl>
                                          <p:spTgt spid="7">
                                            <p:txEl>
                                              <p:pRg st="4" end="4"/>
                                            </p:txEl>
                                          </p:spTgt>
                                        </p:tgtEl>
                                      </p:cBhvr>
                                    </p:animEffect>
                                    <p:anim calcmode="lin" valueType="num">
                                      <p:cBhvr>
                                        <p:cTn id="2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1000"/>
                                        <p:tgtEl>
                                          <p:spTgt spid="7">
                                            <p:txEl>
                                              <p:pRg st="5" end="5"/>
                                            </p:txEl>
                                          </p:spTgt>
                                        </p:tgtEl>
                                      </p:cBhvr>
                                    </p:animEffect>
                                    <p:anim calcmode="lin" valueType="num">
                                      <p:cBhvr>
                                        <p:cTn id="2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 calcmode="lin" valueType="num">
                                      <p:cBhvr additive="base">
                                        <p:cTn id="3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1" end="1"/>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 calcmode="lin" valueType="num">
                                      <p:cBhvr additive="base">
                                        <p:cTn id="3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2" end="2"/>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 calcmode="lin" valueType="num">
                                      <p:cBhvr additive="base">
                                        <p:cTn id="4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endParaRPr lang="en-US" sz="4000" b="1">
              <a:latin typeface="Times New Roman" charset="0"/>
            </a:endParaRPr>
          </a:p>
        </p:txBody>
      </p:sp>
      <p:pic>
        <p:nvPicPr>
          <p:cNvPr id="7171" name="Picture 3"/>
          <p:cNvPicPr>
            <a:picLocks noChangeAspect="1" noChangeArrowheads="1"/>
          </p:cNvPicPr>
          <p:nvPr/>
        </p:nvPicPr>
        <p:blipFill>
          <a:blip r:embed="rId2" cstate="print"/>
          <a:srcRect/>
          <a:stretch>
            <a:fillRect/>
          </a:stretch>
        </p:blipFill>
        <p:spPr bwMode="auto">
          <a:xfrm>
            <a:off x="2514600" y="0"/>
            <a:ext cx="534352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lIns="0" tIns="0" rIns="0" bIns="0">
            <a:flatTx/>
          </a:bodyPr>
          <a:lstStyle/>
          <a:p>
            <a:pPr marL="2171700" lvl="4" indent="-342900" eaLnBrk="1" hangingPunct="1">
              <a:spcBef>
                <a:spcPct val="20000"/>
              </a:spcBef>
            </a:pPr>
            <a:endParaRPr lang="en-US" sz="4000" b="1">
              <a:latin typeface="Times New Roman" charset="0"/>
            </a:endParaRPr>
          </a:p>
        </p:txBody>
      </p:sp>
      <p:pic>
        <p:nvPicPr>
          <p:cNvPr id="122886" name="Picture 6" descr="President_Woodrow_Wilson_portrait_December_2_1912"/>
          <p:cNvPicPr>
            <a:picLocks noChangeAspect="1" noChangeArrowheads="1"/>
          </p:cNvPicPr>
          <p:nvPr/>
        </p:nvPicPr>
        <p:blipFill>
          <a:blip r:embed="rId3" cstate="print"/>
          <a:srcRect/>
          <a:stretch>
            <a:fillRect/>
          </a:stretch>
        </p:blipFill>
        <p:spPr bwMode="auto">
          <a:xfrm>
            <a:off x="4419600" y="1524000"/>
            <a:ext cx="3879850" cy="4724400"/>
          </a:xfrm>
          <a:prstGeom prst="rect">
            <a:avLst/>
          </a:prstGeom>
          <a:noFill/>
        </p:spPr>
      </p:pic>
      <p:sp>
        <p:nvSpPr>
          <p:cNvPr id="8" name="Content Placeholder 7"/>
          <p:cNvSpPr>
            <a:spLocks noGrp="1"/>
          </p:cNvSpPr>
          <p:nvPr>
            <p:ph idx="1"/>
          </p:nvPr>
        </p:nvSpPr>
        <p:spPr>
          <a:xfrm>
            <a:off x="457200" y="1600200"/>
            <a:ext cx="3581400" cy="4525963"/>
          </a:xfrm>
        </p:spPr>
        <p:txBody>
          <a:bodyPr>
            <a:normAutofit/>
          </a:bodyPr>
          <a:lstStyle/>
          <a:p>
            <a:r>
              <a:rPr lang="en-US" dirty="0" smtClean="0">
                <a:latin typeface="Arial" charset="0"/>
              </a:rPr>
              <a:t>President Wilson-decided to keep the US “Neutral” at the beginning of WWI</a:t>
            </a:r>
            <a:endParaRPr lang="en-US" dirty="0"/>
          </a:p>
        </p:txBody>
      </p:sp>
      <p:sp>
        <p:nvSpPr>
          <p:cNvPr id="9" name="Rectangle 7"/>
          <p:cNvSpPr>
            <a:spLocks noGrp="1" noChangeArrowheads="1"/>
          </p:cNvSpPr>
          <p:nvPr>
            <p:ph type="title"/>
          </p:nvPr>
        </p:nvSpPr>
        <p:spPr bwMode="auto">
          <a:xfrm>
            <a:off x="457200" y="492195"/>
            <a:ext cx="8229600" cy="707886"/>
          </a:xfrm>
          <a:prstGeom prst="rect">
            <a:avLst/>
          </a:prstGeom>
          <a:noFill/>
          <a:ln w="9525">
            <a:noFill/>
            <a:miter lim="800000"/>
            <a:headEnd/>
            <a:tailEnd/>
          </a:ln>
          <a:effectLst/>
        </p:spPr>
        <p:txBody>
          <a:bodyPr>
            <a:spAutoFit/>
          </a:bodyPr>
          <a:lstStyle/>
          <a:p>
            <a:pPr eaLnBrk="1" hangingPunct="1"/>
            <a:r>
              <a:rPr lang="en-US" sz="4000" b="1" dirty="0" smtClean="0">
                <a:latin typeface="Arial" charset="0"/>
              </a:rPr>
              <a:t>American Neutrality</a:t>
            </a:r>
            <a:endParaRPr lang="en-US" sz="4000" b="1" dirty="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990600" y="1371600"/>
            <a:ext cx="8153400" cy="5486400"/>
          </a:xfrm>
          <a:prstGeom prst="rect">
            <a:avLst/>
          </a:prstGeom>
          <a:noFill/>
          <a:ln w="9525">
            <a:noFill/>
            <a:miter lim="800000"/>
            <a:headEnd/>
            <a:tailEnd/>
          </a:ln>
          <a:effectLst/>
        </p:spPr>
        <p:txBody>
          <a:bodyPr>
            <a:flatTx/>
          </a:bodyPr>
          <a:lstStyle/>
          <a:p>
            <a:pPr marL="342900" indent="-342900" eaLnBrk="1" hangingPunct="1"/>
            <a:endParaRPr lang="en-US" sz="4000" b="1" dirty="0">
              <a:solidFill>
                <a:schemeClr val="tx2"/>
              </a:solidFill>
              <a:latin typeface="Arial" charset="0"/>
            </a:endParaRPr>
          </a:p>
          <a:p>
            <a:pPr marL="342900" indent="-342900" eaLnBrk="1" hangingPunct="1"/>
            <a:r>
              <a:rPr lang="en-US" sz="4000" dirty="0" smtClean="0">
                <a:latin typeface="Arial" charset="0"/>
              </a:rPr>
              <a:t> </a:t>
            </a:r>
            <a:endParaRPr lang="en-US" sz="4000" dirty="0">
              <a:latin typeface="Arial" charset="0"/>
            </a:endParaRPr>
          </a:p>
        </p:txBody>
      </p:sp>
      <p:sp>
        <p:nvSpPr>
          <p:cNvPr id="5" name="Title 4"/>
          <p:cNvSpPr>
            <a:spLocks noGrp="1"/>
          </p:cNvSpPr>
          <p:nvPr>
            <p:ph type="title"/>
          </p:nvPr>
        </p:nvSpPr>
        <p:spPr>
          <a:xfrm>
            <a:off x="457200" y="457200"/>
            <a:ext cx="8229600" cy="1143000"/>
          </a:xfrm>
        </p:spPr>
        <p:txBody>
          <a:bodyPr>
            <a:normAutofit fontScale="90000"/>
          </a:bodyPr>
          <a:lstStyle/>
          <a:p>
            <a:r>
              <a:rPr lang="en-US" b="1" dirty="0" smtClean="0">
                <a:solidFill>
                  <a:schemeClr val="tx2"/>
                </a:solidFill>
                <a:latin typeface="Arial" charset="0"/>
              </a:rPr>
              <a:t>II.  Why did the U.S. Enter the War?  Threats to U.S. neutrality</a:t>
            </a:r>
            <a:br>
              <a:rPr lang="en-US" b="1" dirty="0" smtClean="0">
                <a:solidFill>
                  <a:schemeClr val="tx2"/>
                </a:solidFill>
                <a:latin typeface="Arial" charset="0"/>
              </a:rPr>
            </a:br>
            <a:endParaRPr lang="en-US" dirty="0"/>
          </a:p>
        </p:txBody>
      </p:sp>
      <p:sp>
        <p:nvSpPr>
          <p:cNvPr id="6" name="Content Placeholder 5"/>
          <p:cNvSpPr>
            <a:spLocks noGrp="1"/>
          </p:cNvSpPr>
          <p:nvPr>
            <p:ph sz="half" idx="1"/>
          </p:nvPr>
        </p:nvSpPr>
        <p:spPr>
          <a:xfrm>
            <a:off x="457200" y="1600200"/>
            <a:ext cx="3733800" cy="4525963"/>
          </a:xfrm>
        </p:spPr>
        <p:txBody>
          <a:bodyPr>
            <a:normAutofit fontScale="85000" lnSpcReduction="20000"/>
          </a:bodyPr>
          <a:lstStyle/>
          <a:p>
            <a:pPr>
              <a:buNone/>
            </a:pPr>
            <a:r>
              <a:rPr lang="en-US" b="1" dirty="0" smtClean="0">
                <a:solidFill>
                  <a:schemeClr val="tx2"/>
                </a:solidFill>
                <a:latin typeface="Arial" charset="0"/>
              </a:rPr>
              <a:t>A.  U-Boat - submarine  </a:t>
            </a:r>
          </a:p>
          <a:p>
            <a:pPr>
              <a:buNone/>
            </a:pPr>
            <a:r>
              <a:rPr lang="en-US" b="1" dirty="0">
                <a:solidFill>
                  <a:schemeClr val="tx2"/>
                </a:solidFill>
                <a:latin typeface="Arial" charset="0"/>
              </a:rPr>
              <a:t> </a:t>
            </a:r>
            <a:r>
              <a:rPr lang="en-US" b="1" dirty="0" smtClean="0">
                <a:solidFill>
                  <a:schemeClr val="tx2"/>
                </a:solidFill>
                <a:latin typeface="Arial" charset="0"/>
              </a:rPr>
              <a:t>     warfare</a:t>
            </a:r>
            <a:endParaRPr lang="en-US" dirty="0">
              <a:latin typeface="Arial" charset="0"/>
            </a:endParaRPr>
          </a:p>
          <a:p>
            <a:r>
              <a:rPr lang="en-US" b="1" dirty="0" smtClean="0">
                <a:latin typeface="Arial" charset="0"/>
              </a:rPr>
              <a:t>Germany’s fiercest weapon in WW I they would attack all ships entering or leaving British ports. </a:t>
            </a:r>
          </a:p>
          <a:p>
            <a:r>
              <a:rPr lang="en-US" b="1" dirty="0" smtClean="0">
                <a:latin typeface="Arial" pitchFamily="34" charset="0"/>
                <a:cs typeface="Arial" pitchFamily="34" charset="0"/>
              </a:rPr>
              <a:t>German Submarines sank ships without warning due in part to the naval blockade by the British of German ports.</a:t>
            </a:r>
          </a:p>
          <a:p>
            <a:endParaRPr lang="en-US" dirty="0"/>
          </a:p>
        </p:txBody>
      </p:sp>
      <p:pic>
        <p:nvPicPr>
          <p:cNvPr id="8" name="Picture 1028" descr="427uboat1"/>
          <p:cNvPicPr>
            <a:picLocks noGrp="1" noChangeAspect="1" noChangeArrowheads="1"/>
          </p:cNvPicPr>
          <p:nvPr>
            <p:ph sz="half" idx="2"/>
          </p:nvPr>
        </p:nvPicPr>
        <p:blipFill>
          <a:blip r:embed="rId2" cstate="print"/>
          <a:srcRect/>
          <a:stretch>
            <a:fillRect/>
          </a:stretch>
        </p:blipFill>
        <p:spPr bwMode="auto">
          <a:xfrm>
            <a:off x="4343400" y="1905000"/>
            <a:ext cx="4623375" cy="3581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990600" y="1371600"/>
            <a:ext cx="8153400" cy="5486400"/>
          </a:xfrm>
          <a:prstGeom prst="rect">
            <a:avLst/>
          </a:prstGeom>
          <a:noFill/>
          <a:ln w="9525">
            <a:noFill/>
            <a:miter lim="800000"/>
            <a:headEnd/>
            <a:tailEnd/>
          </a:ln>
          <a:effectLst/>
        </p:spPr>
        <p:txBody>
          <a:bodyPr>
            <a:flatTx/>
          </a:bodyPr>
          <a:lstStyle/>
          <a:p>
            <a:pPr marL="342900" indent="-342900" eaLnBrk="1" hangingPunct="1"/>
            <a:endParaRPr lang="en-US" sz="4000" b="1" dirty="0">
              <a:solidFill>
                <a:schemeClr val="tx2"/>
              </a:solidFill>
              <a:latin typeface="Arial" charset="0"/>
            </a:endParaRPr>
          </a:p>
          <a:p>
            <a:pPr marL="342900" indent="-342900" eaLnBrk="1" hangingPunct="1"/>
            <a:r>
              <a:rPr lang="en-US" sz="4000" dirty="0" smtClean="0">
                <a:latin typeface="Arial" charset="0"/>
              </a:rPr>
              <a:t> </a:t>
            </a:r>
            <a:endParaRPr lang="en-US" sz="4000" dirty="0">
              <a:latin typeface="Arial" charset="0"/>
            </a:endParaRPr>
          </a:p>
        </p:txBody>
      </p:sp>
      <p:sp>
        <p:nvSpPr>
          <p:cNvPr id="5" name="Title 4"/>
          <p:cNvSpPr>
            <a:spLocks noGrp="1"/>
          </p:cNvSpPr>
          <p:nvPr>
            <p:ph type="title"/>
          </p:nvPr>
        </p:nvSpPr>
        <p:spPr>
          <a:xfrm>
            <a:off x="457200" y="533400"/>
            <a:ext cx="8229600" cy="1143000"/>
          </a:xfrm>
        </p:spPr>
        <p:txBody>
          <a:bodyPr>
            <a:normAutofit fontScale="90000"/>
          </a:bodyPr>
          <a:lstStyle/>
          <a:p>
            <a:r>
              <a:rPr lang="en-US" b="1" dirty="0" smtClean="0">
                <a:solidFill>
                  <a:schemeClr val="tx2"/>
                </a:solidFill>
                <a:latin typeface="Arial" charset="0"/>
              </a:rPr>
              <a:t>II.  Why did the U.S. Enter the War? Threats to U.S. neutrality</a:t>
            </a:r>
            <a:br>
              <a:rPr lang="en-US" b="1" dirty="0" smtClean="0">
                <a:solidFill>
                  <a:schemeClr val="tx2"/>
                </a:solidFill>
                <a:latin typeface="Arial" charset="0"/>
              </a:rPr>
            </a:br>
            <a:endParaRPr lang="en-US" dirty="0"/>
          </a:p>
        </p:txBody>
      </p:sp>
      <p:sp>
        <p:nvSpPr>
          <p:cNvPr id="6" name="Content Placeholder 5"/>
          <p:cNvSpPr>
            <a:spLocks noGrp="1"/>
          </p:cNvSpPr>
          <p:nvPr>
            <p:ph sz="half" idx="1"/>
          </p:nvPr>
        </p:nvSpPr>
        <p:spPr>
          <a:xfrm>
            <a:off x="457200" y="1524000"/>
            <a:ext cx="7239000" cy="2057400"/>
          </a:xfrm>
        </p:spPr>
        <p:txBody>
          <a:bodyPr>
            <a:normAutofit/>
          </a:bodyPr>
          <a:lstStyle/>
          <a:p>
            <a:pPr>
              <a:buNone/>
            </a:pPr>
            <a:r>
              <a:rPr lang="en-US" b="1" dirty="0" smtClean="0">
                <a:latin typeface="Arial" charset="0"/>
              </a:rPr>
              <a:t>B.  </a:t>
            </a:r>
            <a:r>
              <a:rPr lang="en-US" b="1" i="1" dirty="0" smtClean="0">
                <a:latin typeface="Arial" charset="0"/>
              </a:rPr>
              <a:t>Lusitania</a:t>
            </a:r>
            <a:r>
              <a:rPr lang="en-US" dirty="0" smtClean="0">
                <a:latin typeface="Arial" charset="0"/>
              </a:rPr>
              <a:t> -</a:t>
            </a:r>
            <a:r>
              <a:rPr lang="en-US" b="1" dirty="0" smtClean="0">
                <a:latin typeface="Arial" charset="0"/>
              </a:rPr>
              <a:t>British ship sunk May, 1915 by German U-boats- 128 Americans die - caused anger in US </a:t>
            </a:r>
          </a:p>
          <a:p>
            <a:endParaRPr lang="en-US" dirty="0"/>
          </a:p>
        </p:txBody>
      </p:sp>
      <p:pic>
        <p:nvPicPr>
          <p:cNvPr id="8" name="Picture 1029" descr="lusitania sinking"/>
          <p:cNvPicPr>
            <a:picLocks noGrp="1" noChangeAspect="1" noChangeArrowheads="1"/>
          </p:cNvPicPr>
          <p:nvPr>
            <p:ph sz="half" idx="2"/>
          </p:nvPr>
        </p:nvPicPr>
        <p:blipFill>
          <a:blip r:embed="rId2" cstate="print"/>
          <a:srcRect/>
          <a:stretch>
            <a:fillRect/>
          </a:stretch>
        </p:blipFill>
        <p:spPr bwMode="auto">
          <a:xfrm>
            <a:off x="1143000" y="3152070"/>
            <a:ext cx="6553200" cy="333525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3074"/>
          <p:cNvSpPr txBox="1">
            <a:spLocks noChangeArrowheads="1"/>
          </p:cNvSpPr>
          <p:nvPr/>
        </p:nvSpPr>
        <p:spPr bwMode="auto">
          <a:xfrm>
            <a:off x="7391400" y="6553200"/>
            <a:ext cx="1752600" cy="609600"/>
          </a:xfrm>
          <a:prstGeom prst="rect">
            <a:avLst/>
          </a:prstGeom>
          <a:noFill/>
          <a:ln w="9525">
            <a:noFill/>
            <a:miter lim="800000"/>
            <a:headEnd/>
            <a:tailEnd/>
          </a:ln>
          <a:effectLst/>
        </p:spPr>
        <p:txBody>
          <a:bodyPr>
            <a:flatTx/>
          </a:bodyPr>
          <a:lstStyle/>
          <a:p>
            <a:pPr marL="342900" indent="-342900"/>
            <a:endParaRPr lang="en-US" sz="4000" b="1" dirty="0">
              <a:latin typeface="Times New Roman" charset="0"/>
            </a:endParaRPr>
          </a:p>
          <a:p>
            <a:pPr marL="342900" indent="-342900"/>
            <a:endParaRPr lang="en-US" sz="4000" b="1" dirty="0">
              <a:latin typeface="Times New Roman" charset="0"/>
            </a:endParaRPr>
          </a:p>
          <a:p>
            <a:pPr marL="342900" indent="-342900"/>
            <a:endParaRPr lang="en-US" sz="4000" b="1" dirty="0">
              <a:latin typeface="Times New Roman" charset="0"/>
            </a:endParaRPr>
          </a:p>
        </p:txBody>
      </p:sp>
      <p:sp>
        <p:nvSpPr>
          <p:cNvPr id="5" name="Title 4"/>
          <p:cNvSpPr>
            <a:spLocks noGrp="1"/>
          </p:cNvSpPr>
          <p:nvPr>
            <p:ph type="title"/>
          </p:nvPr>
        </p:nvSpPr>
        <p:spPr>
          <a:xfrm>
            <a:off x="457200" y="609600"/>
            <a:ext cx="8229600" cy="1143000"/>
          </a:xfrm>
        </p:spPr>
        <p:txBody>
          <a:bodyPr>
            <a:normAutofit fontScale="90000"/>
          </a:bodyPr>
          <a:lstStyle/>
          <a:p>
            <a:r>
              <a:rPr lang="en-US" b="1" dirty="0" smtClean="0">
                <a:solidFill>
                  <a:schemeClr val="tx2"/>
                </a:solidFill>
                <a:latin typeface="Arial" charset="0"/>
              </a:rPr>
              <a:t>II.  Why did the U.S. Enter the War? Threats to U.S. neutrality</a:t>
            </a:r>
            <a:br>
              <a:rPr lang="en-US" b="1" dirty="0" smtClean="0">
                <a:solidFill>
                  <a:schemeClr val="tx2"/>
                </a:solidFill>
                <a:latin typeface="Arial" charset="0"/>
              </a:rPr>
            </a:br>
            <a:endParaRPr lang="en-US" dirty="0"/>
          </a:p>
        </p:txBody>
      </p:sp>
      <p:sp>
        <p:nvSpPr>
          <p:cNvPr id="6" name="Content Placeholder 5"/>
          <p:cNvSpPr>
            <a:spLocks noGrp="1"/>
          </p:cNvSpPr>
          <p:nvPr>
            <p:ph sz="half" idx="1"/>
          </p:nvPr>
        </p:nvSpPr>
        <p:spPr>
          <a:xfrm>
            <a:off x="457200" y="1524000"/>
            <a:ext cx="4038600" cy="5105400"/>
          </a:xfrm>
        </p:spPr>
        <p:txBody>
          <a:bodyPr>
            <a:normAutofit/>
          </a:bodyPr>
          <a:lstStyle/>
          <a:p>
            <a:pPr>
              <a:buNone/>
            </a:pPr>
            <a:r>
              <a:rPr lang="en-US" b="1" dirty="0" smtClean="0">
                <a:latin typeface="Arial" pitchFamily="34" charset="0"/>
                <a:cs typeface="Arial" pitchFamily="34" charset="0"/>
              </a:rPr>
              <a:t>   C.  Zimmerman note (Telegram) </a:t>
            </a:r>
            <a:r>
              <a:rPr lang="en-US" b="1" dirty="0" smtClean="0">
                <a:latin typeface="Times New Roman" charset="0"/>
              </a:rPr>
              <a:t>- </a:t>
            </a:r>
            <a:r>
              <a:rPr lang="en-US" dirty="0" smtClean="0">
                <a:latin typeface="Arial" charset="0"/>
              </a:rPr>
              <a:t>A German telegram trying to convince Mexico to declare war against the US-in return Germany would help Mexico regain lost territories during the Mexican War 1846-48.</a:t>
            </a:r>
          </a:p>
          <a:p>
            <a:endParaRPr lang="en-US" dirty="0"/>
          </a:p>
        </p:txBody>
      </p:sp>
      <p:pic>
        <p:nvPicPr>
          <p:cNvPr id="8" name="Picture 2056" descr="decoded-message-l"/>
          <p:cNvPicPr>
            <a:picLocks noGrp="1" noChangeAspect="1" noChangeArrowheads="1"/>
          </p:cNvPicPr>
          <p:nvPr>
            <p:ph sz="half" idx="2"/>
          </p:nvPr>
        </p:nvPicPr>
        <p:blipFill>
          <a:blip r:embed="rId2" cstate="print"/>
          <a:srcRect/>
          <a:stretch>
            <a:fillRect/>
          </a:stretch>
        </p:blipFill>
        <p:spPr bwMode="auto">
          <a:xfrm>
            <a:off x="4648200" y="1600200"/>
            <a:ext cx="4038600" cy="5105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3443</TotalTime>
  <Words>864</Words>
  <Application>Microsoft Office PowerPoint</Application>
  <PresentationFormat>On-screen Show (4:3)</PresentationFormat>
  <Paragraphs>91</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Outline</vt:lpstr>
      <vt:lpstr>I.  Long Term Causes of WW I in Europe </vt:lpstr>
      <vt:lpstr>“  I.  Causes of the War “Powder Keg of Europe” </vt:lpstr>
      <vt:lpstr>Alliances</vt:lpstr>
      <vt:lpstr>PowerPoint Presentation</vt:lpstr>
      <vt:lpstr>American Neutrality</vt:lpstr>
      <vt:lpstr>II.  Why did the U.S. Enter the War?  Threats to U.S. neutrality </vt:lpstr>
      <vt:lpstr>II.  Why did the U.S. Enter the War? Threats to U.S. neutrality </vt:lpstr>
      <vt:lpstr>II.  Why did the U.S. Enter the War? Threats to U.S. neutrality </vt:lpstr>
      <vt:lpstr>II.  Why did the U.S. Enter the War?  The Russian Revolution</vt:lpstr>
      <vt:lpstr>II.  Why did the U.S. Enter the War?  The Russian Revolution</vt:lpstr>
      <vt:lpstr>II.  Why did the U.S. Enter the War?“To Make The World Safe For Democracy”</vt:lpstr>
      <vt:lpstr>III. How did the U.S. Mobilize for War?</vt:lpstr>
      <vt:lpstr>III.  How did the U.S. Mobilize for War?</vt:lpstr>
      <vt:lpstr>III.  How did the U.S. Mobilize for War?</vt:lpstr>
      <vt:lpstr>III.  How did the U.S. Mobilize for War?</vt:lpstr>
      <vt:lpstr>III.  How did the U.S. Mobilize for War?</vt:lpstr>
      <vt:lpstr>III.  How did the U.S. Mobilize for War?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Speight</dc:creator>
  <cp:lastModifiedBy>.</cp:lastModifiedBy>
  <cp:revision>130</cp:revision>
  <dcterms:created xsi:type="dcterms:W3CDTF">2008-03-22T14:54:15Z</dcterms:created>
  <dcterms:modified xsi:type="dcterms:W3CDTF">2015-03-19T19:16:58Z</dcterms:modified>
</cp:coreProperties>
</file>