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442" r:id="rId2"/>
    <p:sldId id="443" r:id="rId3"/>
    <p:sldId id="444" r:id="rId4"/>
    <p:sldId id="358" r:id="rId5"/>
    <p:sldId id="359" r:id="rId6"/>
    <p:sldId id="360" r:id="rId7"/>
    <p:sldId id="281" r:id="rId8"/>
    <p:sldId id="348" r:id="rId9"/>
    <p:sldId id="350" r:id="rId10"/>
    <p:sldId id="349" r:id="rId11"/>
    <p:sldId id="371" r:id="rId12"/>
    <p:sldId id="366" r:id="rId13"/>
    <p:sldId id="373" r:id="rId14"/>
    <p:sldId id="372" r:id="rId15"/>
    <p:sldId id="387" r:id="rId16"/>
    <p:sldId id="273" r:id="rId17"/>
    <p:sldId id="285" r:id="rId18"/>
    <p:sldId id="384" r:id="rId19"/>
    <p:sldId id="278" r:id="rId20"/>
    <p:sldId id="279" r:id="rId21"/>
    <p:sldId id="280" r:id="rId22"/>
    <p:sldId id="399" r:id="rId23"/>
    <p:sldId id="401" r:id="rId24"/>
    <p:sldId id="287"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89339" autoAdjust="0"/>
  </p:normalViewPr>
  <p:slideViewPr>
    <p:cSldViewPr>
      <p:cViewPr>
        <p:scale>
          <a:sx n="80" d="100"/>
          <a:sy n="80" d="100"/>
        </p:scale>
        <p:origin x="-138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45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87043" name="Rectangle 2051"/>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87044" name="Rectangle 2052"/>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7045" name="Rectangle 2053"/>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6" name="Rectangle 2054"/>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87047" name="Rectangle 2055"/>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D8A1911-2F28-4694-BD44-399F04EB01A2}" type="slidenum">
              <a:rPr lang="en-US"/>
              <a:pPr/>
              <a:t>‹#›</a:t>
            </a:fld>
            <a:endParaRPr lang="en-US"/>
          </a:p>
        </p:txBody>
      </p:sp>
    </p:spTree>
    <p:extLst>
      <p:ext uri="{BB962C8B-B14F-4D97-AF65-F5344CB8AC3E}">
        <p14:creationId xmlns:p14="http://schemas.microsoft.com/office/powerpoint/2010/main" val="28908459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Paris_Peace_Conference" TargetMode="External"/><Relationship Id="rId7" Type="http://schemas.openxmlformats.org/officeDocument/2006/relationships/hyperlink" Target="http://en.wikipedia.org/wiki/Woodrow_Wils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Georges_Clemenceau" TargetMode="External"/><Relationship Id="rId5" Type="http://schemas.openxmlformats.org/officeDocument/2006/relationships/hyperlink" Target="http://en.wikipedia.org/wiki/Vittorio_Emanuele_Orlando" TargetMode="External"/><Relationship Id="rId4" Type="http://schemas.openxmlformats.org/officeDocument/2006/relationships/hyperlink" Target="http://en.wikipedia.org/wiki/Lloyd_Georg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Cheshire_Regimen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Battle_of_the_Somme_(1916)" TargetMode="External"/><Relationship Id="rId4" Type="http://schemas.openxmlformats.org/officeDocument/2006/relationships/hyperlink" Target="http://en.wikipedia.org/wiki/La_Boissel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Vickers_machine_gu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commons.wikimedia.org/wiki/Image:Vickers_machine_gun_crew_with_gas_masks_rear_view.jpg" TargetMode="External"/><Relationship Id="rId4" Type="http://schemas.openxmlformats.org/officeDocument/2006/relationships/hyperlink" Target="http://commons.wikimedia.org/wiki/Battle_of_the_Somm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9EF1B93-9C87-4D7D-B904-D8536A631376}" type="slidenum">
              <a:rPr lang="en-US"/>
              <a:pPr/>
              <a:t>4</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http://z.about.com/d/history1900s/1/0/W/3/wwi20.gif</a:t>
            </a:r>
          </a:p>
          <a:p>
            <a:r>
              <a:rPr lang="en-US"/>
              <a:t>Famous [African American] regiment arrives home on the France. New York's famous 369th (old 15th) Infantry [African American] troops arrive at Hoboken, New Jersey. They are the only regiment which never had one of their men captured and never lost a foot of ground or a trench, also the only unit in the American Expeditionary Force which bore a state name and carried a state flag. </a:t>
            </a:r>
          </a:p>
          <a:p>
            <a:endParaRPr lang="en-US"/>
          </a:p>
          <a:p>
            <a:r>
              <a:rPr lang="en-US"/>
              <a:t>http://images.google.com/imgres?imgurl=http://www.wfa-usa.org/new/jpg/inspec.jpg&amp;imgrefurl=http://www.wfa-usa.org/new/aefhist.htm&amp;h=220&amp;w=364&amp;sz=40&amp;hl=en&amp;start=19&amp;um=1&amp;tbnid=4kIQzdRrFwYw4M:&amp;tbnh=73&amp;tbnw=121&amp;prev=/images%3Fq%3DAmerican%2BExpeditionary%2BForce%2B%26um%3D1%26hl%3Den%26rls%3DGWYF,GWYF:2006-29,GWYF:en%26sa%3DN</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8825451-34FA-4876-B3EF-5A5DE2F24E73}" type="slidenum">
              <a:rPr lang="en-US"/>
              <a:pPr/>
              <a:t>16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http://upload.wikimedia.org/wikipedia/commons/2/20/Council_of_Four_Versailles.jpg“</a:t>
            </a:r>
          </a:p>
          <a:p>
            <a:r>
              <a:rPr lang="en-US"/>
              <a:t>The Big Four" during the </a:t>
            </a:r>
            <a:r>
              <a:rPr lang="en-US">
                <a:hlinkClick r:id="rId3" tooltip="Paris Peace Conference"/>
              </a:rPr>
              <a:t>Paris Peace Conference</a:t>
            </a:r>
            <a:r>
              <a:rPr lang="en-US"/>
              <a:t> (</a:t>
            </a:r>
            <a:r>
              <a:rPr lang="en-US" i="1"/>
              <a:t>from left to right, </a:t>
            </a:r>
            <a:r>
              <a:rPr lang="en-US" i="1">
                <a:hlinkClick r:id="rId4" tooltip="Lloyd George"/>
              </a:rPr>
              <a:t>Lloyd George</a:t>
            </a:r>
            <a:r>
              <a:rPr lang="en-US" i="1"/>
              <a:t>, </a:t>
            </a:r>
            <a:r>
              <a:rPr lang="en-US" i="1">
                <a:hlinkClick r:id="rId5" tooltip="Vittorio Emanuele Orlando"/>
              </a:rPr>
              <a:t>Vittorio Emanuele Orlando</a:t>
            </a:r>
            <a:r>
              <a:rPr lang="en-US" i="1"/>
              <a:t>, </a:t>
            </a:r>
            <a:r>
              <a:rPr lang="en-US" i="1">
                <a:hlinkClick r:id="rId6" tooltip="Georges Clemenceau"/>
              </a:rPr>
              <a:t>Georges Clemenceau</a:t>
            </a:r>
            <a:r>
              <a:rPr lang="en-US" i="1"/>
              <a:t>, </a:t>
            </a:r>
            <a:r>
              <a:rPr lang="en-US" i="1">
                <a:hlinkClick r:id="rId7" tooltip="Woodrow Wilson"/>
              </a:rPr>
              <a:t>Woodrow Wilson</a:t>
            </a:r>
            <a:r>
              <a:rPr lang="en-US"/>
              <a:t> </a:t>
            </a:r>
          </a:p>
          <a:p>
            <a:endParaRPr lang="en-US"/>
          </a:p>
          <a:p>
            <a:r>
              <a:rPr lang="en-US"/>
              <a:t>They were President Woodrow Wilson (1856–1924) of the United States, Prime Minister David Lloyd George (1863–1945) of Britain, Premier Georges Clemenceau (1841–1929) of France, and Premier Vittorio Orlando (1860–1952) of Italy.</a:t>
            </a:r>
          </a:p>
          <a:p>
            <a:r>
              <a:rPr lang="en-US"/>
              <a:t> http://www.enotes.com/history-fact-finder/war-conflict-twentieth-century/who-were-big-four</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F6BF020-36E5-4B99-9EC3-DB2A3BCC32BE}" type="slidenum">
              <a:rPr lang="en-US"/>
              <a:pPr/>
              <a:t>18</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C10F84C-DBB0-4941-A780-7A2F976A96EA}" type="slidenum">
              <a:rPr lang="en-US"/>
              <a:pPr/>
              <a:t>19</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http://upload.wikimedia.org/wikipedia/commons/b/bc/VersaillesCourHonneur.jpg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6702DC6-4216-4DD6-8872-6A35F4737636}" type="slidenum">
              <a:rPr lang="en-US"/>
              <a:pPr/>
              <a:t>20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http://commons.wikimedia.org/wiki/Image:William_Orpen_-_The_Signing_of_Peace_in_the_Hall_of_Mirrors,_Versailles.jpg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76AADA1E-B3BD-43EA-89B0-5E3AAA04D8B9}" type="slidenum">
              <a:rPr lang="en-US"/>
              <a:pPr/>
              <a:t>22</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http://en.wikipedia.org/wiki/Image:WorldWarI-MilitaryDeaths-EntentePowers-Piechart.svg</a:t>
            </a:r>
          </a:p>
          <a:p>
            <a:r>
              <a:rPr lang="en-US"/>
              <a:t>http://en.wikipedia.org/wiki/Image:WorldWarI-MilitaryDeaths-CentralPowers-Piechart.svg</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D2A9EFF-2432-452C-9871-E0E788359198}" type="slidenum">
              <a:rPr lang="en-US"/>
              <a:pPr/>
              <a:t>23</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t>http://www.ysursa.com/history/West%20Civ/Textbook/WWI-casualties.htm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46B43FA-9023-4861-BDA1-3D94A07F33F3}" type="slidenum">
              <a:rPr lang="en-US"/>
              <a:pPr/>
              <a:t>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t>http://website.lineone.net/~hollis_wood/doughweb/uniform/dbuniform.jpg</a:t>
            </a:r>
          </a:p>
          <a:p>
            <a:r>
              <a:rPr lang="en-US"/>
              <a:t>http://en.wikipedia.org/wiki/Doughboy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C11F4DAE-D652-4530-9A0D-E50498F2AFC9}" type="slidenum">
              <a:rPr lang="en-US"/>
              <a:pPr/>
              <a:t>9</a:t>
            </a:fld>
            <a:endParaRPr lang="en-US"/>
          </a:p>
        </p:txBody>
      </p:sp>
      <p:sp>
        <p:nvSpPr>
          <p:cNvPr id="119810" name="Rectangle 1026"/>
          <p:cNvSpPr>
            <a:spLocks noGrp="1" noRot="1" noChangeAspect="1" noChangeArrowheads="1" noTextEdit="1"/>
          </p:cNvSpPr>
          <p:nvPr>
            <p:ph type="sldImg"/>
          </p:nvPr>
        </p:nvSpPr>
        <p:spPr>
          <a:ln/>
        </p:spPr>
      </p:sp>
      <p:sp>
        <p:nvSpPr>
          <p:cNvPr id="119811" name="Rectangle 1027"/>
          <p:cNvSpPr>
            <a:spLocks noGrp="1" noChangeArrowheads="1"/>
          </p:cNvSpPr>
          <p:nvPr>
            <p:ph type="body" idx="1"/>
          </p:nvPr>
        </p:nvSpPr>
        <p:spPr/>
        <p:txBody>
          <a:bodyPr/>
          <a:lstStyle/>
          <a:p>
            <a:r>
              <a:rPr lang="en-US"/>
              <a:t>http://upload.wikimedia.org/wikipedia/commons/f/fa/Cheshire_Regiment_trench_Somme_1916.jpg</a:t>
            </a:r>
          </a:p>
          <a:p>
            <a:r>
              <a:rPr lang="en-US">
                <a:hlinkClick r:id="rId3" tooltip="Cheshire Regiment"/>
              </a:rPr>
              <a:t>Cheshire Regiment</a:t>
            </a:r>
            <a:r>
              <a:rPr lang="en-US"/>
              <a:t> sentry in a trench near </a:t>
            </a:r>
            <a:r>
              <a:rPr lang="en-US">
                <a:hlinkClick r:id="rId4" tooltip="La Boisselle"/>
              </a:rPr>
              <a:t>La Boisselle</a:t>
            </a:r>
            <a:r>
              <a:rPr lang="en-US"/>
              <a:t> during the </a:t>
            </a:r>
            <a:r>
              <a:rPr lang="en-US">
                <a:hlinkClick r:id="rId5" tooltip="Battle of the Somme (1916)"/>
              </a:rPr>
              <a:t>Battle of the Somme</a:t>
            </a:r>
            <a:r>
              <a:rPr lang="en-US"/>
              <a:t>, July 1916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47D1321-B6C8-4613-BBC5-4289717FB627}" type="slidenum">
              <a:rPr lang="en-US"/>
              <a:pPr/>
              <a:t>10</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http://img.dailymail.co.uk/i/pix/2007/10_02/trenchPA_468x607.jpg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E166B8E-AD7F-422E-9FFA-2D7F16E3DC71}" type="slidenum">
              <a:rPr lang="en-US"/>
              <a:pPr/>
              <a:t>11</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t>http://content.answers.com/main/content/wp/en-commons/thumb/f/f1/300px-WW1_TitlePicture_For_Wikipedia_Article.jpg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36910731-704A-4E4A-85B5-7C5EB3D15E71}" type="slidenum">
              <a:rPr lang="en-US"/>
              <a:pPr/>
              <a:t>12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http://upload.wikimedia.org/wikipedia/commons/0/09/Poison_gas_attack.jpg</a:t>
            </a:r>
          </a:p>
          <a:p>
            <a:r>
              <a:rPr lang="en-US"/>
              <a:t>http://upload.wikimedia.org/wikipedia/commons/6/68/Mustard_gas_burns.jpg</a:t>
            </a:r>
          </a:p>
          <a:p>
            <a:r>
              <a:rPr lang="en-US" b="1"/>
              <a:t>English:</a:t>
            </a:r>
            <a:r>
              <a:rPr lang="en-US"/>
              <a:t> British </a:t>
            </a:r>
            <a:r>
              <a:rPr lang="en-US">
                <a:hlinkClick r:id="rId3" tooltip="Vickers machine gun"/>
              </a:rPr>
              <a:t>Vickers machine gun</a:t>
            </a:r>
            <a:r>
              <a:rPr lang="en-US"/>
              <a:t> crew wearing PH-type anti-gas helmets. Near Ovillers during the </a:t>
            </a:r>
            <a:r>
              <a:rPr lang="en-US">
                <a:hlinkClick r:id="rId4" tooltip="Battle of the Somme"/>
              </a:rPr>
              <a:t>Battle of the Somme</a:t>
            </a:r>
            <a:r>
              <a:rPr lang="en-US"/>
              <a:t>, July 1916. The gunner is wearing a padded waistcoat, enabling him to carry the machine gun barrel. See </a:t>
            </a:r>
            <a:r>
              <a:rPr lang="en-US">
                <a:hlinkClick r:id="rId5" tooltip="Image:Vickers machine gun crew with gas masks rear view.jpg"/>
              </a:rPr>
              <a:t>Image:Vickers machine gun crew with gas masks rear view.jpg</a:t>
            </a:r>
            <a:r>
              <a:rPr lang="en-US"/>
              <a:t> for an alternate view of this crew.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153844D-9FD4-4E11-A6B3-7FDDE34F968B}" type="slidenum">
              <a:rPr lang="en-US"/>
              <a:pPr/>
              <a:t>13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http://www.historylearningsite.co.uk/provisional_government.htm</a:t>
            </a:r>
          </a:p>
          <a:p>
            <a:r>
              <a:rPr lang="en-US" b="1" i="1"/>
              <a:t>The Provisional Government  is the name given to the government that led Russia from March 1917 to November 1917. Throughout its existence, the Provisional Government met at the Tauride Palace. By July it was led by Alexander Kerensky - the man who had informed the Duma on March 11th that 25,000 troops were on the way to support them.</a:t>
            </a:r>
          </a:p>
          <a:p>
            <a:endParaRPr lang="en-US" b="1" i="1"/>
          </a:p>
          <a:p>
            <a:r>
              <a:rPr lang="en-US" b="1" i="1"/>
              <a:t>The Provisional Government also committed two huge blunders:</a:t>
            </a:r>
          </a:p>
          <a:p>
            <a:r>
              <a:rPr lang="en-US" b="1" i="1"/>
              <a:t>1. It refused to give land to the poor peasants in the rural areas. This seemed to confirm the point above - that the Provisional Government did not understand the desires of the poor. To survive the peasants needed land and this was refused by Kerensky.</a:t>
            </a:r>
          </a:p>
          <a:p>
            <a:r>
              <a:rPr lang="en-US" b="1" i="1"/>
              <a:t>2. By far, the biggest blunder was the decision taken by the Provisional Government to keep Russia in World War One. This was a curious decision as the war was hated by the Russian people who had suffered greatly as a result of it.</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F99597B-AE21-4FBA-B2BC-E3AC5B306415}" type="slidenum">
              <a:rPr lang="en-US"/>
              <a:pPr/>
              <a:t>14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http://www.emsource.org.uk/images/UON00021.jpg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57F6E47-0BA1-426E-AA65-C4D135ECF9D4}" type="slidenum">
              <a:rPr lang="en-US"/>
              <a:pPr/>
              <a:t>15</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t>http://www.historylearningsite.co.uk/provisional_government.htm</a:t>
            </a:r>
          </a:p>
          <a:p>
            <a:r>
              <a:rPr lang="en-US" b="1" i="1"/>
              <a:t>The Provisional Government  is the name given to the government that led Russia from March 1917 to November 1917. Throughout its existence, the Provisional Government met at the Tauride Palace. By July it was led by Alexander Kerensky - the man who had informed the Duma on March 11th that 25,000 troops were on the way to support them.</a:t>
            </a:r>
          </a:p>
          <a:p>
            <a:endParaRPr lang="en-US" b="1" i="1"/>
          </a:p>
          <a:p>
            <a:r>
              <a:rPr lang="en-US" b="1" i="1"/>
              <a:t>The Provisional Government also committed two huge blunders:</a:t>
            </a:r>
          </a:p>
          <a:p>
            <a:r>
              <a:rPr lang="en-US" b="1" i="1"/>
              <a:t>1. It refused to give land to the poor peasants in the rural areas. This seemed to confirm the point above - that the Provisional Government did not understand the desires of the poor. To survive the peasants needed land and this was refused by Kerensky.</a:t>
            </a:r>
          </a:p>
          <a:p>
            <a:r>
              <a:rPr lang="en-US" b="1" i="1"/>
              <a:t>2. By far, the biggest blunder was the decision taken by the Provisional Government to keep Russia in World War One. This was a curious decision as the war was hated by the Russian people who had suffered greatly as a result of it.</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469EC-407C-485B-B111-5114381FF6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D6E20-4C13-4839-B9C4-9E9747C048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7AC81-3EE5-40D4-948C-E3C1A23ACB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55927-C306-47E8-8E3D-351E88446E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F3358-5DB9-4B8B-B21F-2A9CBE7285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FDDCD-0F01-4443-B2FB-B72FDDA4CA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928F0-8FDF-456D-88CC-92EA0C4CE5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E7404-A9B4-42E3-95FB-61B6937AEA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E1236-260B-415F-A684-8B6B546DC6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02844-ABEE-4047-9F56-58FF4C297F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A9C41-69B0-4FF4-8291-FBED07FA83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6BDEB-A679-42CF-A2CF-60FDF3DD3A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c/ca/Jeannette_Rankin_cph.3b13863.jpg"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7/7b/Vickers_machine_gun_crew_with_gas_masks.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commons/7/7a/WorldWarI-MilitaryDeaths-EntentePowers-Piechart.sv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upload.wikimedia.org/wikipedia/commons/0/01/WorldWarI-MilitaryDeaths-CentralPowers-Piechart.svg"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2/2a/John_Pershing.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upload.wikimedia.org/wikipedia/commons/e/ef/HAB_ww1_1918.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IV.  Reactions to War:  Anti-War Sentiment</a:t>
            </a:r>
            <a:endParaRPr lang="en-US" dirty="0"/>
          </a:p>
        </p:txBody>
      </p:sp>
      <p:sp>
        <p:nvSpPr>
          <p:cNvPr id="5" name="Content Placeholder 4"/>
          <p:cNvSpPr>
            <a:spLocks noGrp="1"/>
          </p:cNvSpPr>
          <p:nvPr>
            <p:ph sz="half" idx="1"/>
          </p:nvPr>
        </p:nvSpPr>
        <p:spPr/>
        <p:txBody>
          <a:bodyPr/>
          <a:lstStyle/>
          <a:p>
            <a:r>
              <a:rPr lang="en-US" b="1" dirty="0" smtClean="0">
                <a:latin typeface="Arial" charset="0"/>
              </a:rPr>
              <a:t>Isolationists</a:t>
            </a:r>
            <a:r>
              <a:rPr lang="en-US" dirty="0" smtClean="0">
                <a:latin typeface="Arial" charset="0"/>
              </a:rPr>
              <a:t> such as Jeanette Rankin, Quakers, Senator Robert </a:t>
            </a:r>
            <a:r>
              <a:rPr lang="en-US" dirty="0" err="1" smtClean="0">
                <a:latin typeface="Arial" charset="0"/>
              </a:rPr>
              <a:t>LaFollette</a:t>
            </a:r>
            <a:r>
              <a:rPr lang="en-US" dirty="0" smtClean="0">
                <a:latin typeface="Arial" charset="0"/>
              </a:rPr>
              <a:t> – Many Americans wished to stay out of the “European War.”</a:t>
            </a:r>
            <a:endParaRPr lang="en-US" dirty="0"/>
          </a:p>
        </p:txBody>
      </p:sp>
      <p:pic>
        <p:nvPicPr>
          <p:cNvPr id="281602" name="Picture 2" descr="File:Jeannette Rankin cph.3b13863.jpg">
            <a:hlinkClick r:id="rId2"/>
          </p:cNvPr>
          <p:cNvPicPr>
            <a:picLocks noChangeAspect="1" noChangeArrowheads="1"/>
          </p:cNvPicPr>
          <p:nvPr/>
        </p:nvPicPr>
        <p:blipFill>
          <a:blip r:embed="rId3" cstate="print"/>
          <a:srcRect/>
          <a:stretch>
            <a:fillRect/>
          </a:stretch>
        </p:blipFill>
        <p:spPr bwMode="auto">
          <a:xfrm>
            <a:off x="4876800" y="1583070"/>
            <a:ext cx="3848100" cy="4842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endParaRPr lang="en-US" sz="4000" b="1">
              <a:latin typeface="Times New Roman" charset="0"/>
            </a:endParaRPr>
          </a:p>
        </p:txBody>
      </p:sp>
      <p:pic>
        <p:nvPicPr>
          <p:cNvPr id="116742" name="Picture 6" descr="trenchPA_468x607"/>
          <p:cNvPicPr>
            <a:picLocks noChangeAspect="1" noChangeArrowheads="1"/>
          </p:cNvPicPr>
          <p:nvPr/>
        </p:nvPicPr>
        <p:blipFill>
          <a:blip r:embed="rId3" cstate="print"/>
          <a:srcRect/>
          <a:stretch>
            <a:fillRect/>
          </a:stretch>
        </p:blipFill>
        <p:spPr bwMode="auto">
          <a:xfrm>
            <a:off x="2133600" y="0"/>
            <a:ext cx="5287963"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marL="857250" indent="-857250" eaLnBrk="1" hangingPunct="1">
              <a:buAutoNum type="romanUcPeriod" startAt="5"/>
            </a:pPr>
            <a:r>
              <a:rPr lang="en-US" sz="4000" dirty="0"/>
              <a:t>How was the war fought </a:t>
            </a:r>
            <a:endParaRPr lang="en-US" sz="4000" dirty="0">
              <a:latin typeface="+mj-lt"/>
            </a:endParaRPr>
          </a:p>
          <a:p>
            <a:pPr eaLnBrk="1" hangingPunct="1"/>
            <a:endParaRPr lang="en-US" sz="4000" dirty="0" smtClean="0">
              <a:latin typeface="+mj-lt"/>
            </a:endParaRPr>
          </a:p>
          <a:p>
            <a:pPr eaLnBrk="1" hangingPunct="1"/>
            <a:r>
              <a:rPr lang="en-US" sz="4000" dirty="0" smtClean="0">
                <a:latin typeface="+mj-lt"/>
              </a:rPr>
              <a:t>New Technologies</a:t>
            </a:r>
            <a:endParaRPr lang="en-US" sz="4000" dirty="0" smtClean="0">
              <a:latin typeface="+mj-lt"/>
            </a:endParaRPr>
          </a:p>
          <a:p>
            <a:pPr marL="857250" indent="-857250" eaLnBrk="1" hangingPunct="1">
              <a:buFont typeface="Arial" pitchFamily="34" charset="0"/>
              <a:buChar char="•"/>
            </a:pPr>
            <a:r>
              <a:rPr lang="en-US" sz="4000" dirty="0" smtClean="0">
                <a:latin typeface="+mj-lt"/>
              </a:rPr>
              <a:t>Mustard </a:t>
            </a:r>
            <a:r>
              <a:rPr lang="en-US" sz="4000" dirty="0">
                <a:latin typeface="+mj-lt"/>
              </a:rPr>
              <a:t>gas - A new poisonous gas first used by the </a:t>
            </a:r>
            <a:r>
              <a:rPr lang="en-US" sz="4000" dirty="0" smtClean="0">
                <a:latin typeface="+mj-lt"/>
              </a:rPr>
              <a:t>Germans</a:t>
            </a:r>
          </a:p>
          <a:p>
            <a:pPr marL="857250" indent="-857250" eaLnBrk="1" hangingPunct="1">
              <a:buFont typeface="Arial" pitchFamily="34" charset="0"/>
              <a:buChar char="•"/>
            </a:pPr>
            <a:r>
              <a:rPr lang="en-US" sz="4000" dirty="0" smtClean="0">
                <a:latin typeface="+mj-lt"/>
              </a:rPr>
              <a:t>Other </a:t>
            </a:r>
            <a:r>
              <a:rPr lang="en-US" sz="4000" dirty="0">
                <a:latin typeface="+mj-lt"/>
              </a:rPr>
              <a:t>weapons used for the first time in WWI – tanks, and airplanes</a:t>
            </a:r>
            <a:r>
              <a:rPr lang="en-US" sz="4000" b="1" dirty="0">
                <a:latin typeface="Arial" charset="0"/>
              </a:rPr>
              <a:t>.</a:t>
            </a:r>
          </a:p>
          <a:p>
            <a:pPr eaLnBrk="1" hangingPunct="1"/>
            <a:endParaRPr lang="en-US" sz="4000" dirty="0">
              <a:latin typeface="Arial" charset="0"/>
            </a:endParaRPr>
          </a:p>
          <a:p>
            <a:endParaRPr lang="en-US" sz="4000" b="1" dirty="0">
              <a:latin typeface="Times New Roman"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1026"/>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endParaRPr lang="en-US" sz="4000" b="1">
              <a:latin typeface="Times New Roman" charset="0"/>
            </a:endParaRPr>
          </a:p>
        </p:txBody>
      </p:sp>
      <p:pic>
        <p:nvPicPr>
          <p:cNvPr id="152582" name="Picture 1030" descr="Image:Vickers machine gun crew with gas masks.jpg">
            <a:hlinkClick r:id="rId3"/>
          </p:cNvPr>
          <p:cNvPicPr>
            <a:picLocks noChangeAspect="1" noChangeArrowheads="1"/>
          </p:cNvPicPr>
          <p:nvPr/>
        </p:nvPicPr>
        <p:blipFill>
          <a:blip r:embed="rId4" cstate="print"/>
          <a:srcRect/>
          <a:stretch>
            <a:fillRect/>
          </a:stretch>
        </p:blipFill>
        <p:spPr bwMode="auto">
          <a:xfrm>
            <a:off x="990600" y="914400"/>
            <a:ext cx="7620000" cy="47434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381000" y="304800"/>
            <a:ext cx="7467600" cy="5638800"/>
          </a:xfrm>
          <a:prstGeom prst="rect">
            <a:avLst/>
          </a:prstGeom>
          <a:noFill/>
          <a:ln w="9525">
            <a:noFill/>
            <a:miter lim="800000"/>
            <a:headEnd/>
            <a:tailEnd/>
          </a:ln>
          <a:effectLst/>
        </p:spPr>
        <p:txBody>
          <a:bodyPr>
            <a:flatTx/>
          </a:bodyPr>
          <a:lstStyle/>
          <a:p>
            <a:pPr marL="571500" indent="-571500"/>
            <a:r>
              <a:rPr lang="en-US" sz="4000" dirty="0" smtClean="0"/>
              <a:t>VI. How was peace achieved?  What were the effects of the war?</a:t>
            </a:r>
            <a:endParaRPr lang="en-US" sz="4000" b="1" dirty="0">
              <a:latin typeface="Arial" charset="0"/>
            </a:endParaRPr>
          </a:p>
          <a:p>
            <a:pPr marL="342900" indent="-342900" eaLnBrk="1" hangingPunct="1"/>
            <a:r>
              <a:rPr lang="en-US" sz="2800" b="1" dirty="0" smtClean="0">
                <a:latin typeface="Arial" charset="0"/>
              </a:rPr>
              <a:t>Fourteen Points—</a:t>
            </a:r>
          </a:p>
          <a:p>
            <a:pPr marL="342900" indent="-342900" eaLnBrk="1" hangingPunct="1"/>
            <a:r>
              <a:rPr lang="en-US" sz="2800" dirty="0" smtClean="0">
                <a:latin typeface="Arial" charset="0"/>
              </a:rPr>
              <a:t>Wilson’s </a:t>
            </a:r>
            <a:r>
              <a:rPr lang="en-US" sz="2800" dirty="0">
                <a:latin typeface="Arial" charset="0"/>
              </a:rPr>
              <a:t>Plan , 1-5 –freedom of the seas, no tariffs, no secret treaties, fair colonial agreements, reduce arms; the next eight were new countries created after the </a:t>
            </a:r>
            <a:r>
              <a:rPr lang="en-US" sz="2800" dirty="0" smtClean="0">
                <a:latin typeface="Arial" charset="0"/>
              </a:rPr>
              <a:t>war</a:t>
            </a:r>
            <a:r>
              <a:rPr lang="en-US" sz="2800" b="1" i="1" dirty="0" smtClean="0">
                <a:latin typeface="Arial" charset="0"/>
              </a:rPr>
              <a:t> </a:t>
            </a:r>
            <a:r>
              <a:rPr lang="en-US" sz="2400" b="1" i="1" dirty="0" smtClean="0">
                <a:latin typeface="Arial" charset="0"/>
              </a:rPr>
              <a:t>through Self-determination –The power to </a:t>
            </a:r>
            <a:r>
              <a:rPr lang="en-US" sz="2400" b="1" i="1" dirty="0" smtClean="0">
                <a:latin typeface="Arial" charset="0"/>
              </a:rPr>
              <a:t>self-govern</a:t>
            </a:r>
            <a:r>
              <a:rPr lang="en-US" sz="2400" b="1" i="1" dirty="0" smtClean="0">
                <a:latin typeface="Arial" charset="0"/>
              </a:rPr>
              <a:t>. Wilson wanted the new nations created by the Treaty of Versailles to govern themselves</a:t>
            </a:r>
            <a:r>
              <a:rPr lang="en-US" sz="2400" dirty="0" smtClean="0">
                <a:latin typeface="Arial" charset="0"/>
              </a:rPr>
              <a:t> </a:t>
            </a:r>
            <a:r>
              <a:rPr lang="en-US" sz="2400" dirty="0">
                <a:latin typeface="Arial" charset="0"/>
              </a:rPr>
              <a:t>&amp; the 14th was the League of Nations </a:t>
            </a:r>
          </a:p>
          <a:p>
            <a:pPr marL="800100" lvl="1" indent="-342900" eaLnBrk="1" hangingPunct="1">
              <a:spcBef>
                <a:spcPct val="20000"/>
              </a:spcBef>
            </a:pPr>
            <a:endParaRPr lang="en-US" sz="4000" b="1" i="1" dirty="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marL="342900" indent="-342900" eaLnBrk="1" hangingPunct="1"/>
            <a:r>
              <a:rPr lang="en-US" sz="4000" dirty="0" smtClean="0"/>
              <a:t>How was peace achieved?  What were the effects of the war?</a:t>
            </a:r>
          </a:p>
          <a:p>
            <a:pPr marL="342900" indent="-342900" eaLnBrk="1" hangingPunct="1"/>
            <a:endParaRPr lang="en-US" sz="4000" dirty="0" smtClean="0"/>
          </a:p>
        </p:txBody>
      </p:sp>
      <p:pic>
        <p:nvPicPr>
          <p:cNvPr id="165892" name="Picture 4" descr="UON00021"/>
          <p:cNvPicPr>
            <a:picLocks noChangeAspect="1" noChangeArrowheads="1"/>
          </p:cNvPicPr>
          <p:nvPr/>
        </p:nvPicPr>
        <p:blipFill>
          <a:blip r:embed="rId3" cstate="print"/>
          <a:srcRect/>
          <a:stretch>
            <a:fillRect/>
          </a:stretch>
        </p:blipFill>
        <p:spPr bwMode="auto">
          <a:xfrm>
            <a:off x="5181600" y="1524000"/>
            <a:ext cx="3276600" cy="4634876"/>
          </a:xfrm>
          <a:prstGeom prst="rect">
            <a:avLst/>
          </a:prstGeom>
          <a:noFill/>
        </p:spPr>
      </p:pic>
      <p:sp>
        <p:nvSpPr>
          <p:cNvPr id="3" name="Content Placeholder 2"/>
          <p:cNvSpPr>
            <a:spLocks noGrp="1"/>
          </p:cNvSpPr>
          <p:nvPr>
            <p:ph sz="half" idx="1"/>
          </p:nvPr>
        </p:nvSpPr>
        <p:spPr>
          <a:xfrm>
            <a:off x="457200" y="1600200"/>
            <a:ext cx="4267200" cy="4525963"/>
          </a:xfrm>
        </p:spPr>
        <p:txBody>
          <a:bodyPr>
            <a:normAutofit fontScale="92500" lnSpcReduction="10000"/>
          </a:bodyPr>
          <a:lstStyle/>
          <a:p>
            <a:pPr lvl="0" fontAlgn="base">
              <a:spcBef>
                <a:spcPct val="0"/>
              </a:spcBef>
              <a:spcAft>
                <a:spcPct val="0"/>
              </a:spcAft>
              <a:buNone/>
            </a:pPr>
            <a:r>
              <a:rPr lang="en-US" sz="3600" b="1" dirty="0">
                <a:solidFill>
                  <a:prstClr val="black"/>
                </a:solidFill>
                <a:latin typeface="Arial" charset="0"/>
              </a:rPr>
              <a:t>Armistice</a:t>
            </a:r>
            <a:r>
              <a:rPr lang="en-US" sz="3600" dirty="0">
                <a:solidFill>
                  <a:prstClr val="black"/>
                </a:solidFill>
                <a:latin typeface="Arial" charset="0"/>
              </a:rPr>
              <a:t> – </a:t>
            </a:r>
          </a:p>
          <a:p>
            <a:pPr lvl="0" fontAlgn="base">
              <a:spcBef>
                <a:spcPct val="0"/>
              </a:spcBef>
              <a:spcAft>
                <a:spcPct val="0"/>
              </a:spcAft>
              <a:buNone/>
            </a:pPr>
            <a:r>
              <a:rPr lang="en-US" sz="3600" b="1" dirty="0">
                <a:solidFill>
                  <a:prstClr val="black"/>
                </a:solidFill>
                <a:latin typeface="Arial" charset="0"/>
              </a:rPr>
              <a:t>cease fire </a:t>
            </a:r>
          </a:p>
          <a:p>
            <a:pPr lvl="0" fontAlgn="base">
              <a:spcBef>
                <a:spcPct val="0"/>
              </a:spcBef>
              <a:spcAft>
                <a:spcPct val="0"/>
              </a:spcAft>
              <a:buNone/>
            </a:pPr>
            <a:r>
              <a:rPr lang="en-US" sz="3600" b="1" dirty="0">
                <a:solidFill>
                  <a:prstClr val="black"/>
                </a:solidFill>
                <a:latin typeface="Arial" charset="0"/>
              </a:rPr>
              <a:t>agreement</a:t>
            </a:r>
            <a:endParaRPr lang="en-US" sz="3600" dirty="0">
              <a:solidFill>
                <a:prstClr val="black"/>
              </a:solidFill>
              <a:latin typeface="Arial" charset="0"/>
            </a:endParaRPr>
          </a:p>
          <a:p>
            <a:pPr lvl="0" fontAlgn="base">
              <a:spcBef>
                <a:spcPct val="0"/>
              </a:spcBef>
              <a:spcAft>
                <a:spcPct val="0"/>
              </a:spcAft>
              <a:buNone/>
            </a:pPr>
            <a:r>
              <a:rPr lang="en-US" sz="3600" b="1" dirty="0">
                <a:solidFill>
                  <a:prstClr val="black"/>
                </a:solidFill>
                <a:latin typeface="Arial" charset="0"/>
              </a:rPr>
              <a:t>Nov. 11, 1918-</a:t>
            </a:r>
          </a:p>
          <a:p>
            <a:pPr lvl="0" fontAlgn="base">
              <a:spcBef>
                <a:spcPct val="0"/>
              </a:spcBef>
              <a:spcAft>
                <a:spcPct val="0"/>
              </a:spcAft>
              <a:buNone/>
            </a:pPr>
            <a:r>
              <a:rPr lang="en-US" sz="3600" b="1" dirty="0">
                <a:solidFill>
                  <a:prstClr val="black"/>
                </a:solidFill>
                <a:latin typeface="Arial" charset="0"/>
              </a:rPr>
              <a:t>“The 11th hour </a:t>
            </a:r>
          </a:p>
          <a:p>
            <a:pPr lvl="0" fontAlgn="base">
              <a:spcBef>
                <a:spcPct val="0"/>
              </a:spcBef>
              <a:spcAft>
                <a:spcPct val="0"/>
              </a:spcAft>
              <a:buNone/>
            </a:pPr>
            <a:r>
              <a:rPr lang="en-US" sz="3600" b="1" dirty="0">
                <a:solidFill>
                  <a:prstClr val="black"/>
                </a:solidFill>
                <a:latin typeface="Arial" charset="0"/>
              </a:rPr>
              <a:t>of the 11th day </a:t>
            </a:r>
          </a:p>
          <a:p>
            <a:pPr lvl="0" fontAlgn="base">
              <a:spcBef>
                <a:spcPct val="0"/>
              </a:spcBef>
              <a:spcAft>
                <a:spcPct val="0"/>
              </a:spcAft>
              <a:buNone/>
            </a:pPr>
            <a:r>
              <a:rPr lang="en-US" sz="3600" b="1" dirty="0">
                <a:solidFill>
                  <a:prstClr val="black"/>
                </a:solidFill>
                <a:latin typeface="Arial" charset="0"/>
              </a:rPr>
              <a:t>of the </a:t>
            </a:r>
          </a:p>
          <a:p>
            <a:pPr lvl="0" fontAlgn="base">
              <a:spcBef>
                <a:spcPct val="0"/>
              </a:spcBef>
              <a:spcAft>
                <a:spcPct val="0"/>
              </a:spcAft>
              <a:buNone/>
            </a:pPr>
            <a:r>
              <a:rPr lang="en-US" sz="3600" b="1" dirty="0">
                <a:solidFill>
                  <a:prstClr val="black"/>
                </a:solidFill>
                <a:latin typeface="Arial" charset="0"/>
              </a:rPr>
              <a:t>11th month </a:t>
            </a:r>
          </a:p>
          <a:p>
            <a:pPr lvl="0" fontAlgn="base">
              <a:spcBef>
                <a:spcPct val="0"/>
              </a:spcBef>
              <a:spcAft>
                <a:spcPct val="0"/>
              </a:spcAft>
              <a:buNone/>
            </a:pPr>
            <a:r>
              <a:rPr lang="en-US" sz="3600" b="1" dirty="0">
                <a:solidFill>
                  <a:prstClr val="black"/>
                </a:solidFill>
                <a:latin typeface="Arial" charset="0"/>
              </a:rPr>
              <a:t>1918”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1026"/>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marL="342900" indent="-342900" eaLnBrk="1" hangingPunct="1"/>
            <a:r>
              <a:rPr lang="en-US" sz="4000" dirty="0" smtClean="0"/>
              <a:t>How was peace achieved?  What were the effects of the war?</a:t>
            </a:r>
          </a:p>
          <a:p>
            <a:pPr marL="800100" lvl="1" indent="-342900" eaLnBrk="1" hangingPunct="1">
              <a:spcBef>
                <a:spcPct val="20000"/>
              </a:spcBef>
            </a:pPr>
            <a:endParaRPr lang="en-US" sz="3700" b="1" i="1" dirty="0">
              <a:latin typeface="Arial" charset="0"/>
            </a:endParaRPr>
          </a:p>
        </p:txBody>
      </p:sp>
      <p:sp>
        <p:nvSpPr>
          <p:cNvPr id="3" name="Content Placeholder 2"/>
          <p:cNvSpPr>
            <a:spLocks noGrp="1"/>
          </p:cNvSpPr>
          <p:nvPr>
            <p:ph sz="half" idx="1"/>
          </p:nvPr>
        </p:nvSpPr>
        <p:spPr/>
        <p:txBody>
          <a:bodyPr>
            <a:normAutofit fontScale="77500" lnSpcReduction="20000"/>
          </a:bodyPr>
          <a:lstStyle/>
          <a:p>
            <a:pPr marL="0" indent="0">
              <a:buNone/>
            </a:pPr>
            <a:r>
              <a:rPr lang="en-US" b="1" dirty="0">
                <a:latin typeface="Arial" charset="0"/>
              </a:rPr>
              <a:t>“The Big Four”</a:t>
            </a:r>
            <a:r>
              <a:rPr lang="en-US" dirty="0">
                <a:latin typeface="Arial" charset="0"/>
              </a:rPr>
              <a:t> – </a:t>
            </a:r>
          </a:p>
          <a:p>
            <a:r>
              <a:rPr lang="en-US" b="1" dirty="0">
                <a:latin typeface="Arial" charset="0"/>
              </a:rPr>
              <a:t>The most important leaders at Versailles-</a:t>
            </a:r>
          </a:p>
          <a:p>
            <a:endParaRPr lang="en-US" b="1" dirty="0">
              <a:latin typeface="Arial" charset="0"/>
            </a:endParaRPr>
          </a:p>
          <a:p>
            <a:r>
              <a:rPr lang="en-US" b="1" dirty="0">
                <a:latin typeface="Arial" charset="0"/>
              </a:rPr>
              <a:t>US = </a:t>
            </a:r>
            <a:r>
              <a:rPr lang="en-US" dirty="0" smtClean="0">
                <a:latin typeface="Arial" charset="0"/>
              </a:rPr>
              <a:t>Woodrow Wilson</a:t>
            </a:r>
            <a:endParaRPr lang="en-US" dirty="0">
              <a:latin typeface="Arial" charset="0"/>
            </a:endParaRPr>
          </a:p>
          <a:p>
            <a:endParaRPr lang="en-US" b="1" dirty="0">
              <a:latin typeface="Arial" charset="0"/>
            </a:endParaRPr>
          </a:p>
          <a:p>
            <a:r>
              <a:rPr lang="en-US" b="1" dirty="0">
                <a:latin typeface="Arial" charset="0"/>
              </a:rPr>
              <a:t>France = </a:t>
            </a:r>
            <a:r>
              <a:rPr lang="en-US" dirty="0" smtClean="0">
                <a:latin typeface="Arial" charset="0"/>
              </a:rPr>
              <a:t>Georges Clemenceau</a:t>
            </a:r>
            <a:endParaRPr lang="en-US" dirty="0">
              <a:latin typeface="Arial" charset="0"/>
            </a:endParaRPr>
          </a:p>
          <a:p>
            <a:endParaRPr lang="en-US" b="1" dirty="0">
              <a:latin typeface="Arial" charset="0"/>
            </a:endParaRPr>
          </a:p>
          <a:p>
            <a:r>
              <a:rPr lang="en-US" b="1" dirty="0">
                <a:latin typeface="Arial" charset="0"/>
              </a:rPr>
              <a:t>Great Britain = </a:t>
            </a:r>
            <a:r>
              <a:rPr lang="en-US" dirty="0" smtClean="0">
                <a:latin typeface="Arial" charset="0"/>
              </a:rPr>
              <a:t>David </a:t>
            </a:r>
            <a:r>
              <a:rPr lang="en-US" dirty="0">
                <a:latin typeface="Arial" charset="0"/>
              </a:rPr>
              <a:t>Lloyd </a:t>
            </a:r>
            <a:r>
              <a:rPr lang="en-US" dirty="0" smtClean="0">
                <a:latin typeface="Arial" charset="0"/>
              </a:rPr>
              <a:t>George</a:t>
            </a:r>
            <a:r>
              <a:rPr lang="en-US" b="1" dirty="0" smtClean="0">
                <a:latin typeface="Arial" charset="0"/>
              </a:rPr>
              <a:t> </a:t>
            </a:r>
            <a:endParaRPr lang="en-US" b="1" dirty="0">
              <a:latin typeface="Arial" charset="0"/>
            </a:endParaRPr>
          </a:p>
          <a:p>
            <a:endParaRPr lang="en-US" b="1" i="1" dirty="0">
              <a:latin typeface="Arial" charset="0"/>
            </a:endParaRPr>
          </a:p>
          <a:p>
            <a:r>
              <a:rPr lang="en-US" b="1" i="1" dirty="0">
                <a:latin typeface="Arial" charset="0"/>
              </a:rPr>
              <a:t>Italy = </a:t>
            </a:r>
            <a:r>
              <a:rPr lang="en-US" i="1" dirty="0" smtClean="0">
                <a:latin typeface="Arial" charset="0"/>
              </a:rPr>
              <a:t>Vittorio Orlando</a:t>
            </a:r>
            <a:endParaRPr lang="en-US"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6858000"/>
          </a:xfrm>
          <a:prstGeom prst="rect">
            <a:avLst/>
          </a:prstGeom>
          <a:solidFill>
            <a:srgbClr val="FF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en-US" sz="4000" b="1">
              <a:latin typeface="Times New Roman" charset="0"/>
            </a:endParaRPr>
          </a:p>
        </p:txBody>
      </p:sp>
      <p:pic>
        <p:nvPicPr>
          <p:cNvPr id="20486" name="Picture 6" descr="Council_of_Four_Versailles"/>
          <p:cNvPicPr>
            <a:picLocks noChangeAspect="1" noChangeArrowheads="1"/>
          </p:cNvPicPr>
          <p:nvPr/>
        </p:nvPicPr>
        <p:blipFill>
          <a:blip r:embed="rId3" cstate="print"/>
          <a:srcRect/>
          <a:stretch>
            <a:fillRect/>
          </a:stretch>
        </p:blipFill>
        <p:spPr bwMode="auto">
          <a:xfrm>
            <a:off x="192087" y="46038"/>
            <a:ext cx="8759825" cy="65706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marL="342900" indent="-342900" eaLnBrk="1" hangingPunct="1"/>
            <a:r>
              <a:rPr lang="en-US" sz="4000" b="1" dirty="0">
                <a:latin typeface="Arial" charset="0"/>
              </a:rPr>
              <a:t> </a:t>
            </a:r>
            <a:r>
              <a:rPr lang="en-US" sz="4000" b="1" dirty="0" smtClean="0">
                <a:latin typeface="Arial" charset="0"/>
              </a:rPr>
              <a:t> VI.  </a:t>
            </a:r>
            <a:r>
              <a:rPr lang="en-US" sz="4000" dirty="0" smtClean="0"/>
              <a:t>How was peace achieved?  What were the effects of the war?</a:t>
            </a:r>
          </a:p>
          <a:p>
            <a:pPr marL="342900" indent="-342900" eaLnBrk="1" hangingPunct="1"/>
            <a:endParaRPr lang="en-US" sz="4000" dirty="0" smtClean="0"/>
          </a:p>
          <a:p>
            <a:pPr marL="342900" indent="-342900" eaLnBrk="1" hangingPunct="1"/>
            <a:r>
              <a:rPr lang="en-US" sz="4000" b="1" dirty="0" smtClean="0">
                <a:latin typeface="Arial" charset="0"/>
              </a:rPr>
              <a:t>Treaty </a:t>
            </a:r>
            <a:r>
              <a:rPr lang="en-US" sz="4000" b="1" dirty="0">
                <a:latin typeface="Arial" charset="0"/>
              </a:rPr>
              <a:t>of Versailles -</a:t>
            </a:r>
            <a:r>
              <a:rPr lang="en-US" sz="4000" dirty="0">
                <a:latin typeface="Arial" charset="0"/>
              </a:rPr>
              <a:t> Germany had to sign at the end of WW I- Treaty contained a war guilt clause &amp; Germany had to pay reparations &amp; lost their colonies. War Reparations totaled $33 Billion Dollars. </a:t>
            </a:r>
          </a:p>
          <a:p>
            <a:pPr marL="342900" indent="-342900" eaLnBrk="1" hangingPunct="1"/>
            <a:r>
              <a:rPr lang="en-US" sz="4000" dirty="0">
                <a:latin typeface="Arial" charset="0"/>
              </a:rPr>
              <a:t> </a:t>
            </a:r>
          </a:p>
          <a:p>
            <a:pPr marL="342900" indent="-342900"/>
            <a:endParaRPr lang="en-US" sz="4000" b="1" dirty="0">
              <a:latin typeface="Times New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1026"/>
          <p:cNvSpPr txBox="1">
            <a:spLocks noChangeArrowheads="1"/>
          </p:cNvSpPr>
          <p:nvPr/>
        </p:nvSpPr>
        <p:spPr bwMode="auto">
          <a:xfrm>
            <a:off x="0" y="-381000"/>
            <a:ext cx="9144000" cy="7239000"/>
          </a:xfrm>
          <a:prstGeom prst="rect">
            <a:avLst/>
          </a:prstGeom>
          <a:noFill/>
          <a:ln w="9525">
            <a:noFill/>
            <a:miter lim="800000"/>
            <a:headEnd/>
            <a:tailEnd/>
          </a:ln>
          <a:effectLst/>
        </p:spPr>
        <p:txBody>
          <a:bodyPr>
            <a:flatTx/>
          </a:bodyPr>
          <a:lstStyle/>
          <a:p>
            <a:pPr marL="800100" lvl="1" indent="-342900" eaLnBrk="1" hangingPunct="1">
              <a:spcBef>
                <a:spcPct val="20000"/>
              </a:spcBef>
            </a:pPr>
            <a:endParaRPr lang="en-US" sz="4000" b="1" i="1">
              <a:latin typeface="Arial" charset="0"/>
            </a:endParaRPr>
          </a:p>
        </p:txBody>
      </p:sp>
      <p:pic>
        <p:nvPicPr>
          <p:cNvPr id="187397" name="Picture 1029"/>
          <p:cNvPicPr>
            <a:picLocks noChangeAspect="1" noChangeArrowheads="1"/>
          </p:cNvPicPr>
          <p:nvPr/>
        </p:nvPicPr>
        <p:blipFill>
          <a:blip r:embed="rId3" cstate="print"/>
          <a:srcRect/>
          <a:stretch>
            <a:fillRect/>
          </a:stretch>
        </p:blipFill>
        <p:spPr bwMode="auto">
          <a:xfrm>
            <a:off x="0" y="-38100"/>
            <a:ext cx="9144000" cy="627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algn="ctr"/>
            <a:r>
              <a:rPr lang="en-US" sz="4000" b="1">
                <a:latin typeface="Times New Roman" charset="0"/>
              </a:rPr>
              <a:t>Palace of Versailles - France</a:t>
            </a:r>
          </a:p>
        </p:txBody>
      </p:sp>
      <p:pic>
        <p:nvPicPr>
          <p:cNvPr id="25604" name="Picture 4" descr="VersaillesCourHonneur"/>
          <p:cNvPicPr>
            <a:picLocks noChangeAspect="1" noChangeArrowheads="1"/>
          </p:cNvPicPr>
          <p:nvPr/>
        </p:nvPicPr>
        <p:blipFill>
          <a:blip r:embed="rId3" cstate="print"/>
          <a:srcRect/>
          <a:stretch>
            <a:fillRect/>
          </a:stretch>
        </p:blipFill>
        <p:spPr bwMode="auto">
          <a:xfrm>
            <a:off x="0" y="1371600"/>
            <a:ext cx="9144000" cy="38782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IV.  Reactions to War:  First Amendment Issues</a:t>
            </a:r>
            <a:endParaRPr lang="en-US" dirty="0"/>
          </a:p>
        </p:txBody>
      </p:sp>
      <p:sp>
        <p:nvSpPr>
          <p:cNvPr id="5" name="Content Placeholder 4"/>
          <p:cNvSpPr>
            <a:spLocks noGrp="1"/>
          </p:cNvSpPr>
          <p:nvPr>
            <p:ph sz="half" idx="1"/>
          </p:nvPr>
        </p:nvSpPr>
        <p:spPr/>
        <p:txBody>
          <a:bodyPr>
            <a:normAutofit lnSpcReduction="10000"/>
          </a:bodyPr>
          <a:lstStyle/>
          <a:p>
            <a:r>
              <a:rPr lang="en-US" b="1" dirty="0" smtClean="0">
                <a:latin typeface="Arial" charset="0"/>
              </a:rPr>
              <a:t>Espionage and Sedition Acts</a:t>
            </a:r>
            <a:r>
              <a:rPr lang="en-US" dirty="0" smtClean="0">
                <a:latin typeface="Arial" charset="0"/>
              </a:rPr>
              <a:t> - Passed during WW1 and made it illegal to speak out against the war effort or the government</a:t>
            </a:r>
          </a:p>
          <a:p>
            <a:r>
              <a:rPr lang="en-US" b="1" dirty="0" smtClean="0">
                <a:latin typeface="Arial" charset="0"/>
              </a:rPr>
              <a:t>Eugene V. Debs - </a:t>
            </a:r>
            <a:r>
              <a:rPr lang="en-US" dirty="0" smtClean="0">
                <a:latin typeface="Arial" charset="0"/>
              </a:rPr>
              <a:t>Arrested and jailed for speaking out against the war</a:t>
            </a:r>
          </a:p>
          <a:p>
            <a:endParaRPr lang="en-US" dirty="0"/>
          </a:p>
        </p:txBody>
      </p:sp>
      <p:pic>
        <p:nvPicPr>
          <p:cNvPr id="7" name="Picture 5" descr="Debs_penitentiary"/>
          <p:cNvPicPr>
            <a:picLocks noGrp="1" noChangeAspect="1" noChangeArrowheads="1"/>
          </p:cNvPicPr>
          <p:nvPr>
            <p:ph sz="half" idx="2"/>
          </p:nvPr>
        </p:nvPicPr>
        <p:blipFill>
          <a:blip r:embed="rId2" cstate="print"/>
          <a:srcRect/>
          <a:stretch>
            <a:fillRect/>
          </a:stretch>
        </p:blipFill>
        <p:spPr bwMode="auto">
          <a:xfrm>
            <a:off x="4876800" y="1600200"/>
            <a:ext cx="3505200" cy="50809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r>
              <a:rPr lang="en-US" sz="3600" b="1">
                <a:latin typeface="Arial" charset="0"/>
              </a:rPr>
              <a:t>“Hall of </a:t>
            </a:r>
          </a:p>
          <a:p>
            <a:r>
              <a:rPr lang="en-US" sz="3600" b="1">
                <a:latin typeface="Arial" charset="0"/>
              </a:rPr>
              <a:t>Mirrors”</a:t>
            </a:r>
          </a:p>
          <a:p>
            <a:r>
              <a:rPr lang="en-US" sz="3600" b="1">
                <a:latin typeface="Arial" charset="0"/>
              </a:rPr>
              <a:t>Versailles </a:t>
            </a:r>
          </a:p>
          <a:p>
            <a:r>
              <a:rPr lang="en-US" sz="3600" b="1">
                <a:latin typeface="Arial" charset="0"/>
              </a:rPr>
              <a:t>France</a:t>
            </a:r>
          </a:p>
        </p:txBody>
      </p:sp>
      <p:pic>
        <p:nvPicPr>
          <p:cNvPr id="26629" name="Picture 5" descr="William_Orpen_-_The_Signing_of_Peace_in_the_Hall_of_Mirrors%2C_Versailles"/>
          <p:cNvPicPr>
            <a:picLocks noChangeAspect="1" noChangeArrowheads="1"/>
          </p:cNvPicPr>
          <p:nvPr/>
        </p:nvPicPr>
        <p:blipFill>
          <a:blip r:embed="rId3" cstate="print"/>
          <a:srcRect/>
          <a:stretch>
            <a:fillRect/>
          </a:stretch>
        </p:blipFill>
        <p:spPr bwMode="auto">
          <a:xfrm>
            <a:off x="3500438" y="0"/>
            <a:ext cx="5643562"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endParaRPr lang="en-US" sz="4000" b="1">
              <a:latin typeface="Times New Roman" charset="0"/>
            </a:endParaRPr>
          </a:p>
        </p:txBody>
      </p:sp>
      <p:pic>
        <p:nvPicPr>
          <p:cNvPr id="27652" name="Picture 4" descr="versailles6"/>
          <p:cNvPicPr>
            <a:picLocks noChangeAspect="1" noChangeArrowheads="1"/>
          </p:cNvPicPr>
          <p:nvPr/>
        </p:nvPicPr>
        <p:blipFill>
          <a:blip r:embed="rId2" cstate="print"/>
          <a:srcRect/>
          <a:stretch>
            <a:fillRect/>
          </a:stretch>
        </p:blipFill>
        <p:spPr bwMode="auto">
          <a:xfrm>
            <a:off x="304800" y="152400"/>
            <a:ext cx="8610600" cy="64595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marL="342900" indent="-342900"/>
            <a:r>
              <a:rPr lang="en-US" sz="4000" b="1" dirty="0" smtClean="0">
                <a:latin typeface="Times New Roman" charset="0"/>
              </a:rPr>
              <a:t>VII.  </a:t>
            </a:r>
            <a:r>
              <a:rPr lang="en-US" sz="4000" dirty="0" smtClean="0"/>
              <a:t>What were the effects of the war?</a:t>
            </a:r>
          </a:p>
          <a:p>
            <a:pPr marL="342900" indent="-342900"/>
            <a:endParaRPr lang="en-US" sz="4000" b="1" dirty="0">
              <a:latin typeface="Times New Roman" charset="0"/>
            </a:endParaRPr>
          </a:p>
          <a:p>
            <a:pPr marL="342900" indent="-342900"/>
            <a:r>
              <a:rPr lang="en-US" sz="4000" b="1" dirty="0" smtClean="0">
                <a:latin typeface="Times New Roman" charset="0"/>
              </a:rPr>
              <a:t>Death </a:t>
            </a:r>
            <a:r>
              <a:rPr lang="en-US" sz="4000" b="1" dirty="0">
                <a:latin typeface="Times New Roman" charset="0"/>
              </a:rPr>
              <a:t>Totals: 20 Million?</a:t>
            </a:r>
          </a:p>
        </p:txBody>
      </p:sp>
      <p:pic>
        <p:nvPicPr>
          <p:cNvPr id="219142" name="Picture 6" descr="Image:WorldWarI-MilitaryDeaths-EntentePowers-Piechart.svg">
            <a:hlinkClick r:id="rId3"/>
          </p:cNvPr>
          <p:cNvPicPr>
            <a:picLocks noChangeAspect="1" noChangeArrowheads="1"/>
          </p:cNvPicPr>
          <p:nvPr/>
        </p:nvPicPr>
        <p:blipFill>
          <a:blip r:embed="rId4" cstate="print"/>
          <a:srcRect/>
          <a:stretch>
            <a:fillRect/>
          </a:stretch>
        </p:blipFill>
        <p:spPr bwMode="auto">
          <a:xfrm>
            <a:off x="-228600" y="2590800"/>
            <a:ext cx="4572000" cy="4000500"/>
          </a:xfrm>
          <a:prstGeom prst="rect">
            <a:avLst/>
          </a:prstGeom>
          <a:noFill/>
        </p:spPr>
      </p:pic>
      <p:pic>
        <p:nvPicPr>
          <p:cNvPr id="219144" name="Picture 8" descr="Image:WorldWarI-MilitaryDeaths-CentralPowers-Piechart.svg">
            <a:hlinkClick r:id="rId5"/>
          </p:cNvPr>
          <p:cNvPicPr>
            <a:picLocks noChangeAspect="1" noChangeArrowheads="1"/>
          </p:cNvPicPr>
          <p:nvPr/>
        </p:nvPicPr>
        <p:blipFill>
          <a:blip r:embed="rId6" cstate="print"/>
          <a:srcRect/>
          <a:stretch>
            <a:fillRect/>
          </a:stretch>
        </p:blipFill>
        <p:spPr bwMode="auto">
          <a:xfrm>
            <a:off x="4800600" y="2819400"/>
            <a:ext cx="3810000" cy="381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marL="342900" indent="-342900"/>
            <a:endParaRPr lang="en-US" sz="4000" b="1">
              <a:latin typeface="Times New Roman" charset="0"/>
            </a:endParaRPr>
          </a:p>
        </p:txBody>
      </p:sp>
      <p:graphicFrame>
        <p:nvGraphicFramePr>
          <p:cNvPr id="224071" name="Group 839"/>
          <p:cNvGraphicFramePr>
            <a:graphicFrameLocks noGrp="1"/>
          </p:cNvGraphicFramePr>
          <p:nvPr/>
        </p:nvGraphicFramePr>
        <p:xfrm>
          <a:off x="2286000" y="0"/>
          <a:ext cx="5638800" cy="6562726"/>
        </p:xfrm>
        <a:graphic>
          <a:graphicData uri="http://schemas.openxmlformats.org/drawingml/2006/table">
            <a:tbl>
              <a:tblPr/>
              <a:tblGrid>
                <a:gridCol w="2178050"/>
                <a:gridCol w="1581150"/>
                <a:gridCol w="1879600"/>
              </a:tblGrid>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Country</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Dead</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Wounded</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Russia</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1,700,000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5,000,000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Germany</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1,600,000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4,065,000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France</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1,359,000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4,200,000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Austria-Hungary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922,000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3,600,000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Italy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689,000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959,100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Britain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658,700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2,032,150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Romania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335,706</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120,000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Turkey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250,000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400,000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Bulgaria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87,500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152,390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USA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58,480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189,955</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Australia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58,150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152,170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Canada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56,500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149,700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Serbia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45,000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133,148</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Belgium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44,000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450,000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India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43,200</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65,175</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Totals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7,996,888</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hlink"/>
                        </a:buClr>
                        <a:buSzPct val="120000"/>
                        <a:buFontTx/>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rebuchet MS" pitchFamily="34" charset="0"/>
                          <a:cs typeface="Courier New" pitchFamily="49" charset="0"/>
                        </a:rPr>
                        <a:t>21,755,196</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endParaRPr lang="en-US" sz="4000" b="1">
              <a:latin typeface="Times New Roman" charset="0"/>
            </a:endParaRPr>
          </a:p>
        </p:txBody>
      </p:sp>
      <p:pic>
        <p:nvPicPr>
          <p:cNvPr id="34819" name="Picture 3"/>
          <p:cNvPicPr>
            <a:picLocks noChangeAspect="1" noChangeArrowheads="1"/>
          </p:cNvPicPr>
          <p:nvPr/>
        </p:nvPicPr>
        <p:blipFill>
          <a:blip r:embed="rId2" cstate="print"/>
          <a:srcRect/>
          <a:stretch>
            <a:fillRect/>
          </a:stretch>
        </p:blipFill>
        <p:spPr bwMode="auto">
          <a:xfrm>
            <a:off x="1444625" y="0"/>
            <a:ext cx="625316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IV.  Reaction to War:  First Amendment Issues</a:t>
            </a:r>
            <a:endParaRPr lang="en-US" dirty="0"/>
          </a:p>
        </p:txBody>
      </p:sp>
      <p:sp>
        <p:nvSpPr>
          <p:cNvPr id="5" name="Content Placeholder 4"/>
          <p:cNvSpPr>
            <a:spLocks noGrp="1"/>
          </p:cNvSpPr>
          <p:nvPr>
            <p:ph sz="half" idx="1"/>
          </p:nvPr>
        </p:nvSpPr>
        <p:spPr/>
        <p:txBody>
          <a:bodyPr>
            <a:normAutofit fontScale="92500" lnSpcReduction="10000"/>
          </a:bodyPr>
          <a:lstStyle/>
          <a:p>
            <a:pPr>
              <a:lnSpc>
                <a:spcPct val="90000"/>
              </a:lnSpc>
            </a:pPr>
            <a:r>
              <a:rPr lang="en-US" b="1" i="1" dirty="0" err="1" smtClean="0">
                <a:latin typeface="Arial" charset="0"/>
              </a:rPr>
              <a:t>Schenck</a:t>
            </a:r>
            <a:r>
              <a:rPr lang="en-US" b="1" i="1" dirty="0" smtClean="0">
                <a:latin typeface="Arial" charset="0"/>
              </a:rPr>
              <a:t> v United States</a:t>
            </a:r>
            <a:r>
              <a:rPr lang="en-US" b="1" dirty="0">
                <a:latin typeface="Arial" charset="0"/>
              </a:rPr>
              <a:t> </a:t>
            </a:r>
            <a:r>
              <a:rPr lang="en-US" dirty="0" smtClean="0">
                <a:latin typeface="Arial" charset="0"/>
              </a:rPr>
              <a:t>1919 - Ruled the govt. could silence free speech when there is a “clear &amp; present danger” involved during a time of national Crisis.</a:t>
            </a:r>
          </a:p>
          <a:p>
            <a:pPr>
              <a:lnSpc>
                <a:spcPct val="90000"/>
              </a:lnSpc>
            </a:pPr>
            <a:endParaRPr lang="en-US" dirty="0" smtClean="0">
              <a:latin typeface="Arial" charset="0"/>
            </a:endParaRPr>
          </a:p>
          <a:p>
            <a:pPr>
              <a:lnSpc>
                <a:spcPct val="90000"/>
              </a:lnSpc>
            </a:pPr>
            <a:r>
              <a:rPr lang="en-US" dirty="0" smtClean="0">
                <a:latin typeface="Arial" charset="0"/>
              </a:rPr>
              <a:t>US Supreme Court Justice Oliver Wendell Holmes – Wrote Court’s Opinion.</a:t>
            </a:r>
          </a:p>
          <a:p>
            <a:endParaRPr lang="en-US" dirty="0"/>
          </a:p>
        </p:txBody>
      </p:sp>
      <p:pic>
        <p:nvPicPr>
          <p:cNvPr id="8" name="Picture 4" descr="img0021"/>
          <p:cNvPicPr>
            <a:picLocks noGrp="1" noChangeAspect="1" noChangeArrowheads="1"/>
          </p:cNvPicPr>
          <p:nvPr>
            <p:ph sz="half" idx="2"/>
          </p:nvPr>
        </p:nvPicPr>
        <p:blipFill>
          <a:blip r:embed="rId2" cstate="print"/>
          <a:srcRect/>
          <a:stretch>
            <a:fillRect/>
          </a:stretch>
        </p:blipFill>
        <p:spPr bwMode="auto">
          <a:xfrm>
            <a:off x="5029200" y="1502340"/>
            <a:ext cx="3276600" cy="5355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eaLnBrk="1" hangingPunct="1"/>
            <a:r>
              <a:rPr lang="en-US" sz="4000" b="1" dirty="0" smtClean="0">
                <a:latin typeface="Arial" charset="0"/>
              </a:rPr>
              <a:t>V. </a:t>
            </a:r>
            <a:r>
              <a:rPr lang="en-US" sz="4000" dirty="0" smtClean="0"/>
              <a:t>How was the war fought?</a:t>
            </a:r>
          </a:p>
          <a:p>
            <a:pPr eaLnBrk="1" hangingPunct="1">
              <a:buFont typeface="Arial" pitchFamily="34" charset="0"/>
              <a:buChar char="•"/>
            </a:pPr>
            <a:r>
              <a:rPr lang="en-US" sz="4000" dirty="0" smtClean="0">
                <a:latin typeface="Arial" charset="0"/>
              </a:rPr>
              <a:t> American </a:t>
            </a:r>
            <a:r>
              <a:rPr lang="en-US" sz="4000" dirty="0">
                <a:latin typeface="Arial" charset="0"/>
              </a:rPr>
              <a:t>Expeditionary Force -Name given to US forces that were mobilized to fight in WW I. </a:t>
            </a:r>
          </a:p>
          <a:p>
            <a:endParaRPr lang="en-US" sz="4000" b="1" dirty="0">
              <a:latin typeface="Times New Roman" charset="0"/>
            </a:endParaRPr>
          </a:p>
        </p:txBody>
      </p:sp>
      <p:pic>
        <p:nvPicPr>
          <p:cNvPr id="131077" name="Picture 5" descr="wwi20"/>
          <p:cNvPicPr>
            <a:picLocks noChangeAspect="1" noChangeArrowheads="1"/>
          </p:cNvPicPr>
          <p:nvPr/>
        </p:nvPicPr>
        <p:blipFill>
          <a:blip r:embed="rId3" cstate="print"/>
          <a:srcRect/>
          <a:stretch>
            <a:fillRect/>
          </a:stretch>
        </p:blipFill>
        <p:spPr bwMode="auto">
          <a:xfrm>
            <a:off x="3429000" y="2419350"/>
            <a:ext cx="5715000" cy="4438650"/>
          </a:xfrm>
          <a:prstGeom prst="rect">
            <a:avLst/>
          </a:prstGeom>
          <a:noFill/>
        </p:spPr>
      </p:pic>
      <p:pic>
        <p:nvPicPr>
          <p:cNvPr id="131079" name="Picture 7" descr="inspec"/>
          <p:cNvPicPr>
            <a:picLocks noChangeAspect="1" noChangeArrowheads="1"/>
          </p:cNvPicPr>
          <p:nvPr/>
        </p:nvPicPr>
        <p:blipFill>
          <a:blip r:embed="rId4" cstate="print"/>
          <a:srcRect/>
          <a:stretch>
            <a:fillRect/>
          </a:stretch>
        </p:blipFill>
        <p:spPr bwMode="auto">
          <a:xfrm>
            <a:off x="0" y="3276600"/>
            <a:ext cx="3467100" cy="2095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1026"/>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pPr eaLnBrk="1" hangingPunct="1">
              <a:lnSpc>
                <a:spcPct val="90000"/>
              </a:lnSpc>
              <a:spcBef>
                <a:spcPct val="20000"/>
              </a:spcBef>
            </a:pPr>
            <a:r>
              <a:rPr lang="en-US" sz="4000" b="1" dirty="0" smtClean="0">
                <a:latin typeface="Arial" charset="0"/>
              </a:rPr>
              <a:t>V. </a:t>
            </a:r>
            <a:r>
              <a:rPr lang="en-US" sz="4000" dirty="0" smtClean="0"/>
              <a:t>How was the war fought?</a:t>
            </a:r>
          </a:p>
          <a:p>
            <a:pPr eaLnBrk="1" hangingPunct="1">
              <a:lnSpc>
                <a:spcPct val="90000"/>
              </a:lnSpc>
              <a:spcBef>
                <a:spcPct val="20000"/>
              </a:spcBef>
              <a:buFont typeface="Arial" pitchFamily="34" charset="0"/>
              <a:buChar char="•"/>
            </a:pPr>
            <a:r>
              <a:rPr lang="en-US" sz="4000" b="1" dirty="0" smtClean="0">
                <a:latin typeface="Arial" charset="0"/>
              </a:rPr>
              <a:t>John </a:t>
            </a:r>
            <a:r>
              <a:rPr lang="en-US" sz="4000" b="1" dirty="0">
                <a:latin typeface="Arial" charset="0"/>
              </a:rPr>
              <a:t>J. Pershing</a:t>
            </a:r>
            <a:r>
              <a:rPr lang="en-US" sz="4000" dirty="0">
                <a:latin typeface="Arial" charset="0"/>
              </a:rPr>
              <a:t> - </a:t>
            </a:r>
            <a:r>
              <a:rPr lang="en-US" sz="4000" b="1" dirty="0">
                <a:latin typeface="Arial" charset="0"/>
              </a:rPr>
              <a:t>Leader of the AEF-American Expeditionary Forces in France.</a:t>
            </a:r>
            <a:endParaRPr lang="en-US" sz="4000" b="1" dirty="0">
              <a:latin typeface="Times New Roman" charset="0"/>
            </a:endParaRPr>
          </a:p>
        </p:txBody>
      </p:sp>
      <p:pic>
        <p:nvPicPr>
          <p:cNvPr id="132101" name="Picture 1029" descr="Image:John Pershing.jpg">
            <a:hlinkClick r:id="rId2"/>
          </p:cNvPr>
          <p:cNvPicPr>
            <a:picLocks noChangeAspect="1" noChangeArrowheads="1"/>
          </p:cNvPicPr>
          <p:nvPr/>
        </p:nvPicPr>
        <p:blipFill>
          <a:blip r:embed="rId3" cstate="print"/>
          <a:srcRect/>
          <a:stretch>
            <a:fillRect/>
          </a:stretch>
        </p:blipFill>
        <p:spPr bwMode="auto">
          <a:xfrm>
            <a:off x="4648200" y="1750241"/>
            <a:ext cx="3581400" cy="510775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endParaRPr lang="en-US" sz="4000" b="1">
              <a:latin typeface="Times New Roman" charset="0"/>
            </a:endParaRPr>
          </a:p>
        </p:txBody>
      </p:sp>
      <p:sp>
        <p:nvSpPr>
          <p:cNvPr id="133123" name="Rectangle 3"/>
          <p:cNvSpPr>
            <a:spLocks noChangeArrowheads="1"/>
          </p:cNvSpPr>
          <p:nvPr/>
        </p:nvSpPr>
        <p:spPr bwMode="auto">
          <a:xfrm>
            <a:off x="0" y="0"/>
            <a:ext cx="8686800" cy="1447800"/>
          </a:xfrm>
          <a:prstGeom prst="rect">
            <a:avLst/>
          </a:prstGeom>
          <a:noFill/>
          <a:ln w="9525">
            <a:noFill/>
            <a:miter lim="800000"/>
            <a:headEnd/>
            <a:tailEnd/>
          </a:ln>
          <a:effectLst/>
        </p:spPr>
        <p:txBody>
          <a:bodyPr/>
          <a:lstStyle/>
          <a:p>
            <a:pPr marL="533400" indent="-533400" eaLnBrk="1" hangingPunct="1">
              <a:lnSpc>
                <a:spcPct val="90000"/>
              </a:lnSpc>
              <a:spcBef>
                <a:spcPct val="20000"/>
              </a:spcBef>
              <a:buClr>
                <a:schemeClr val="tx1"/>
              </a:buClr>
              <a:buSzPct val="120000"/>
            </a:pPr>
            <a:r>
              <a:rPr lang="en-US" sz="4000" b="1" dirty="0" smtClean="0">
                <a:effectLst>
                  <a:outerShdw blurRad="38100" dist="38100" dir="2700000" algn="tl">
                    <a:srgbClr val="000000"/>
                  </a:outerShdw>
                </a:effectLst>
                <a:latin typeface="Arial" panose="020B0604020202020204" pitchFamily="34" charset="0"/>
                <a:cs typeface="Arial" panose="020B0604020202020204" pitchFamily="34" charset="0"/>
              </a:rPr>
              <a:t>V. </a:t>
            </a:r>
            <a:r>
              <a:rPr lang="en-US" sz="4000" dirty="0" smtClean="0">
                <a:latin typeface="Arial" panose="020B0604020202020204" pitchFamily="34" charset="0"/>
                <a:cs typeface="Arial" panose="020B0604020202020204" pitchFamily="34" charset="0"/>
              </a:rPr>
              <a:t>How was the war fought?</a:t>
            </a:r>
          </a:p>
          <a:p>
            <a:pPr marL="533400" indent="-533400" eaLnBrk="1" hangingPunct="1">
              <a:lnSpc>
                <a:spcPct val="90000"/>
              </a:lnSpc>
              <a:spcBef>
                <a:spcPct val="20000"/>
              </a:spcBef>
              <a:buClr>
                <a:schemeClr val="tx1"/>
              </a:buClr>
              <a:buSzPct val="120000"/>
              <a:buFont typeface="Arial" pitchFamily="34" charset="0"/>
              <a:buChar char="•"/>
            </a:pPr>
            <a:r>
              <a:rPr lang="en-US" sz="3200" b="1" dirty="0" smtClean="0">
                <a:latin typeface="Arial" panose="020B0604020202020204" pitchFamily="34" charset="0"/>
                <a:cs typeface="Arial" panose="020B0604020202020204" pitchFamily="34" charset="0"/>
              </a:rPr>
              <a:t>Doughboys</a:t>
            </a:r>
            <a:r>
              <a:rPr lang="en-US" sz="3200"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-Nickname given to the American Expeditionary Forces in WW I</a:t>
            </a:r>
            <a:r>
              <a:rPr lang="en-US" sz="3200" b="1" dirty="0">
                <a:latin typeface="+mj-lt"/>
              </a:rPr>
              <a:t>.  </a:t>
            </a:r>
          </a:p>
        </p:txBody>
      </p:sp>
      <p:pic>
        <p:nvPicPr>
          <p:cNvPr id="133125" name="Picture 5" descr="dbuniform"/>
          <p:cNvPicPr>
            <a:picLocks noChangeAspect="1" noChangeArrowheads="1"/>
          </p:cNvPicPr>
          <p:nvPr/>
        </p:nvPicPr>
        <p:blipFill>
          <a:blip r:embed="rId3" cstate="print"/>
          <a:srcRect/>
          <a:stretch>
            <a:fillRect/>
          </a:stretch>
        </p:blipFill>
        <p:spPr bwMode="auto">
          <a:xfrm>
            <a:off x="5334000" y="1855519"/>
            <a:ext cx="3264032" cy="5029200"/>
          </a:xfrm>
          <a:prstGeom prst="rect">
            <a:avLst/>
          </a:prstGeom>
          <a:noFill/>
        </p:spPr>
      </p:pic>
      <p:pic>
        <p:nvPicPr>
          <p:cNvPr id="133127" name="Picture 7" descr="Image:HAB ww1 1918.jpg">
            <a:hlinkClick r:id="rId4"/>
          </p:cNvPr>
          <p:cNvPicPr>
            <a:picLocks noChangeAspect="1" noChangeArrowheads="1"/>
          </p:cNvPicPr>
          <p:nvPr/>
        </p:nvPicPr>
        <p:blipFill>
          <a:blip r:embed="rId5" cstate="print"/>
          <a:srcRect/>
          <a:stretch>
            <a:fillRect/>
          </a:stretch>
        </p:blipFill>
        <p:spPr bwMode="auto">
          <a:xfrm>
            <a:off x="415925" y="1828800"/>
            <a:ext cx="3098800" cy="502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8839200" cy="6858000"/>
          </a:xfrm>
          <a:prstGeom prst="rect">
            <a:avLst/>
          </a:prstGeom>
          <a:noFill/>
          <a:ln w="9525">
            <a:noFill/>
            <a:miter lim="800000"/>
            <a:headEnd/>
            <a:tailEnd/>
          </a:ln>
          <a:effectLst/>
        </p:spPr>
        <p:txBody>
          <a:bodyPr>
            <a:flatTx/>
          </a:bodyPr>
          <a:lstStyle/>
          <a:p>
            <a:pPr eaLnBrk="1" hangingPunct="1"/>
            <a:r>
              <a:rPr lang="en-US" sz="4000" b="1" dirty="0" smtClean="0">
                <a:latin typeface="Arial" charset="0"/>
              </a:rPr>
              <a:t>V. </a:t>
            </a:r>
            <a:r>
              <a:rPr lang="en-US" sz="4000" dirty="0" smtClean="0"/>
              <a:t>How was the war fought?</a:t>
            </a:r>
          </a:p>
          <a:p>
            <a:pPr eaLnBrk="1" hangingPunct="1"/>
            <a:endParaRPr lang="en-US" sz="4000" dirty="0" smtClean="0">
              <a:latin typeface="Arial" charset="0"/>
            </a:endParaRPr>
          </a:p>
          <a:p>
            <a:pPr eaLnBrk="1" hangingPunct="1">
              <a:buFont typeface="Arial" pitchFamily="34" charset="0"/>
              <a:buChar char="•"/>
            </a:pPr>
            <a:r>
              <a:rPr lang="en-US" sz="4000" b="1" dirty="0" smtClean="0">
                <a:latin typeface="Arial" charset="0"/>
              </a:rPr>
              <a:t>Trench </a:t>
            </a:r>
            <a:r>
              <a:rPr lang="en-US" sz="4000" b="1" dirty="0">
                <a:latin typeface="Arial" charset="0"/>
              </a:rPr>
              <a:t>warfare </a:t>
            </a:r>
            <a:r>
              <a:rPr lang="en-US" sz="4000" dirty="0">
                <a:latin typeface="Arial" charset="0"/>
              </a:rPr>
              <a:t>- Mostly on the Western Front between France and Germany-huge ditches, rat infested where soldiers could take cover while they fired on each other.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0" y="0"/>
            <a:ext cx="9144000" cy="6858000"/>
          </a:xfrm>
          <a:prstGeom prst="rect">
            <a:avLst/>
          </a:prstGeom>
          <a:noFill/>
          <a:ln w="9525">
            <a:noFill/>
            <a:miter lim="800000"/>
            <a:headEnd/>
            <a:tailEnd/>
          </a:ln>
          <a:effectLst/>
        </p:spPr>
        <p:txBody>
          <a:bodyPr>
            <a:flatTx/>
          </a:bodyPr>
          <a:lstStyle/>
          <a:p>
            <a:endParaRPr lang="en-US" sz="4000" b="1">
              <a:latin typeface="Times New Roman" charset="0"/>
            </a:endParaRPr>
          </a:p>
        </p:txBody>
      </p:sp>
      <p:pic>
        <p:nvPicPr>
          <p:cNvPr id="115716" name="Picture 4"/>
          <p:cNvPicPr>
            <a:picLocks noChangeAspect="1" noChangeArrowheads="1"/>
          </p:cNvPicPr>
          <p:nvPr/>
        </p:nvPicPr>
        <p:blipFill>
          <a:blip r:embed="rId2" cstate="print"/>
          <a:srcRect/>
          <a:stretch>
            <a:fillRect/>
          </a:stretch>
        </p:blipFill>
        <p:spPr bwMode="auto">
          <a:xfrm>
            <a:off x="381000" y="-6350"/>
            <a:ext cx="7924800" cy="6864350"/>
          </a:xfrm>
          <a:prstGeom prst="rect">
            <a:avLst/>
          </a:prstGeom>
          <a:noFill/>
          <a:ln w="9525">
            <a:noFill/>
            <a:miter lim="800000"/>
            <a:headEnd/>
            <a:tailEnd/>
          </a:ln>
          <a:effectLst/>
        </p:spPr>
      </p:pic>
      <p:sp>
        <p:nvSpPr>
          <p:cNvPr id="115717" name="Text Box 5"/>
          <p:cNvSpPr txBox="1">
            <a:spLocks noChangeArrowheads="1"/>
          </p:cNvSpPr>
          <p:nvPr/>
        </p:nvSpPr>
        <p:spPr bwMode="auto">
          <a:xfrm>
            <a:off x="3352800" y="533400"/>
            <a:ext cx="990600" cy="366713"/>
          </a:xfrm>
          <a:prstGeom prst="rect">
            <a:avLst/>
          </a:prstGeom>
          <a:solidFill>
            <a:schemeClr val="bg1"/>
          </a:solidFill>
          <a:ln w="9525">
            <a:noFill/>
            <a:miter lim="800000"/>
            <a:headEnd/>
            <a:tailEnd/>
          </a:ln>
          <a:effectLst/>
        </p:spPr>
        <p:txBody>
          <a:bodyPr>
            <a:spAutoFit/>
          </a:bodyPr>
          <a:lstStyle/>
          <a:p>
            <a:pPr eaLnBrk="1" hangingPunct="1">
              <a:spcBef>
                <a:spcPct val="50000"/>
              </a:spcBef>
            </a:pPr>
            <a:endParaRPr lang="en-US">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0" y="0"/>
            <a:ext cx="9144000" cy="6858000"/>
          </a:xfrm>
          <a:prstGeom prst="rect">
            <a:avLst/>
          </a:prstGeom>
          <a:solidFill>
            <a:srgbClr val="FF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endParaRPr lang="en-US" sz="4000" b="1">
              <a:latin typeface="Times New Roman" charset="0"/>
            </a:endParaRPr>
          </a:p>
        </p:txBody>
      </p:sp>
      <p:pic>
        <p:nvPicPr>
          <p:cNvPr id="118788" name="Picture 4" descr="Cheshire_Regiment_trench_Somme_1916"/>
          <p:cNvPicPr>
            <a:picLocks noChangeAspect="1" noChangeArrowheads="1"/>
          </p:cNvPicPr>
          <p:nvPr/>
        </p:nvPicPr>
        <p:blipFill>
          <a:blip r:embed="rId3" cstate="print"/>
          <a:srcRect/>
          <a:stretch>
            <a:fillRect/>
          </a:stretch>
        </p:blipFill>
        <p:spPr bwMode="auto">
          <a:xfrm>
            <a:off x="0" y="0"/>
            <a:ext cx="8991600" cy="68659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3460</TotalTime>
  <Words>885</Words>
  <Application>Microsoft Office PowerPoint</Application>
  <PresentationFormat>On-screen Show (4:3)</PresentationFormat>
  <Paragraphs>161</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IV.  Reactions to War:  Anti-War Sentiment</vt:lpstr>
      <vt:lpstr>IV.  Reactions to War:  First Amendment Issues</vt:lpstr>
      <vt:lpstr>IV.  Reaction to War:  First Amendment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Speight</dc:creator>
  <cp:lastModifiedBy>.</cp:lastModifiedBy>
  <cp:revision>130</cp:revision>
  <dcterms:created xsi:type="dcterms:W3CDTF">2008-03-22T14:54:15Z</dcterms:created>
  <dcterms:modified xsi:type="dcterms:W3CDTF">2015-03-19T19:53:59Z</dcterms:modified>
</cp:coreProperties>
</file>