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60" r:id="rId3"/>
    <p:sldId id="258" r:id="rId4"/>
    <p:sldId id="274" r:id="rId5"/>
    <p:sldId id="275" r:id="rId6"/>
    <p:sldId id="279" r:id="rId7"/>
    <p:sldId id="280" r:id="rId8"/>
    <p:sldId id="281" r:id="rId9"/>
    <p:sldId id="277" r:id="rId10"/>
    <p:sldId id="278" r:id="rId11"/>
    <p:sldId id="273" r:id="rId12"/>
    <p:sldId id="257" r:id="rId13"/>
    <p:sldId id="261" r:id="rId14"/>
    <p:sldId id="268" r:id="rId15"/>
    <p:sldId id="271" r:id="rId16"/>
    <p:sldId id="267" r:id="rId17"/>
    <p:sldId id="266" r:id="rId18"/>
    <p:sldId id="264" r:id="rId19"/>
    <p:sldId id="263" r:id="rId20"/>
    <p:sldId id="262" r:id="rId21"/>
    <p:sldId id="269" r:id="rId22"/>
    <p:sldId id="265" r:id="rId23"/>
    <p:sldId id="270" r:id="rId24"/>
    <p:sldId id="276" r:id="rId25"/>
    <p:sldId id="272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DE7AEB-8033-405F-98AE-4F2001D9FA6E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E9F32D-14AB-4AE4-BFD2-D3CB523EA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94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910BFA-7F99-4343-9405-95FA6E16FDE7}" type="slidenum">
              <a:rPr lang="en-US"/>
              <a:pPr/>
              <a:t>6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969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345C88-EAB7-455E-A2F8-5AFD69FE57E4}" type="slidenum">
              <a:rPr lang="en-US"/>
              <a:pPr/>
              <a:t>7</a:t>
            </a:fld>
            <a:endParaRPr lang="en-US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788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F69A89-B90A-400B-B3C6-2A2032418FAD}" type="slidenum">
              <a:rPr lang="en-US"/>
              <a:pPr/>
              <a:t>8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852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460F45D-5361-497A-9CCE-9CAF0E78EF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392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//upload.wikimedia.org/wikipedia/commons/b/b8/FDR_in_1933.jpg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en.wikipedia.org/wiki/File:HerbertHoover.jpg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hyperlink" Target="http://content.cdlib.org/ark:/13030/tf1h4nb21v/hi-res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1929-1941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Great Depression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31922"/>
            <a:ext cx="8109358" cy="599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51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</a:t>
            </a:r>
            <a:r>
              <a:rPr lang="en-US" dirty="0" smtClean="0"/>
              <a:t>5 </a:t>
            </a:r>
            <a:r>
              <a:rPr lang="en-US" dirty="0" smtClean="0"/>
              <a:t>Essential Questions: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How do economic changes impact society?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What caused the Great Depression?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the Great Depression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Stock Market Speculation</a:t>
            </a:r>
          </a:p>
          <a:p>
            <a:r>
              <a:rPr lang="en-US" dirty="0" smtClean="0"/>
              <a:t>Increased Debt/Easy credit</a:t>
            </a:r>
          </a:p>
          <a:p>
            <a:r>
              <a:rPr lang="en-US" dirty="0" smtClean="0"/>
              <a:t>Farm Sector Crisis</a:t>
            </a:r>
          </a:p>
          <a:p>
            <a:r>
              <a:rPr lang="en-US" dirty="0" smtClean="0"/>
              <a:t>Unbalanced Market</a:t>
            </a:r>
          </a:p>
          <a:p>
            <a:r>
              <a:rPr lang="en-US" dirty="0" smtClean="0"/>
              <a:t>Overproduction by “old school” industries</a:t>
            </a:r>
          </a:p>
          <a:p>
            <a:r>
              <a:rPr lang="en-US" dirty="0" smtClean="0"/>
              <a:t>Mistakes of the Federal Reserve Board</a:t>
            </a:r>
          </a:p>
          <a:p>
            <a:r>
              <a:rPr lang="en-US" dirty="0" smtClean="0"/>
              <a:t>Hawley-Smoot Tariff</a:t>
            </a:r>
          </a:p>
          <a:p>
            <a:r>
              <a:rPr lang="en-US" dirty="0" smtClean="0"/>
              <a:t>Poor Distribution of Wealth</a:t>
            </a:r>
          </a:p>
          <a:p>
            <a:r>
              <a:rPr lang="en-US" dirty="0" smtClean="0"/>
              <a:t>Bank crisis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Stock Market Speculation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4343400" cy="4572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Investors could put 10% down to purchase stock.  Borrowed the remainder of the investment on credit (Buying on Margin)</a:t>
            </a:r>
          </a:p>
          <a:p>
            <a:r>
              <a:rPr lang="en-US" dirty="0" smtClean="0"/>
              <a:t>Drove prices of stock up, but not the value of stocks (In1928, RCA stock rose 400% in price)</a:t>
            </a:r>
          </a:p>
          <a:p>
            <a:r>
              <a:rPr lang="en-US" dirty="0" smtClean="0"/>
              <a:t>On Black Tuesday (10/29/1929), 16.4 million shares were sold (at the time, 3 million shares traded was a busy day)</a:t>
            </a:r>
          </a:p>
          <a:p>
            <a:r>
              <a:rPr lang="en-US" dirty="0" smtClean="0"/>
              <a:t>In October 1929, stocks in NYSE fell in value by 37%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5" descr="51DNHRGWHF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600200"/>
            <a:ext cx="3962400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864" y="152400"/>
            <a:ext cx="7772400" cy="1143000"/>
          </a:xfrm>
        </p:spPr>
        <p:txBody>
          <a:bodyPr/>
          <a:lstStyle/>
          <a:p>
            <a:r>
              <a:rPr lang="en-US" dirty="0" smtClean="0"/>
              <a:t>Increased Debt/Easy Credit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2667000" cy="4572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Mortgages for farmers increased while their ability to pay them off decreased with falling crop prices</a:t>
            </a:r>
          </a:p>
          <a:p>
            <a:r>
              <a:rPr lang="en-US" dirty="0" smtClean="0"/>
              <a:t>Small banks who had loaned money to farmers went into debt</a:t>
            </a:r>
          </a:p>
          <a:p>
            <a:r>
              <a:rPr lang="en-US" dirty="0" smtClean="0"/>
              <a:t>Large banks also increased debt as they began to speculate in the stock market</a:t>
            </a:r>
          </a:p>
          <a:p>
            <a:r>
              <a:rPr lang="en-US" dirty="0" smtClean="0"/>
              <a:t>Consumers had increased debt with installment plans and easy credit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295400"/>
            <a:ext cx="4048506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Farm Sector Crisis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90600" y="1676400"/>
            <a:ext cx="2819400" cy="4572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After WWI demand for American Agricultural products fell sharply. </a:t>
            </a:r>
          </a:p>
          <a:p>
            <a:r>
              <a:rPr lang="en-US" dirty="0" smtClean="0"/>
              <a:t>As a result prices for crop prices fell as much as 40%. Farm income fell from $10 Billion a year to $4 billion. </a:t>
            </a:r>
          </a:p>
          <a:p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676400"/>
            <a:ext cx="394335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Unbalanced Market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52600"/>
            <a:ext cx="3886200" cy="4572000"/>
          </a:xfrm>
        </p:spPr>
        <p:txBody>
          <a:bodyPr/>
          <a:lstStyle/>
          <a:p>
            <a:r>
              <a:rPr lang="en-US" dirty="0" smtClean="0"/>
              <a:t>A few industries (automobiles, construction) supported a multitude of other industries</a:t>
            </a:r>
          </a:p>
          <a:p>
            <a:r>
              <a:rPr lang="en-US" dirty="0" smtClean="0"/>
              <a:t>When they slacked off, so did everything else (all the eggs in one basket)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828800"/>
            <a:ext cx="4001271" cy="329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Overproduction by older industries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352800" cy="4572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Old school industries:  agriculture, coal, railroads, and textiles suffered as America began transitioning to new industries (automobile, electricity, etc.)</a:t>
            </a:r>
          </a:p>
          <a:p>
            <a:r>
              <a:rPr lang="en-US" dirty="0" smtClean="0"/>
              <a:t>By 1929 unsold inventories had increased; investments in these industries had decreased; unemployment within these industries had increased; consumers were buying less goods from these industries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00200"/>
            <a:ext cx="4170363" cy="312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Federal Reserve Board 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524000"/>
            <a:ext cx="3429000" cy="4572000"/>
          </a:xfrm>
        </p:spPr>
        <p:txBody>
          <a:bodyPr/>
          <a:lstStyle/>
          <a:p>
            <a:r>
              <a:rPr lang="en-US" dirty="0" smtClean="0"/>
              <a:t>Increased interest (%) rates which tightened the nation’s money supply.  </a:t>
            </a:r>
          </a:p>
          <a:p>
            <a:r>
              <a:rPr lang="en-US" dirty="0" smtClean="0"/>
              <a:t>Harder to get a loan and credit</a:t>
            </a:r>
            <a:endParaRPr lang="en-US" dirty="0"/>
          </a:p>
        </p:txBody>
      </p:sp>
      <p:pic>
        <p:nvPicPr>
          <p:cNvPr id="11266" name="Picture 2" descr="http://www.goldonomic.com/recessionjobhunt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76400"/>
            <a:ext cx="4267199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772400" cy="1143000"/>
          </a:xfrm>
        </p:spPr>
        <p:txBody>
          <a:bodyPr/>
          <a:lstStyle/>
          <a:p>
            <a:r>
              <a:rPr lang="en-US" dirty="0" smtClean="0"/>
              <a:t>Hawley-Smoot Tariff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24000"/>
            <a:ext cx="4572000" cy="45720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Raised tariffs on 75 agricultural goods and 925 manufactured goods by 40% </a:t>
            </a:r>
          </a:p>
          <a:p>
            <a:r>
              <a:rPr lang="en-US" dirty="0" smtClean="0"/>
              <a:t>Economists argued that Hoover should veto the bill because it would raise prices for the consumer, damage export trade and hurt American farmers</a:t>
            </a:r>
          </a:p>
          <a:p>
            <a:r>
              <a:rPr lang="en-US" dirty="0" smtClean="0"/>
              <a:t>This helped create a world wide debt; to pay off debts incurred during World War I, countries needed to trade</a:t>
            </a:r>
          </a:p>
          <a:p>
            <a:r>
              <a:rPr lang="en-US" dirty="0" smtClean="0"/>
              <a:t>Trade actually decreased as European nations responded with their own tariffs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669" y="990600"/>
            <a:ext cx="3722455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Stock Market Crash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Black Tuesday, October 29, 1929</a:t>
            </a:r>
          </a:p>
          <a:p>
            <a:pPr lvl="1"/>
            <a:r>
              <a:rPr lang="en-US" dirty="0"/>
              <a:t>More than 16 million shares sold</a:t>
            </a:r>
          </a:p>
          <a:p>
            <a:pPr lvl="1"/>
            <a:r>
              <a:rPr lang="en-US" dirty="0"/>
              <a:t>Entire fortunes gone in hours</a:t>
            </a:r>
          </a:p>
          <a:p>
            <a:pPr lvl="1"/>
            <a:r>
              <a:rPr lang="en-US" dirty="0"/>
              <a:t>Those who bought “on margin”?</a:t>
            </a:r>
          </a:p>
          <a:p>
            <a:r>
              <a:rPr lang="en-US" dirty="0"/>
              <a:t>Afterwards?</a:t>
            </a:r>
          </a:p>
          <a:p>
            <a:pPr lvl="1"/>
            <a:r>
              <a:rPr lang="en-US" dirty="0"/>
              <a:t>Banks collapse</a:t>
            </a:r>
          </a:p>
          <a:p>
            <a:pPr lvl="1"/>
            <a:r>
              <a:rPr lang="en-US" dirty="0"/>
              <a:t>“Bank runs”</a:t>
            </a:r>
          </a:p>
          <a:p>
            <a:pPr lvl="2"/>
            <a:r>
              <a:rPr lang="en-US" dirty="0"/>
              <a:t>1929 – 641 banks failed</a:t>
            </a:r>
          </a:p>
          <a:p>
            <a:pPr lvl="2"/>
            <a:r>
              <a:rPr lang="en-US" dirty="0"/>
              <a:t>1930 – 1,350 banks failed</a:t>
            </a:r>
          </a:p>
          <a:p>
            <a:pPr lvl="2"/>
            <a:r>
              <a:rPr lang="en-US" dirty="0"/>
              <a:t>1931 – 1,700 banks failed</a:t>
            </a:r>
          </a:p>
          <a:p>
            <a:pPr lvl="1"/>
            <a:r>
              <a:rPr lang="en-US" dirty="0"/>
              <a:t>Who should help this?  Federal Reserve?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Poor distribution of wealth and purchasing 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76400"/>
            <a:ext cx="4343400" cy="4724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Between 1918 and 1929, the share of the national income of the wealthiest 20% of Americans increased 10%; while the share that went to the poorest 60% of Americans fell by 13%</a:t>
            </a:r>
          </a:p>
          <a:p>
            <a:r>
              <a:rPr lang="en-US" dirty="0" smtClean="0"/>
              <a:t>By 1929, 5% of the wealthiest Americans held 33% of the money while 40% had 10% of the money</a:t>
            </a:r>
          </a:p>
          <a:p>
            <a:r>
              <a:rPr lang="en-US" dirty="0" smtClean="0"/>
              <a:t>More than 70 % of the nation’s families earned less than $2,500 per year, then considered the minimum amount needed for a decent standard of living. Families  could not afford many of the household products that manufacturers produced.</a:t>
            </a:r>
            <a:endParaRPr lang="en-US" dirty="0"/>
          </a:p>
        </p:txBody>
      </p:sp>
      <p:pic>
        <p:nvPicPr>
          <p:cNvPr id="10242" name="Picture 2" descr="http://exit78.com/wp-content/uploads/2010/03/eyes_of_the_great_depression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066800"/>
            <a:ext cx="3810000" cy="260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7772400" cy="1143000"/>
          </a:xfrm>
        </p:spPr>
        <p:txBody>
          <a:bodyPr/>
          <a:lstStyle/>
          <a:p>
            <a:r>
              <a:rPr lang="en-US" dirty="0" smtClean="0"/>
              <a:t>Bank Crisis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24000"/>
            <a:ext cx="2971800" cy="4572000"/>
          </a:xfrm>
        </p:spPr>
        <p:txBody>
          <a:bodyPr/>
          <a:lstStyle/>
          <a:p>
            <a:r>
              <a:rPr lang="en-US" dirty="0" smtClean="0"/>
              <a:t>Between 1930 and 1933 more than 9,000 banks closed</a:t>
            </a:r>
          </a:p>
          <a:p>
            <a:r>
              <a:rPr lang="en-US" dirty="0" smtClean="0"/>
              <a:t>Bank deposits weren’t insured</a:t>
            </a:r>
          </a:p>
          <a:p>
            <a:r>
              <a:rPr lang="en-US" dirty="0" smtClean="0"/>
              <a:t>People could not invest and banks could not make loans</a:t>
            </a:r>
            <a:endParaRPr lang="en-US" dirty="0"/>
          </a:p>
        </p:txBody>
      </p:sp>
      <p:pic>
        <p:nvPicPr>
          <p:cNvPr id="3074" name="Picture 2" descr="http://www.usnews.com/dims4/USNEWS/31e5930/2147483647/resize/652x%3E/quality/85/?url=%2Fcmsmedia%2Fc6%2F0f88f439a43487aa055683206c4555%2F3783FE_DA_080310history_31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28600"/>
            <a:ext cx="51435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3810000"/>
            <a:ext cx="57150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toll of the depression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5029200" cy="4572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By 1933, 13 million people unemployed</a:t>
            </a:r>
          </a:p>
          <a:p>
            <a:r>
              <a:rPr lang="en-US" dirty="0" smtClean="0"/>
              <a:t>Millions more saw hours and wages reduced</a:t>
            </a:r>
          </a:p>
          <a:p>
            <a:r>
              <a:rPr lang="en-US" dirty="0" smtClean="0"/>
              <a:t>Millions were also homeless</a:t>
            </a:r>
          </a:p>
          <a:p>
            <a:r>
              <a:rPr lang="en-US" dirty="0" smtClean="0"/>
              <a:t>Soup kitchens became popular</a:t>
            </a:r>
          </a:p>
          <a:p>
            <a:r>
              <a:rPr lang="en-US" dirty="0" smtClean="0"/>
              <a:t>Thousands of people “rode the rails” looking for work</a:t>
            </a:r>
          </a:p>
          <a:p>
            <a:r>
              <a:rPr lang="en-US" dirty="0" smtClean="0"/>
              <a:t>Many slept in public places</a:t>
            </a:r>
            <a:r>
              <a:rPr lang="en-US" sz="2800" b="1" dirty="0" smtClean="0"/>
              <a:t> </a:t>
            </a:r>
          </a:p>
          <a:p>
            <a:r>
              <a:rPr lang="en-US" dirty="0" smtClean="0"/>
              <a:t>1929 - 1932, the gross national product—was cut nearly in half, from $104 billion to $59 billion. </a:t>
            </a:r>
          </a:p>
          <a:p>
            <a:r>
              <a:rPr lang="en-US" dirty="0" smtClean="0"/>
              <a:t>Approximately 90,000 businesses went bankrupt.</a:t>
            </a:r>
            <a:endParaRPr lang="en-US" dirty="0"/>
          </a:p>
        </p:txBody>
      </p:sp>
      <p:pic>
        <p:nvPicPr>
          <p:cNvPr id="4" name="Picture 5" descr="27-0639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430214"/>
            <a:ext cx="2895600" cy="51229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dirty="0" smtClean="0"/>
              <a:t>Dust Bowl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4343400" cy="4572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Natural disaster that ran from North Dakota to Texas that occurred during the mid 1930s</a:t>
            </a:r>
          </a:p>
          <a:p>
            <a:r>
              <a:rPr lang="en-US" dirty="0" smtClean="0"/>
              <a:t>Average rainfall decreased and soil depletion of nutrients due to farming, caused topsoil to be picked up and blown eastward</a:t>
            </a:r>
          </a:p>
          <a:p>
            <a:r>
              <a:rPr lang="en-US" dirty="0" smtClean="0"/>
              <a:t>John Steinbeck’s The Grapes of Wrath detail trip of </a:t>
            </a:r>
            <a:r>
              <a:rPr lang="en-US" dirty="0" err="1" smtClean="0"/>
              <a:t>Joad</a:t>
            </a:r>
            <a:r>
              <a:rPr lang="en-US" dirty="0" smtClean="0"/>
              <a:t> family from Oklahoma farm to the “riches” of California (</a:t>
            </a:r>
            <a:r>
              <a:rPr lang="en-US" dirty="0" err="1" smtClean="0"/>
              <a:t>Okies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57200"/>
            <a:ext cx="4191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99" y="457200"/>
            <a:ext cx="4374053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http://upload.wikimedia.org/wikipedia/commons/e/ef/Dust_Bowl_-_Dallas,_South_Dakota_193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457200"/>
            <a:ext cx="7620000" cy="571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4642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02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72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Franklin D. Roosevelt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1933-1945</a:t>
            </a:r>
          </a:p>
          <a:p>
            <a:r>
              <a:rPr lang="en-US" dirty="0" smtClean="0"/>
              <a:t>Democrat</a:t>
            </a:r>
          </a:p>
          <a:p>
            <a:r>
              <a:rPr lang="en-US" dirty="0" smtClean="0"/>
              <a:t>Direct Relief</a:t>
            </a:r>
          </a:p>
          <a:p>
            <a:r>
              <a:rPr lang="en-US" dirty="0" smtClean="0"/>
              <a:t>Deficit Spending</a:t>
            </a:r>
          </a:p>
          <a:p>
            <a:r>
              <a:rPr lang="en-US" dirty="0" smtClean="0"/>
              <a:t>New Deal</a:t>
            </a:r>
          </a:p>
          <a:p>
            <a:pPr lvl="1"/>
            <a:r>
              <a:rPr lang="en-US" dirty="0" smtClean="0"/>
              <a:t>CCC</a:t>
            </a:r>
          </a:p>
          <a:p>
            <a:pPr lvl="1"/>
            <a:r>
              <a:rPr lang="en-US" dirty="0" smtClean="0"/>
              <a:t>TVA</a:t>
            </a:r>
          </a:p>
          <a:p>
            <a:pPr lvl="1"/>
            <a:r>
              <a:rPr lang="en-US" dirty="0" smtClean="0"/>
              <a:t>AAA</a:t>
            </a:r>
          </a:p>
          <a:p>
            <a:pPr lvl="1"/>
            <a:r>
              <a:rPr lang="en-US" dirty="0" smtClean="0"/>
              <a:t>WPA</a:t>
            </a:r>
          </a:p>
          <a:p>
            <a:pPr lvl="1"/>
            <a:r>
              <a:rPr lang="en-US" dirty="0" smtClean="0"/>
              <a:t>Social Security</a:t>
            </a:r>
            <a:endParaRPr lang="en-US" dirty="0"/>
          </a:p>
        </p:txBody>
      </p:sp>
      <p:pic>
        <p:nvPicPr>
          <p:cNvPr id="1026" name="Picture 2" descr="File:FDR in 193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52600"/>
            <a:ext cx="3400425" cy="40016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116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Herbert Hoover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Elected in 1928</a:t>
            </a:r>
          </a:p>
          <a:p>
            <a:r>
              <a:rPr lang="en-US" dirty="0"/>
              <a:t>1929-1933</a:t>
            </a:r>
          </a:p>
          <a:p>
            <a:r>
              <a:rPr lang="en-US" dirty="0"/>
              <a:t>Pro-Business</a:t>
            </a:r>
          </a:p>
          <a:p>
            <a:r>
              <a:rPr lang="en-US" dirty="0" smtClean="0"/>
              <a:t>Conservative Republican</a:t>
            </a:r>
          </a:p>
          <a:p>
            <a:r>
              <a:rPr lang="en-US" dirty="0" smtClean="0"/>
              <a:t>Scapegoat</a:t>
            </a:r>
            <a:endParaRPr lang="en-US" dirty="0"/>
          </a:p>
        </p:txBody>
      </p:sp>
      <p:pic>
        <p:nvPicPr>
          <p:cNvPr id="2050" name="Picture 2" descr="http://upload.wikimedia.org/wikipedia/commons/thumb/b/ba/HerbertHoover.jpg/220px-HerbertHoove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1354" y="1524000"/>
            <a:ext cx="3096846" cy="38429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Hoover’s “Hands Off”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76400"/>
            <a:ext cx="4038600" cy="4525963"/>
          </a:xfrm>
        </p:spPr>
        <p:txBody>
          <a:bodyPr>
            <a:normAutofit fontScale="92500" lnSpcReduction="20000"/>
          </a:bodyPr>
          <a:lstStyle/>
          <a:p>
            <a:pPr lvl="0">
              <a:buClr>
                <a:srgbClr val="D34817"/>
              </a:buClr>
            </a:pPr>
            <a:r>
              <a:rPr lang="en-US" dirty="0" smtClean="0">
                <a:solidFill>
                  <a:prstClr val="black"/>
                </a:solidFill>
              </a:rPr>
              <a:t>1929 </a:t>
            </a:r>
            <a:r>
              <a:rPr lang="en-US" dirty="0">
                <a:solidFill>
                  <a:prstClr val="black"/>
                </a:solidFill>
              </a:rPr>
              <a:t>– Market crash – Hoover’s response?:</a:t>
            </a:r>
          </a:p>
          <a:p>
            <a:pPr lvl="1">
              <a:buClr>
                <a:srgbClr val="9B2D1F"/>
              </a:buClr>
            </a:pPr>
            <a:r>
              <a:rPr lang="en-US" sz="2600" dirty="0">
                <a:solidFill>
                  <a:prstClr val="black"/>
                </a:solidFill>
              </a:rPr>
              <a:t>“Just part of the normal business cycle.”</a:t>
            </a:r>
          </a:p>
          <a:p>
            <a:pPr lvl="1">
              <a:buClr>
                <a:srgbClr val="9B2D1F"/>
              </a:buClr>
            </a:pPr>
            <a:r>
              <a:rPr lang="en-US" sz="2600" dirty="0">
                <a:solidFill>
                  <a:prstClr val="black"/>
                </a:solidFill>
              </a:rPr>
              <a:t>A very “hands off” approach</a:t>
            </a:r>
          </a:p>
          <a:p>
            <a:pPr lvl="1">
              <a:buClr>
                <a:srgbClr val="9B2D1F"/>
              </a:buClr>
            </a:pPr>
            <a:r>
              <a:rPr lang="en-US" sz="2600" dirty="0">
                <a:solidFill>
                  <a:prstClr val="black"/>
                </a:solidFill>
              </a:rPr>
              <a:t>Results in:  Food </a:t>
            </a:r>
            <a:r>
              <a:rPr lang="en-US" sz="2600" dirty="0" smtClean="0">
                <a:solidFill>
                  <a:prstClr val="black"/>
                </a:solidFill>
              </a:rPr>
              <a:t>riots</a:t>
            </a:r>
          </a:p>
          <a:p>
            <a:pPr>
              <a:buClr>
                <a:srgbClr val="9B2D1F"/>
              </a:buClr>
            </a:pPr>
            <a:r>
              <a:rPr lang="en-US" u="sng" dirty="0" smtClean="0">
                <a:solidFill>
                  <a:prstClr val="black"/>
                </a:solidFill>
              </a:rPr>
              <a:t>Rugged Individualism</a:t>
            </a:r>
            <a:endParaRPr lang="en-US" u="sng" dirty="0">
              <a:solidFill>
                <a:prstClr val="black"/>
              </a:solidFill>
            </a:endParaRPr>
          </a:p>
          <a:p>
            <a:r>
              <a:rPr lang="en-US" u="sng" dirty="0" smtClean="0"/>
              <a:t>Volunteerism</a:t>
            </a:r>
            <a:r>
              <a:rPr lang="en-US" dirty="0" smtClean="0"/>
              <a:t> – people need to volunteer to help those in need</a:t>
            </a:r>
          </a:p>
          <a:p>
            <a:r>
              <a:rPr lang="en-US" u="sng" dirty="0" smtClean="0"/>
              <a:t>Localism</a:t>
            </a:r>
            <a:r>
              <a:rPr lang="en-US" dirty="0" smtClean="0"/>
              <a:t> – policy whereby problems could best be solved at the local and state government level</a:t>
            </a:r>
            <a:endParaRPr lang="en-US" dirty="0"/>
          </a:p>
        </p:txBody>
      </p:sp>
      <p:pic>
        <p:nvPicPr>
          <p:cNvPr id="4100" name="Picture 4" descr="http://dkccredit.com/wp-content/uploads/2011/03/104.1928-great-depressio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676400"/>
            <a:ext cx="4313034" cy="34956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8374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Hoover’s fault?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724400" cy="4525963"/>
          </a:xfrm>
        </p:spPr>
        <p:txBody>
          <a:bodyPr/>
          <a:lstStyle/>
          <a:p>
            <a:r>
              <a:rPr lang="en-US" dirty="0" err="1" smtClean="0"/>
              <a:t>Hoovervilles</a:t>
            </a:r>
            <a:endParaRPr lang="en-US" dirty="0" smtClean="0"/>
          </a:p>
          <a:p>
            <a:pPr lvl="1"/>
            <a:r>
              <a:rPr lang="en-US" dirty="0" smtClean="0"/>
              <a:t>Shanty Towns on vacant lots</a:t>
            </a:r>
          </a:p>
          <a:p>
            <a:r>
              <a:rPr lang="en-US" dirty="0" smtClean="0"/>
              <a:t>So, Hoover more “hands on”</a:t>
            </a:r>
          </a:p>
          <a:p>
            <a:pPr lvl="1"/>
            <a:r>
              <a:rPr lang="en-US" dirty="0" smtClean="0"/>
              <a:t>Public Works Projects</a:t>
            </a:r>
          </a:p>
          <a:p>
            <a:pPr lvl="1"/>
            <a:r>
              <a:rPr lang="en-US" dirty="0" smtClean="0"/>
              <a:t>Boulder Dam</a:t>
            </a:r>
            <a:endParaRPr lang="en-US" dirty="0"/>
          </a:p>
          <a:p>
            <a:pPr lvl="1"/>
            <a:r>
              <a:rPr lang="en-US" dirty="0" smtClean="0"/>
              <a:t>RFC</a:t>
            </a:r>
          </a:p>
        </p:txBody>
      </p:sp>
      <p:pic>
        <p:nvPicPr>
          <p:cNvPr id="5" name="Content Placeholder 4" descr="hooverville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029200" y="1066800"/>
            <a:ext cx="3352800" cy="3142160"/>
          </a:xfrm>
        </p:spPr>
      </p:pic>
      <p:pic>
        <p:nvPicPr>
          <p:cNvPr id="6" name="Picture 2" descr="Hoover Dam Addre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4419600"/>
            <a:ext cx="3200400" cy="22082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426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Unemployment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 dirty="0"/>
              <a:t> </a:t>
            </a:r>
          </a:p>
        </p:txBody>
      </p:sp>
      <p:pic>
        <p:nvPicPr>
          <p:cNvPr id="5125" name="Picture 5" descr="TCSA00241_m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4800" y="1905000"/>
            <a:ext cx="5100638" cy="3902075"/>
          </a:xfrm>
          <a:noFill/>
          <a:ln/>
        </p:spPr>
      </p:pic>
      <p:pic>
        <p:nvPicPr>
          <p:cNvPr id="5128" name="Picture 8" descr="GD_unemp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562600" y="1752600"/>
            <a:ext cx="3409950" cy="4238625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33542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Homeless</a:t>
            </a:r>
          </a:p>
        </p:txBody>
      </p:sp>
      <p:pic>
        <p:nvPicPr>
          <p:cNvPr id="14341" name="Picture 5" descr="joblessmen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2352675"/>
            <a:ext cx="4038600" cy="3021013"/>
          </a:xfrm>
          <a:noFill/>
          <a:ln/>
        </p:spPr>
      </p:pic>
      <p:pic>
        <p:nvPicPr>
          <p:cNvPr id="14344" name="Picture 8" descr="hi-res;jsessionid=no1ZM0o_3nhQUSet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48200" y="2347913"/>
            <a:ext cx="4038600" cy="302895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78537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Hoovervilles</a:t>
            </a:r>
            <a:endParaRPr lang="en-US" b="1" dirty="0"/>
          </a:p>
        </p:txBody>
      </p:sp>
      <p:pic>
        <p:nvPicPr>
          <p:cNvPr id="25606" name="Picture 6" descr="Hooverville_2_small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399" y="1524000"/>
            <a:ext cx="3544299" cy="4572000"/>
          </a:xfrm>
          <a:noFill/>
          <a:ln/>
        </p:spPr>
      </p:pic>
      <p:pic>
        <p:nvPicPr>
          <p:cNvPr id="6" name="Content Placeholder 5" descr="hi-res">
            <a:hlinkClick r:id="rId4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1752600"/>
            <a:ext cx="4338267" cy="42335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8364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Americans Protest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05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Bonus Army (</a:t>
            </a:r>
            <a:r>
              <a:rPr lang="en-US" dirty="0"/>
              <a:t>1932) </a:t>
            </a:r>
            <a:r>
              <a:rPr lang="en-US" dirty="0" smtClean="0"/>
              <a:t>–Marched </a:t>
            </a:r>
            <a:r>
              <a:rPr lang="en-US" dirty="0"/>
              <a:t>on </a:t>
            </a:r>
            <a:r>
              <a:rPr lang="en-US" dirty="0" smtClean="0"/>
              <a:t>Washington</a:t>
            </a:r>
          </a:p>
          <a:p>
            <a:pPr lvl="1"/>
            <a:r>
              <a:rPr lang="en-US" u="sng" dirty="0" smtClean="0"/>
              <a:t>Adjusted Compensation Act (1924)</a:t>
            </a:r>
            <a:r>
              <a:rPr lang="en-US" dirty="0" smtClean="0"/>
              <a:t> – a lump-sum payment will be paid to veterans in 1945</a:t>
            </a:r>
            <a:endParaRPr lang="en-US" u="sng" dirty="0" smtClean="0"/>
          </a:p>
          <a:p>
            <a:pPr lvl="1"/>
            <a:r>
              <a:rPr lang="en-US" dirty="0" smtClean="0"/>
              <a:t>WWI veterans were scared that they would not get their compensation pay, and many were out of work</a:t>
            </a:r>
          </a:p>
          <a:p>
            <a:pPr lvl="1"/>
            <a:r>
              <a:rPr lang="en-US" dirty="0" smtClean="0"/>
              <a:t>Congress approved the early payment – Hoover vetoed it</a:t>
            </a:r>
          </a:p>
          <a:p>
            <a:pPr lvl="1"/>
            <a:r>
              <a:rPr lang="en-US" dirty="0" smtClean="0"/>
              <a:t>Veterans marched on Washington – “Bonus Army”</a:t>
            </a:r>
          </a:p>
          <a:p>
            <a:pPr lvl="1"/>
            <a:r>
              <a:rPr lang="en-US" dirty="0" smtClean="0"/>
              <a:t>Hoover orders the Army to move the marchers out of D.C.</a:t>
            </a:r>
          </a:p>
          <a:p>
            <a:pPr lvl="2"/>
            <a:r>
              <a:rPr lang="en-US" dirty="0" smtClean="0"/>
              <a:t>Tear gas, bayonets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0134600" y="3048000"/>
            <a:ext cx="4038600" cy="4525963"/>
          </a:xfrm>
        </p:spPr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82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624</TotalTime>
  <Words>959</Words>
  <Application>Microsoft Office PowerPoint</Application>
  <PresentationFormat>On-screen Show (4:3)</PresentationFormat>
  <Paragraphs>123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Calibri</vt:lpstr>
      <vt:lpstr>Franklin Gothic Book</vt:lpstr>
      <vt:lpstr>Perpetua</vt:lpstr>
      <vt:lpstr>Wingdings 2</vt:lpstr>
      <vt:lpstr>Equity</vt:lpstr>
      <vt:lpstr>The Great Depression</vt:lpstr>
      <vt:lpstr>Stock Market Crash</vt:lpstr>
      <vt:lpstr>Herbert Hoover </vt:lpstr>
      <vt:lpstr> Hoover’s “Hands Off” Policy</vt:lpstr>
      <vt:lpstr>Hoover’s fault?</vt:lpstr>
      <vt:lpstr>Unemployment</vt:lpstr>
      <vt:lpstr>The Homeless</vt:lpstr>
      <vt:lpstr>Hoovervilles</vt:lpstr>
      <vt:lpstr>Americans Protest</vt:lpstr>
      <vt:lpstr>PowerPoint Presentation</vt:lpstr>
      <vt:lpstr>Unit 5 Essential Questions:</vt:lpstr>
      <vt:lpstr>Causes of the Great Depression</vt:lpstr>
      <vt:lpstr>Stock Market Speculation</vt:lpstr>
      <vt:lpstr>Increased Debt/Easy Credit</vt:lpstr>
      <vt:lpstr>Farm Sector Crisis</vt:lpstr>
      <vt:lpstr>Unbalanced Market</vt:lpstr>
      <vt:lpstr>Overproduction by older industries</vt:lpstr>
      <vt:lpstr>Federal Reserve Board Policies</vt:lpstr>
      <vt:lpstr>Hawley-Smoot Tariff</vt:lpstr>
      <vt:lpstr>Poor distribution of wealth and purchasing  power</vt:lpstr>
      <vt:lpstr>Bank Crisis</vt:lpstr>
      <vt:lpstr>Human toll of the depression</vt:lpstr>
      <vt:lpstr>Dust Bowl</vt:lpstr>
      <vt:lpstr>PowerPoint Presentation</vt:lpstr>
      <vt:lpstr>PowerPoint Presentation</vt:lpstr>
      <vt:lpstr>Franklin D. Roosevelt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Great Depression</dc:title>
  <dc:creator>dedwards4</dc:creator>
  <cp:lastModifiedBy>dedwards4</cp:lastModifiedBy>
  <cp:revision>33</cp:revision>
  <dcterms:created xsi:type="dcterms:W3CDTF">2006-08-16T00:00:00Z</dcterms:created>
  <dcterms:modified xsi:type="dcterms:W3CDTF">2016-03-16T18:47:22Z</dcterms:modified>
</cp:coreProperties>
</file>