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92" r:id="rId3"/>
    <p:sldId id="296" r:id="rId4"/>
    <p:sldId id="297" r:id="rId5"/>
    <p:sldId id="257" r:id="rId6"/>
    <p:sldId id="282" r:id="rId7"/>
    <p:sldId id="260" r:id="rId8"/>
    <p:sldId id="261" r:id="rId9"/>
    <p:sldId id="268" r:id="rId10"/>
    <p:sldId id="271" r:id="rId11"/>
    <p:sldId id="267" r:id="rId12"/>
    <p:sldId id="266" r:id="rId13"/>
    <p:sldId id="264" r:id="rId14"/>
    <p:sldId id="263" r:id="rId15"/>
    <p:sldId id="262" r:id="rId16"/>
    <p:sldId id="269" r:id="rId17"/>
    <p:sldId id="265" r:id="rId18"/>
    <p:sldId id="270" r:id="rId19"/>
    <p:sldId id="276" r:id="rId20"/>
    <p:sldId id="272" r:id="rId21"/>
    <p:sldId id="283" r:id="rId22"/>
    <p:sldId id="295" r:id="rId23"/>
    <p:sldId id="284" r:id="rId24"/>
    <p:sldId id="285" r:id="rId25"/>
    <p:sldId id="286" r:id="rId26"/>
    <p:sldId id="287" r:id="rId27"/>
    <p:sldId id="288" r:id="rId28"/>
    <p:sldId id="289" r:id="rId29"/>
    <p:sldId id="290" r:id="rId30"/>
    <p:sldId id="291" r:id="rId31"/>
    <p:sldId id="29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E7AEB-8033-405F-98AE-4F2001D9FA6E}" type="datetimeFigureOut">
              <a:rPr lang="en-US" smtClean="0"/>
              <a:t>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9F32D-14AB-4AE4-BFD2-D3CB523EADA7}" type="slidenum">
              <a:rPr lang="en-US" smtClean="0"/>
              <a:t>‹#›</a:t>
            </a:fld>
            <a:endParaRPr lang="en-US"/>
          </a:p>
        </p:txBody>
      </p:sp>
    </p:spTree>
    <p:extLst>
      <p:ext uri="{BB962C8B-B14F-4D97-AF65-F5344CB8AC3E}">
        <p14:creationId xmlns:p14="http://schemas.microsoft.com/office/powerpoint/2010/main" val="17029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10BFA-7F99-4343-9405-95FA6E16FDE7}" type="slidenum">
              <a:rPr lang="en-US"/>
              <a:pPr/>
              <a:t>25</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8882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345C88-EAB7-455E-A2F8-5AFD69FE57E4}" type="slidenum">
              <a:rPr lang="en-US"/>
              <a:pPr/>
              <a:t>26</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48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69A89-B90A-400B-B3C6-2A2032418FAD}" type="slidenum">
              <a:rPr lang="en-US"/>
              <a:pPr/>
              <a:t>27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246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3/1/2017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460F45D-5361-497A-9CCE-9CAF0E78EFCB}" type="slidenum">
              <a:rPr lang="en-US"/>
              <a:pPr/>
              <a:t>‹#›</a:t>
            </a:fld>
            <a:endParaRPr lang="en-US"/>
          </a:p>
        </p:txBody>
      </p:sp>
    </p:spTree>
    <p:extLst>
      <p:ext uri="{BB962C8B-B14F-4D97-AF65-F5344CB8AC3E}">
        <p14:creationId xmlns:p14="http://schemas.microsoft.com/office/powerpoint/2010/main" val="182934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3/1/2017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File:HerbertHoover.jpg"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hyperlink" Target="http://content.cdlib.org/ark:/13030/tf1h4nb21v/hi-r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upload.wikimedia.org/wikipedia/commons/b/b8/FDR_in_1933.jpg"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1929-1941</a:t>
            </a:r>
            <a:endParaRPr lang="en-US" dirty="0"/>
          </a:p>
        </p:txBody>
      </p:sp>
      <p:sp>
        <p:nvSpPr>
          <p:cNvPr id="2" name="Title 1"/>
          <p:cNvSpPr>
            <a:spLocks noGrp="1"/>
          </p:cNvSpPr>
          <p:nvPr>
            <p:ph type="ctrTitle"/>
          </p:nvPr>
        </p:nvSpPr>
        <p:spPr/>
        <p:txBody>
          <a:bodyPr/>
          <a:lstStyle/>
          <a:p>
            <a:r>
              <a:rPr lang="en-US" dirty="0" smtClean="0"/>
              <a:t>The Great Depression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 Sector Crisis</a:t>
            </a:r>
            <a:endParaRPr lang="en-US" dirty="0"/>
          </a:p>
        </p:txBody>
      </p:sp>
      <p:sp>
        <p:nvSpPr>
          <p:cNvPr id="3" name="Content Placeholder 2"/>
          <p:cNvSpPr>
            <a:spLocks noGrp="1"/>
          </p:cNvSpPr>
          <p:nvPr>
            <p:ph sz="quarter" idx="1"/>
          </p:nvPr>
        </p:nvSpPr>
        <p:spPr>
          <a:xfrm>
            <a:off x="304800" y="1600200"/>
            <a:ext cx="3657600" cy="4724400"/>
          </a:xfrm>
        </p:spPr>
        <p:txBody>
          <a:bodyPr>
            <a:normAutofit lnSpcReduction="10000"/>
          </a:bodyPr>
          <a:lstStyle/>
          <a:p>
            <a:r>
              <a:rPr lang="en-US" sz="3200" dirty="0" smtClean="0"/>
              <a:t>After WWI demand for American Agricultural products fell sharply. </a:t>
            </a:r>
          </a:p>
          <a:p>
            <a:r>
              <a:rPr lang="en-US" sz="3200" dirty="0" smtClean="0"/>
              <a:t>As a result prices for crop prices fell as much as 40%. Farm income fell from $10 Billion a year to $4 billion. </a:t>
            </a:r>
          </a:p>
          <a:p>
            <a:endParaRPr lang="en-US" dirty="0"/>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676400"/>
            <a:ext cx="39433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Unbalanced Market</a:t>
            </a:r>
            <a:endParaRPr lang="en-US" dirty="0"/>
          </a:p>
        </p:txBody>
      </p:sp>
      <p:sp>
        <p:nvSpPr>
          <p:cNvPr id="3" name="Content Placeholder 2"/>
          <p:cNvSpPr>
            <a:spLocks noGrp="1"/>
          </p:cNvSpPr>
          <p:nvPr>
            <p:ph sz="quarter" idx="1"/>
          </p:nvPr>
        </p:nvSpPr>
        <p:spPr>
          <a:xfrm>
            <a:off x="457200" y="1752600"/>
            <a:ext cx="3886200" cy="4572000"/>
          </a:xfrm>
        </p:spPr>
        <p:txBody>
          <a:bodyPr>
            <a:normAutofit/>
          </a:bodyPr>
          <a:lstStyle/>
          <a:p>
            <a:r>
              <a:rPr lang="en-US" sz="3200" dirty="0" smtClean="0"/>
              <a:t>A few industries (automobiles, construction) supported a multitude of other industries</a:t>
            </a:r>
          </a:p>
          <a:p>
            <a:r>
              <a:rPr lang="en-US" sz="3200" dirty="0" smtClean="0"/>
              <a:t>When they slacked off, so did everything else </a:t>
            </a:r>
            <a:r>
              <a:rPr lang="en-US" sz="3200" dirty="0" smtClean="0"/>
              <a:t>(“all </a:t>
            </a:r>
            <a:r>
              <a:rPr lang="en-US" sz="3200" dirty="0" smtClean="0"/>
              <a:t>the eggs in one </a:t>
            </a:r>
            <a:r>
              <a:rPr lang="en-US" sz="3200" dirty="0" smtClean="0"/>
              <a:t>basket”)</a:t>
            </a:r>
            <a:endParaRPr 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828800"/>
            <a:ext cx="4001271" cy="329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Overproduction by older industries</a:t>
            </a:r>
            <a:endParaRPr lang="en-US" dirty="0"/>
          </a:p>
        </p:txBody>
      </p:sp>
      <p:sp>
        <p:nvSpPr>
          <p:cNvPr id="3" name="Content Placeholder 2"/>
          <p:cNvSpPr>
            <a:spLocks noGrp="1"/>
          </p:cNvSpPr>
          <p:nvPr>
            <p:ph sz="quarter" idx="1"/>
          </p:nvPr>
        </p:nvSpPr>
        <p:spPr>
          <a:xfrm>
            <a:off x="381000" y="1600200"/>
            <a:ext cx="3886200" cy="5257800"/>
          </a:xfrm>
        </p:spPr>
        <p:txBody>
          <a:bodyPr>
            <a:normAutofit fontScale="92500"/>
          </a:bodyPr>
          <a:lstStyle/>
          <a:p>
            <a:r>
              <a:rPr lang="en-US" dirty="0" smtClean="0"/>
              <a:t>Old school industries:  agriculture, coal, railroads, and textiles suffered as America began transitioning to new industries (automobile, electricity, etc.)</a:t>
            </a:r>
          </a:p>
          <a:p>
            <a:r>
              <a:rPr lang="en-US" dirty="0" smtClean="0"/>
              <a:t>By 1929 unsold inventories had increased; investments in these industries had decreased; unemployment within these industries had increased; consumers were buying less goods from these industries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4170363"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Reserve Board Policies</a:t>
            </a:r>
            <a:endParaRPr lang="en-US" dirty="0"/>
          </a:p>
        </p:txBody>
      </p:sp>
      <p:sp>
        <p:nvSpPr>
          <p:cNvPr id="3" name="Content Placeholder 2"/>
          <p:cNvSpPr>
            <a:spLocks noGrp="1"/>
          </p:cNvSpPr>
          <p:nvPr>
            <p:ph sz="quarter" idx="1"/>
          </p:nvPr>
        </p:nvSpPr>
        <p:spPr>
          <a:xfrm>
            <a:off x="228600" y="1524000"/>
            <a:ext cx="3962400" cy="5029200"/>
          </a:xfrm>
        </p:spPr>
        <p:txBody>
          <a:bodyPr>
            <a:normAutofit fontScale="92500" lnSpcReduction="10000"/>
          </a:bodyPr>
          <a:lstStyle/>
          <a:p>
            <a:r>
              <a:rPr lang="en-US" dirty="0" smtClean="0"/>
              <a:t>Decided to Increase interest (%) rates in 1930 &amp; 1931 after market crashed, which tightened the nation’s money supply. </a:t>
            </a:r>
          </a:p>
          <a:p>
            <a:r>
              <a:rPr lang="en-US" dirty="0" smtClean="0"/>
              <a:t>Economy really needed an expanded money supply, lower interest rates and easy credit; so it became </a:t>
            </a:r>
            <a:r>
              <a:rPr lang="en-US" dirty="0"/>
              <a:t>h</a:t>
            </a:r>
            <a:r>
              <a:rPr lang="en-US" dirty="0" smtClean="0"/>
              <a:t>arder to get a loan and credit</a:t>
            </a:r>
          </a:p>
          <a:p>
            <a:r>
              <a:rPr lang="en-US" dirty="0" smtClean="0"/>
              <a:t>Caused international crisis as banks of Germany and Austria which were dependent on U.S. loans went bankrupt</a:t>
            </a:r>
            <a:endParaRPr lang="en-US" dirty="0"/>
          </a:p>
        </p:txBody>
      </p:sp>
      <p:pic>
        <p:nvPicPr>
          <p:cNvPr id="11266" name="Picture 2" descr="http://www.goldonomic.com/recessionjobhun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76400"/>
            <a:ext cx="4267199"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1143000"/>
          </a:xfrm>
        </p:spPr>
        <p:txBody>
          <a:bodyPr/>
          <a:lstStyle/>
          <a:p>
            <a:r>
              <a:rPr lang="en-US" dirty="0" smtClean="0"/>
              <a:t>Hawley-Smoot Tariff</a:t>
            </a:r>
            <a:endParaRPr lang="en-US" dirty="0"/>
          </a:p>
        </p:txBody>
      </p:sp>
      <p:sp>
        <p:nvSpPr>
          <p:cNvPr id="3" name="Content Placeholder 2"/>
          <p:cNvSpPr>
            <a:spLocks noGrp="1"/>
          </p:cNvSpPr>
          <p:nvPr>
            <p:ph sz="quarter" idx="1"/>
          </p:nvPr>
        </p:nvSpPr>
        <p:spPr>
          <a:xfrm>
            <a:off x="228600" y="1524000"/>
            <a:ext cx="4572000" cy="5029200"/>
          </a:xfrm>
        </p:spPr>
        <p:txBody>
          <a:bodyPr>
            <a:normAutofit fontScale="92500" lnSpcReduction="20000"/>
          </a:bodyPr>
          <a:lstStyle/>
          <a:p>
            <a:r>
              <a:rPr lang="en-US" dirty="0" smtClean="0"/>
              <a:t>Raised tariffs on 75 agricultural goods and 925 manufactured goods by 40% </a:t>
            </a:r>
          </a:p>
          <a:p>
            <a:r>
              <a:rPr lang="en-US" dirty="0" smtClean="0"/>
              <a:t>Economists argued that Hoover should veto the bill because it would raise prices for the consumer, damage export trade and hurt American farmers</a:t>
            </a:r>
          </a:p>
          <a:p>
            <a:r>
              <a:rPr lang="en-US" dirty="0" smtClean="0"/>
              <a:t>This helped create a world wide debt; to pay off debts incurred during World War I, countries needed to trade</a:t>
            </a:r>
          </a:p>
          <a:p>
            <a:r>
              <a:rPr lang="en-US" dirty="0" smtClean="0"/>
              <a:t>Trade actually decreased as European nations responded with their own tariffs</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669" y="990600"/>
            <a:ext cx="3722455"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1143000"/>
          </a:xfrm>
        </p:spPr>
        <p:txBody>
          <a:bodyPr>
            <a:normAutofit fontScale="90000"/>
          </a:bodyPr>
          <a:lstStyle/>
          <a:p>
            <a:r>
              <a:rPr lang="en-US" dirty="0" smtClean="0"/>
              <a:t>Poor distribution of wealth and purchasing  power</a:t>
            </a:r>
            <a:endParaRPr lang="en-US" dirty="0"/>
          </a:p>
        </p:txBody>
      </p:sp>
      <p:sp>
        <p:nvSpPr>
          <p:cNvPr id="3" name="Content Placeholder 2"/>
          <p:cNvSpPr>
            <a:spLocks noGrp="1"/>
          </p:cNvSpPr>
          <p:nvPr>
            <p:ph sz="quarter" idx="1"/>
          </p:nvPr>
        </p:nvSpPr>
        <p:spPr>
          <a:xfrm>
            <a:off x="354842" y="1676399"/>
            <a:ext cx="4343400" cy="4982281"/>
          </a:xfrm>
        </p:spPr>
        <p:txBody>
          <a:bodyPr>
            <a:normAutofit fontScale="77500" lnSpcReduction="20000"/>
          </a:bodyPr>
          <a:lstStyle/>
          <a:p>
            <a:r>
              <a:rPr lang="en-US" dirty="0" smtClean="0"/>
              <a:t>Between 1918 and 1929, the share of the national income of the wealthiest 20% of Americans increased 10%; while the share that went to the poorest 60% of Americans fell by 13%</a:t>
            </a:r>
          </a:p>
          <a:p>
            <a:r>
              <a:rPr lang="en-US" dirty="0" smtClean="0"/>
              <a:t>Coolidge administration cut taxes on the wealthy which resulted in slower consumption.  This held back the growth of consumer based industries (cars, household appliances, etc.)</a:t>
            </a:r>
          </a:p>
          <a:p>
            <a:r>
              <a:rPr lang="en-US" dirty="0" smtClean="0"/>
              <a:t>By 1929, 5% of the wealthiest Americans held 33% of the money while 40% had 10% of the money</a:t>
            </a:r>
          </a:p>
          <a:p>
            <a:r>
              <a:rPr lang="en-US" dirty="0" smtClean="0"/>
              <a:t>More than 70 % of the nation’s families earned less than $2,500 per year, then considered the minimum amount needed for a decent standard of living. Families  could not afford many of the household products that manufacturers produced.</a:t>
            </a:r>
            <a:endParaRPr lang="en-US" dirty="0"/>
          </a:p>
        </p:txBody>
      </p:sp>
      <p:pic>
        <p:nvPicPr>
          <p:cNvPr id="10242" name="Picture 2" descr="http://exit78.com/wp-content/uploads/2010/03/eyes_of_the_great_depress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066800"/>
            <a:ext cx="3810000" cy="260449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0"/>
            <a:ext cx="3810000" cy="284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1143000"/>
          </a:xfrm>
        </p:spPr>
        <p:txBody>
          <a:bodyPr/>
          <a:lstStyle/>
          <a:p>
            <a:r>
              <a:rPr lang="en-US" dirty="0" smtClean="0"/>
              <a:t>Bank Crisis</a:t>
            </a:r>
            <a:endParaRPr lang="en-US" dirty="0"/>
          </a:p>
        </p:txBody>
      </p:sp>
      <p:sp>
        <p:nvSpPr>
          <p:cNvPr id="3" name="Content Placeholder 2"/>
          <p:cNvSpPr>
            <a:spLocks noGrp="1"/>
          </p:cNvSpPr>
          <p:nvPr>
            <p:ph sz="quarter" idx="1"/>
          </p:nvPr>
        </p:nvSpPr>
        <p:spPr>
          <a:xfrm>
            <a:off x="304800" y="1524000"/>
            <a:ext cx="2971800" cy="4953000"/>
          </a:xfrm>
        </p:spPr>
        <p:txBody>
          <a:bodyPr>
            <a:normAutofit/>
          </a:bodyPr>
          <a:lstStyle/>
          <a:p>
            <a:r>
              <a:rPr lang="en-US" sz="2800" dirty="0" smtClean="0"/>
              <a:t>Between 1930 and 1933 more than 9,000 banks closed</a:t>
            </a:r>
          </a:p>
          <a:p>
            <a:r>
              <a:rPr lang="en-US" sz="2800" dirty="0" smtClean="0"/>
              <a:t>Bank deposits weren’t insured</a:t>
            </a:r>
          </a:p>
          <a:p>
            <a:r>
              <a:rPr lang="en-US" sz="2800" dirty="0" smtClean="0"/>
              <a:t>“run on the banks”</a:t>
            </a:r>
          </a:p>
          <a:p>
            <a:r>
              <a:rPr lang="en-US" sz="2800" dirty="0" smtClean="0"/>
              <a:t>People could not invest and banks could not make loans</a:t>
            </a:r>
            <a:endParaRPr lang="en-US" sz="2800" dirty="0"/>
          </a:p>
        </p:txBody>
      </p:sp>
      <p:pic>
        <p:nvPicPr>
          <p:cNvPr id="3074" name="Picture 2" descr="http://www.usnews.com/dims4/USNEWS/31e5930/2147483647/resize/652x%3E/quality/85/?url=%2Fcmsmedia%2Fc6%2F0f88f439a43487aa055683206c4555%2F3783FE_DA_080310history_31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
            <a:ext cx="51435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3810000"/>
            <a:ext cx="57150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1143000"/>
          </a:xfrm>
        </p:spPr>
        <p:txBody>
          <a:bodyPr/>
          <a:lstStyle/>
          <a:p>
            <a:r>
              <a:rPr lang="en-US" dirty="0" smtClean="0"/>
              <a:t>Human toll of the depression</a:t>
            </a:r>
            <a:endParaRPr lang="en-US" dirty="0"/>
          </a:p>
        </p:txBody>
      </p:sp>
      <p:sp>
        <p:nvSpPr>
          <p:cNvPr id="3" name="Content Placeholder 2"/>
          <p:cNvSpPr>
            <a:spLocks noGrp="1"/>
          </p:cNvSpPr>
          <p:nvPr>
            <p:ph sz="quarter" idx="1"/>
          </p:nvPr>
        </p:nvSpPr>
        <p:spPr>
          <a:xfrm>
            <a:off x="304800" y="1447799"/>
            <a:ext cx="5638800" cy="5105399"/>
          </a:xfrm>
        </p:spPr>
        <p:txBody>
          <a:bodyPr>
            <a:normAutofit fontScale="85000" lnSpcReduction="10000"/>
          </a:bodyPr>
          <a:lstStyle/>
          <a:p>
            <a:r>
              <a:rPr lang="en-US" dirty="0" smtClean="0"/>
              <a:t>By 1933, 13 million people unemployed</a:t>
            </a:r>
          </a:p>
          <a:p>
            <a:r>
              <a:rPr lang="en-US" dirty="0" smtClean="0"/>
              <a:t>Millions more saw hours and wages reduced</a:t>
            </a:r>
          </a:p>
          <a:p>
            <a:r>
              <a:rPr lang="en-US" dirty="0" smtClean="0"/>
              <a:t>Millions were also homeless</a:t>
            </a:r>
          </a:p>
          <a:p>
            <a:r>
              <a:rPr lang="en-US" dirty="0" smtClean="0"/>
              <a:t>Soup kitchens became popular</a:t>
            </a:r>
          </a:p>
          <a:p>
            <a:r>
              <a:rPr lang="en-US" dirty="0" smtClean="0"/>
              <a:t>Thousands of people “rode the rails” looking for work</a:t>
            </a:r>
          </a:p>
          <a:p>
            <a:r>
              <a:rPr lang="en-US" dirty="0" smtClean="0"/>
              <a:t>Many slept in public places</a:t>
            </a:r>
            <a:r>
              <a:rPr lang="en-US" sz="2800" b="1" dirty="0" smtClean="0"/>
              <a:t> </a:t>
            </a:r>
          </a:p>
          <a:p>
            <a:r>
              <a:rPr lang="en-US" dirty="0" smtClean="0"/>
              <a:t>1929 - 1932, the gross national product—was cut nearly in half, from $104 billion to $59 billion. </a:t>
            </a:r>
          </a:p>
          <a:p>
            <a:r>
              <a:rPr lang="en-US" dirty="0" smtClean="0"/>
              <a:t>Approximately 90,000 businesses went bankrupt.</a:t>
            </a:r>
          </a:p>
          <a:p>
            <a:r>
              <a:rPr lang="en-US" dirty="0" smtClean="0"/>
              <a:t>Hardest hit were urban areas; industrial cities of northeast and </a:t>
            </a:r>
            <a:r>
              <a:rPr lang="en-US" dirty="0" err="1" smtClean="0"/>
              <a:t>midwest</a:t>
            </a:r>
            <a:endParaRPr lang="en-US" dirty="0" smtClean="0"/>
          </a:p>
          <a:p>
            <a:r>
              <a:rPr lang="en-US" dirty="0" smtClean="0"/>
              <a:t>Studs </a:t>
            </a:r>
            <a:r>
              <a:rPr lang="en-US" dirty="0" err="1" smtClean="0"/>
              <a:t>Terkel</a:t>
            </a:r>
            <a:r>
              <a:rPr lang="en-US" dirty="0" smtClean="0"/>
              <a:t> in </a:t>
            </a:r>
            <a:r>
              <a:rPr lang="en-US" i="1" dirty="0" smtClean="0"/>
              <a:t>Hard Times</a:t>
            </a:r>
            <a:r>
              <a:rPr lang="en-US" dirty="0" smtClean="0"/>
              <a:t>:  “It looked like a permanent situation.”</a:t>
            </a:r>
            <a:endParaRPr lang="en-US" dirty="0"/>
          </a:p>
        </p:txBody>
      </p:sp>
      <p:pic>
        <p:nvPicPr>
          <p:cNvPr id="4" name="Picture 5" descr="27-0639a"/>
          <p:cNvPicPr>
            <a:picLocks noChangeAspect="1" noChangeArrowheads="1"/>
          </p:cNvPicPr>
          <p:nvPr/>
        </p:nvPicPr>
        <p:blipFill>
          <a:blip r:embed="rId2" cstate="print"/>
          <a:srcRect/>
          <a:stretch>
            <a:fillRect/>
          </a:stretch>
        </p:blipFill>
        <p:spPr bwMode="auto">
          <a:xfrm>
            <a:off x="6019800" y="1430214"/>
            <a:ext cx="2895600" cy="51229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dirty="0" smtClean="0"/>
              <a:t>Dust Bowl</a:t>
            </a:r>
            <a:endParaRPr lang="en-US" dirty="0"/>
          </a:p>
        </p:txBody>
      </p:sp>
      <p:sp>
        <p:nvSpPr>
          <p:cNvPr id="3" name="Content Placeholder 2"/>
          <p:cNvSpPr>
            <a:spLocks noGrp="1"/>
          </p:cNvSpPr>
          <p:nvPr>
            <p:ph sz="quarter" idx="1"/>
          </p:nvPr>
        </p:nvSpPr>
        <p:spPr>
          <a:xfrm>
            <a:off x="304800" y="1447800"/>
            <a:ext cx="4343400" cy="5257800"/>
          </a:xfrm>
        </p:spPr>
        <p:txBody>
          <a:bodyPr>
            <a:normAutofit/>
          </a:bodyPr>
          <a:lstStyle/>
          <a:p>
            <a:r>
              <a:rPr lang="en-US" dirty="0" smtClean="0"/>
              <a:t>Natural disaster that ran from North Dakota to Texas that occurred during the mid 1930s</a:t>
            </a:r>
          </a:p>
          <a:p>
            <a:r>
              <a:rPr lang="en-US" dirty="0" smtClean="0"/>
              <a:t>Average rainfall decreased and soil depletion of nutrients due to farming, caused topsoil to be picked up and blown eastward</a:t>
            </a:r>
          </a:p>
          <a:p>
            <a:r>
              <a:rPr lang="en-US" dirty="0" smtClean="0"/>
              <a:t>John Steinbeck’s The Grapes of Wrath detail trip of </a:t>
            </a:r>
            <a:r>
              <a:rPr lang="en-US" dirty="0" err="1" smtClean="0"/>
              <a:t>Joad</a:t>
            </a:r>
            <a:r>
              <a:rPr lang="en-US" dirty="0" smtClean="0"/>
              <a:t> family from Oklahoma farm to the “riches” of California (</a:t>
            </a:r>
            <a:r>
              <a:rPr lang="en-US" dirty="0" err="1" smtClean="0"/>
              <a:t>Okies</a:t>
            </a:r>
            <a:r>
              <a:rPr lang="en-US" dirty="0" smtClean="0"/>
              <a: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57200"/>
            <a:ext cx="4191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457200"/>
            <a:ext cx="4374053"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 name="Content Placeholder 4" descr="http://upload.wikimedia.org/wikipedia/commons/e/ef/Dust_Bowl_-_Dallas,_South_Dakota_1936.jpg"/>
          <p:cNvPicPr>
            <a:picLocks noGrp="1" noChangeAspect="1" noChangeArrowheads="1"/>
          </p:cNvPicPr>
          <p:nvPr>
            <p:ph sz="quarter" idx="2"/>
          </p:nvPr>
        </p:nvPicPr>
        <p:blipFill>
          <a:blip r:embed="rId2" cstate="print"/>
          <a:srcRect/>
          <a:stretch>
            <a:fillRect/>
          </a:stretch>
        </p:blipFill>
        <p:spPr bwMode="auto">
          <a:xfrm>
            <a:off x="914400" y="457200"/>
            <a:ext cx="7620000" cy="5715000"/>
          </a:xfrm>
          <a:prstGeom prst="rect">
            <a:avLst/>
          </a:prstGeom>
          <a:noFill/>
        </p:spPr>
      </p:pic>
    </p:spTree>
    <p:extLst>
      <p:ext uri="{BB962C8B-B14F-4D97-AF65-F5344CB8AC3E}">
        <p14:creationId xmlns:p14="http://schemas.microsoft.com/office/powerpoint/2010/main" val="1946421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Bell Ringer</a:t>
            </a:r>
            <a:endParaRPr lang="en-US" sz="4800" dirty="0"/>
          </a:p>
        </p:txBody>
      </p:sp>
      <p:sp>
        <p:nvSpPr>
          <p:cNvPr id="3" name="Content Placeholder 2"/>
          <p:cNvSpPr>
            <a:spLocks noGrp="1"/>
          </p:cNvSpPr>
          <p:nvPr>
            <p:ph sz="quarter" idx="1"/>
          </p:nvPr>
        </p:nvSpPr>
        <p:spPr/>
        <p:txBody>
          <a:bodyPr>
            <a:noAutofit/>
          </a:bodyPr>
          <a:lstStyle/>
          <a:p>
            <a:r>
              <a:rPr lang="en-US" sz="3600" dirty="0" smtClean="0"/>
              <a:t>1920s Presentations</a:t>
            </a:r>
          </a:p>
          <a:p>
            <a:pPr lvl="1"/>
            <a:r>
              <a:rPr lang="en-US" sz="3600" dirty="0" smtClean="0"/>
              <a:t>Be prepared as a group to share out your Time Magazine Project of the 1920s.</a:t>
            </a:r>
          </a:p>
          <a:p>
            <a:pPr lvl="1"/>
            <a:r>
              <a:rPr lang="en-US" sz="3600" dirty="0" smtClean="0"/>
              <a:t>Decide how you would like to present the basic framework and organization of the magazine.</a:t>
            </a:r>
          </a:p>
          <a:p>
            <a:pPr lvl="1"/>
            <a:r>
              <a:rPr lang="en-US" sz="3600" dirty="0" smtClean="0"/>
              <a:t>Choose </a:t>
            </a:r>
            <a:r>
              <a:rPr lang="en-US" sz="3600" u="sng" dirty="0" smtClean="0"/>
              <a:t>one</a:t>
            </a:r>
            <a:r>
              <a:rPr lang="en-US" sz="3600" dirty="0" smtClean="0"/>
              <a:t> page per group member to discuss to your class.</a:t>
            </a:r>
            <a:endParaRPr lang="en-US" sz="3600" dirty="0"/>
          </a:p>
        </p:txBody>
      </p:sp>
    </p:spTree>
    <p:extLst>
      <p:ext uri="{BB962C8B-B14F-4D97-AF65-F5344CB8AC3E}">
        <p14:creationId xmlns:p14="http://schemas.microsoft.com/office/powerpoint/2010/main" val="87948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027"/>
          <p:cNvPicPr>
            <a:picLocks noGrp="1" noChangeAspect="1" noChangeArrowheads="1"/>
          </p:cNvPicPr>
          <p:nvPr>
            <p:ph sz="quarter" idx="1"/>
          </p:nvPr>
        </p:nvPicPr>
        <p:blipFill>
          <a:blip r:embed="rId2" cstate="print"/>
          <a:srcRect/>
          <a:stretch>
            <a:fillRect/>
          </a:stretch>
        </p:blipFill>
        <p:spPr bwMode="auto">
          <a:xfrm>
            <a:off x="0" y="0"/>
            <a:ext cx="93726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Herbert Hoover </a:t>
            </a:r>
            <a:endParaRPr lang="en-US" dirty="0"/>
          </a:p>
        </p:txBody>
      </p:sp>
      <p:sp>
        <p:nvSpPr>
          <p:cNvPr id="3" name="Content Placeholder 2"/>
          <p:cNvSpPr>
            <a:spLocks noGrp="1"/>
          </p:cNvSpPr>
          <p:nvPr>
            <p:ph sz="quarter" idx="1"/>
          </p:nvPr>
        </p:nvSpPr>
        <p:spPr>
          <a:xfrm>
            <a:off x="391236" y="1756338"/>
            <a:ext cx="4282440" cy="4572000"/>
          </a:xfrm>
        </p:spPr>
        <p:txBody>
          <a:bodyPr>
            <a:normAutofit/>
          </a:bodyPr>
          <a:lstStyle/>
          <a:p>
            <a:r>
              <a:rPr lang="en-US" sz="3200" dirty="0" smtClean="0"/>
              <a:t>Elected in 1928</a:t>
            </a:r>
          </a:p>
          <a:p>
            <a:r>
              <a:rPr lang="en-US" sz="3200" dirty="0"/>
              <a:t>1929-1933</a:t>
            </a:r>
          </a:p>
          <a:p>
            <a:r>
              <a:rPr lang="en-US" sz="3200" dirty="0"/>
              <a:t>Pro-Business</a:t>
            </a:r>
          </a:p>
          <a:p>
            <a:r>
              <a:rPr lang="en-US" sz="3200" dirty="0" smtClean="0"/>
              <a:t>Conservative Republican</a:t>
            </a:r>
          </a:p>
          <a:p>
            <a:r>
              <a:rPr lang="en-US" sz="3200" dirty="0" smtClean="0"/>
              <a:t>Scapegoat</a:t>
            </a:r>
          </a:p>
          <a:p>
            <a:pPr lvl="1"/>
            <a:r>
              <a:rPr lang="en-US" sz="3200" dirty="0" smtClean="0"/>
              <a:t>“</a:t>
            </a:r>
            <a:r>
              <a:rPr lang="en-US" sz="3200" dirty="0" err="1" smtClean="0"/>
              <a:t>Hoovervilles</a:t>
            </a:r>
            <a:r>
              <a:rPr lang="en-US" sz="3200" dirty="0" smtClean="0"/>
              <a:t>”</a:t>
            </a:r>
            <a:endParaRPr lang="en-US" sz="3200" dirty="0"/>
          </a:p>
          <a:p>
            <a:pPr marL="0" indent="0">
              <a:buNone/>
            </a:pPr>
            <a:endParaRPr lang="en-US" dirty="0"/>
          </a:p>
        </p:txBody>
      </p:sp>
      <p:pic>
        <p:nvPicPr>
          <p:cNvPr id="2050" name="Picture 2" descr="http://upload.wikimedia.org/wikipedia/commons/thumb/b/ba/HerbertHoover.jpg/220px-HerbertHoover.jpg">
            <a:hlinkClick r:id="rId2"/>
          </p:cNvPr>
          <p:cNvPicPr>
            <a:picLocks noChangeAspect="1" noChangeArrowheads="1"/>
          </p:cNvPicPr>
          <p:nvPr/>
        </p:nvPicPr>
        <p:blipFill>
          <a:blip r:embed="rId3" cstate="print"/>
          <a:srcRect/>
          <a:stretch>
            <a:fillRect/>
          </a:stretch>
        </p:blipFill>
        <p:spPr bwMode="auto">
          <a:xfrm>
            <a:off x="4673676" y="850687"/>
            <a:ext cx="3962400" cy="4916979"/>
          </a:xfrm>
          <a:prstGeom prst="rect">
            <a:avLst/>
          </a:prstGeom>
          <a:noFill/>
        </p:spPr>
      </p:pic>
    </p:spTree>
    <p:extLst>
      <p:ext uri="{BB962C8B-B14F-4D97-AF65-F5344CB8AC3E}">
        <p14:creationId xmlns:p14="http://schemas.microsoft.com/office/powerpoint/2010/main" val="3456994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Herbert Hoover </a:t>
            </a:r>
            <a:endParaRPr lang="en-US" dirty="0"/>
          </a:p>
        </p:txBody>
      </p:sp>
      <p:sp>
        <p:nvSpPr>
          <p:cNvPr id="3" name="Content Placeholder 2"/>
          <p:cNvSpPr>
            <a:spLocks noGrp="1"/>
          </p:cNvSpPr>
          <p:nvPr>
            <p:ph sz="quarter" idx="1"/>
          </p:nvPr>
        </p:nvSpPr>
        <p:spPr>
          <a:xfrm>
            <a:off x="685800" y="1752600"/>
            <a:ext cx="7772400" cy="4572000"/>
          </a:xfrm>
        </p:spPr>
        <p:txBody>
          <a:bodyPr/>
          <a:lstStyle/>
          <a:p>
            <a:r>
              <a:rPr lang="en-US" dirty="0"/>
              <a:t>Hoover believed in the fundamental structure of the economy and though what America needed was confidence. </a:t>
            </a:r>
            <a:endParaRPr lang="en-US" dirty="0" smtClean="0"/>
          </a:p>
          <a:p>
            <a:r>
              <a:rPr lang="en-US" dirty="0" smtClean="0"/>
              <a:t>In </a:t>
            </a:r>
            <a:r>
              <a:rPr lang="en-US" dirty="0"/>
              <a:t>speech after speech, he called on the people to keep up hope, and he asked business owners to keep the mills and shops open, maintain wage rates, and spread the work to avoid layoffs</a:t>
            </a:r>
            <a:r>
              <a:rPr lang="en-US" dirty="0" smtClean="0"/>
              <a:t>.</a:t>
            </a:r>
          </a:p>
        </p:txBody>
      </p:sp>
    </p:spTree>
    <p:extLst>
      <p:ext uri="{BB962C8B-B14F-4D97-AF65-F5344CB8AC3E}">
        <p14:creationId xmlns:p14="http://schemas.microsoft.com/office/powerpoint/2010/main" val="3033930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Hoover’s “Hands Off” Policy</a:t>
            </a:r>
            <a:endParaRPr lang="en-US" dirty="0"/>
          </a:p>
        </p:txBody>
      </p:sp>
      <p:sp>
        <p:nvSpPr>
          <p:cNvPr id="3" name="Content Placeholder 2"/>
          <p:cNvSpPr>
            <a:spLocks noGrp="1"/>
          </p:cNvSpPr>
          <p:nvPr>
            <p:ph sz="quarter" idx="1"/>
          </p:nvPr>
        </p:nvSpPr>
        <p:spPr>
          <a:xfrm>
            <a:off x="304800" y="1676400"/>
            <a:ext cx="4038600" cy="4800600"/>
          </a:xfrm>
        </p:spPr>
        <p:txBody>
          <a:bodyPr>
            <a:normAutofit fontScale="85000" lnSpcReduction="20000"/>
          </a:bodyPr>
          <a:lstStyle/>
          <a:p>
            <a:pPr lvl="0">
              <a:buClr>
                <a:srgbClr val="D34817"/>
              </a:buClr>
            </a:pPr>
            <a:r>
              <a:rPr lang="en-US" dirty="0" smtClean="0">
                <a:solidFill>
                  <a:prstClr val="black"/>
                </a:solidFill>
              </a:rPr>
              <a:t>1929 </a:t>
            </a:r>
            <a:r>
              <a:rPr lang="en-US" dirty="0">
                <a:solidFill>
                  <a:prstClr val="black"/>
                </a:solidFill>
              </a:rPr>
              <a:t>– Market crash – Hoover’s response?:</a:t>
            </a:r>
          </a:p>
          <a:p>
            <a:pPr lvl="1">
              <a:buClr>
                <a:srgbClr val="9B2D1F"/>
              </a:buClr>
            </a:pPr>
            <a:r>
              <a:rPr lang="en-US" sz="2600" dirty="0">
                <a:solidFill>
                  <a:prstClr val="black"/>
                </a:solidFill>
              </a:rPr>
              <a:t>“Just part of the normal business cycle.”</a:t>
            </a:r>
          </a:p>
          <a:p>
            <a:pPr lvl="1">
              <a:buClr>
                <a:srgbClr val="9B2D1F"/>
              </a:buClr>
            </a:pPr>
            <a:r>
              <a:rPr lang="en-US" sz="2600" dirty="0">
                <a:solidFill>
                  <a:prstClr val="black"/>
                </a:solidFill>
              </a:rPr>
              <a:t>A very “hands off” approach</a:t>
            </a:r>
          </a:p>
          <a:p>
            <a:pPr lvl="1">
              <a:buClr>
                <a:srgbClr val="9B2D1F"/>
              </a:buClr>
            </a:pPr>
            <a:r>
              <a:rPr lang="en-US" sz="2600" dirty="0">
                <a:solidFill>
                  <a:prstClr val="black"/>
                </a:solidFill>
              </a:rPr>
              <a:t>Results in:  Food </a:t>
            </a:r>
            <a:r>
              <a:rPr lang="en-US" sz="2600" dirty="0" smtClean="0">
                <a:solidFill>
                  <a:prstClr val="black"/>
                </a:solidFill>
              </a:rPr>
              <a:t>riots</a:t>
            </a:r>
          </a:p>
          <a:p>
            <a:pPr>
              <a:buClr>
                <a:srgbClr val="9B2D1F"/>
              </a:buClr>
            </a:pPr>
            <a:r>
              <a:rPr lang="en-US" b="1" u="sng" dirty="0" smtClean="0">
                <a:solidFill>
                  <a:prstClr val="black"/>
                </a:solidFill>
              </a:rPr>
              <a:t>Rugged Individualism</a:t>
            </a:r>
            <a:endParaRPr lang="en-US" b="1" u="sng" dirty="0">
              <a:solidFill>
                <a:prstClr val="black"/>
              </a:solidFill>
            </a:endParaRPr>
          </a:p>
          <a:p>
            <a:r>
              <a:rPr lang="en-US" b="1" u="sng" dirty="0" smtClean="0"/>
              <a:t>Volunteerism</a:t>
            </a:r>
            <a:r>
              <a:rPr lang="en-US" dirty="0" smtClean="0"/>
              <a:t> – people need to volunteer to help those in </a:t>
            </a:r>
            <a:r>
              <a:rPr lang="en-US" dirty="0" smtClean="0"/>
              <a:t>need; businesses should volunteer to form associations of trade and marketing</a:t>
            </a:r>
            <a:endParaRPr lang="en-US" dirty="0" smtClean="0"/>
          </a:p>
          <a:p>
            <a:r>
              <a:rPr lang="en-US" b="1" u="sng" dirty="0" smtClean="0"/>
              <a:t>Localism</a:t>
            </a:r>
            <a:r>
              <a:rPr lang="en-US" dirty="0" smtClean="0"/>
              <a:t> – policy whereby problems could best be solved at the local and state government level</a:t>
            </a:r>
            <a:endParaRPr lang="en-US" dirty="0"/>
          </a:p>
        </p:txBody>
      </p:sp>
      <p:pic>
        <p:nvPicPr>
          <p:cNvPr id="4100" name="Picture 4" descr="http://dkccredit.com/wp-content/uploads/2011/03/104.1928-great-depression2.jpg"/>
          <p:cNvPicPr>
            <a:picLocks noChangeAspect="1" noChangeArrowheads="1"/>
          </p:cNvPicPr>
          <p:nvPr/>
        </p:nvPicPr>
        <p:blipFill>
          <a:blip r:embed="rId2" cstate="print"/>
          <a:srcRect/>
          <a:stretch>
            <a:fillRect/>
          </a:stretch>
        </p:blipFill>
        <p:spPr bwMode="auto">
          <a:xfrm>
            <a:off x="4419600" y="1676400"/>
            <a:ext cx="4313034" cy="3495674"/>
          </a:xfrm>
          <a:prstGeom prst="rect">
            <a:avLst/>
          </a:prstGeom>
          <a:noFill/>
        </p:spPr>
      </p:pic>
    </p:spTree>
    <p:extLst>
      <p:ext uri="{BB962C8B-B14F-4D97-AF65-F5344CB8AC3E}">
        <p14:creationId xmlns:p14="http://schemas.microsoft.com/office/powerpoint/2010/main" val="425142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vertic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vertical)">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vertical)">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vertical)">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vertical)">
                                      <p:cBhvr>
                                        <p:cTn id="32" dur="2000"/>
                                        <p:tgtEl>
                                          <p:spTgt spid="3">
                                            <p:txEl>
                                              <p:pRg st="5" end="5"/>
                                            </p:txEl>
                                          </p:spTgt>
                                        </p:tgtEl>
                                      </p:cBhvr>
                                    </p:animEffect>
                                  </p:childTnLst>
                                </p:cTn>
                              </p:par>
                              <p:par>
                                <p:cTn id="33" presetID="8" presetClass="entr" presetSubtype="16" fill="hold" nodeType="withEffect">
                                  <p:stCondLst>
                                    <p:cond delay="0"/>
                                  </p:stCondLst>
                                  <p:childTnLst>
                                    <p:set>
                                      <p:cBhvr>
                                        <p:cTn id="34" dur="1" fill="hold">
                                          <p:stCondLst>
                                            <p:cond delay="0"/>
                                          </p:stCondLst>
                                        </p:cTn>
                                        <p:tgtEl>
                                          <p:spTgt spid="4100"/>
                                        </p:tgtEl>
                                        <p:attrNameLst>
                                          <p:attrName>style.visibility</p:attrName>
                                        </p:attrNameLst>
                                      </p:cBhvr>
                                      <p:to>
                                        <p:strVal val="visible"/>
                                      </p:to>
                                    </p:set>
                                    <p:animEffect transition="in" filter="diamond(in)">
                                      <p:cBhvr>
                                        <p:cTn id="35" dur="2000"/>
                                        <p:tgtEl>
                                          <p:spTgt spid="410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5"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vertical)">
                                      <p:cBhvr>
                                        <p:cTn id="4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Hoover’s fault?</a:t>
            </a:r>
            <a:endParaRPr lang="en-US" dirty="0"/>
          </a:p>
        </p:txBody>
      </p:sp>
      <p:sp>
        <p:nvSpPr>
          <p:cNvPr id="3" name="Content Placeholder 2"/>
          <p:cNvSpPr>
            <a:spLocks noGrp="1"/>
          </p:cNvSpPr>
          <p:nvPr>
            <p:ph sz="quarter" idx="1"/>
          </p:nvPr>
        </p:nvSpPr>
        <p:spPr>
          <a:xfrm>
            <a:off x="304800" y="1600200"/>
            <a:ext cx="4572000" cy="5027676"/>
          </a:xfrm>
        </p:spPr>
        <p:txBody>
          <a:bodyPr>
            <a:normAutofit fontScale="92500" lnSpcReduction="10000"/>
          </a:bodyPr>
          <a:lstStyle/>
          <a:p>
            <a:r>
              <a:rPr lang="en-US" sz="2800" dirty="0" smtClean="0"/>
              <a:t>So</a:t>
            </a:r>
            <a:r>
              <a:rPr lang="en-US" sz="2800" dirty="0" smtClean="0"/>
              <a:t>, Hoover became more “hands on”</a:t>
            </a:r>
          </a:p>
          <a:p>
            <a:pPr lvl="1"/>
            <a:r>
              <a:rPr lang="en-US" sz="2800" b="1" dirty="0" smtClean="0"/>
              <a:t>RFC</a:t>
            </a:r>
            <a:r>
              <a:rPr lang="en-US" sz="2800" dirty="0" smtClean="0"/>
              <a:t> (1932)-$2 billion available for loans to banks and small businesses, public works projects (Boulder Dam)</a:t>
            </a:r>
          </a:p>
          <a:p>
            <a:pPr lvl="1"/>
            <a:r>
              <a:rPr lang="en-US" sz="2800" b="1" dirty="0" smtClean="0"/>
              <a:t>Home Loan Bank Board</a:t>
            </a:r>
            <a:r>
              <a:rPr lang="en-US" sz="2800" dirty="0" smtClean="0"/>
              <a:t>-offered funds for savings and loans, mortgage companies, home </a:t>
            </a:r>
            <a:r>
              <a:rPr lang="en-US" sz="2800" dirty="0" smtClean="0"/>
              <a:t>construction</a:t>
            </a:r>
          </a:p>
          <a:p>
            <a:pPr lvl="1"/>
            <a:r>
              <a:rPr lang="en-US" sz="2800" dirty="0"/>
              <a:t>Hoover’s critics said all these measure reflected a dubious “trickle-down” theory</a:t>
            </a:r>
          </a:p>
          <a:p>
            <a:pPr marL="320040" lvl="1" indent="0">
              <a:buNone/>
            </a:pPr>
            <a:endParaRPr lang="en-US" sz="2800" dirty="0" smtClean="0"/>
          </a:p>
          <a:p>
            <a:pPr lvl="1"/>
            <a:endParaRPr lang="en-US" dirty="0" smtClean="0"/>
          </a:p>
        </p:txBody>
      </p:sp>
      <p:pic>
        <p:nvPicPr>
          <p:cNvPr id="5" name="Content Placeholder 4" descr="hooverville.jpg"/>
          <p:cNvPicPr>
            <a:picLocks noGrp="1" noChangeAspect="1"/>
          </p:cNvPicPr>
          <p:nvPr>
            <p:ph sz="quarter" idx="2"/>
          </p:nvPr>
        </p:nvPicPr>
        <p:blipFill>
          <a:blip r:embed="rId2" cstate="print"/>
          <a:stretch>
            <a:fillRect/>
          </a:stretch>
        </p:blipFill>
        <p:spPr>
          <a:xfrm>
            <a:off x="5029200" y="1066800"/>
            <a:ext cx="3352800" cy="3142160"/>
          </a:xfrm>
        </p:spPr>
      </p:pic>
      <p:pic>
        <p:nvPicPr>
          <p:cNvPr id="6" name="Picture 2" descr="Hoover Dam Address"/>
          <p:cNvPicPr>
            <a:picLocks noChangeAspect="1" noChangeArrowheads="1"/>
          </p:cNvPicPr>
          <p:nvPr/>
        </p:nvPicPr>
        <p:blipFill>
          <a:blip r:embed="rId3" cstate="print"/>
          <a:srcRect/>
          <a:stretch>
            <a:fillRect/>
          </a:stretch>
        </p:blipFill>
        <p:spPr bwMode="auto">
          <a:xfrm>
            <a:off x="5181600" y="4419599"/>
            <a:ext cx="3200400" cy="2208277"/>
          </a:xfrm>
          <a:prstGeom prst="rect">
            <a:avLst/>
          </a:prstGeom>
          <a:noFill/>
        </p:spPr>
      </p:pic>
    </p:spTree>
    <p:extLst>
      <p:ext uri="{BB962C8B-B14F-4D97-AF65-F5344CB8AC3E}">
        <p14:creationId xmlns:p14="http://schemas.microsoft.com/office/powerpoint/2010/main" val="3133257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a:t>Unemployment</a:t>
            </a:r>
          </a:p>
        </p:txBody>
      </p:sp>
      <p:sp>
        <p:nvSpPr>
          <p:cNvPr id="5123" name="Rectangle 3"/>
          <p:cNvSpPr>
            <a:spLocks noGrp="1" noChangeArrowheads="1"/>
          </p:cNvSpPr>
          <p:nvPr>
            <p:ph type="body" sz="half" idx="1"/>
          </p:nvPr>
        </p:nvSpPr>
        <p:spPr/>
        <p:txBody>
          <a:bodyPr/>
          <a:lstStyle/>
          <a:p>
            <a:r>
              <a:rPr lang="en-US" sz="2800" dirty="0"/>
              <a:t> </a:t>
            </a:r>
          </a:p>
        </p:txBody>
      </p:sp>
      <p:pic>
        <p:nvPicPr>
          <p:cNvPr id="5125" name="Picture 5" descr="TCSA00241_m"/>
          <p:cNvPicPr>
            <a:picLocks noGrp="1" noChangeAspect="1" noChangeArrowheads="1"/>
          </p:cNvPicPr>
          <p:nvPr>
            <p:ph sz="quarter" idx="2"/>
          </p:nvPr>
        </p:nvPicPr>
        <p:blipFill>
          <a:blip r:embed="rId3" cstate="print"/>
          <a:srcRect/>
          <a:stretch>
            <a:fillRect/>
          </a:stretch>
        </p:blipFill>
        <p:spPr>
          <a:xfrm>
            <a:off x="304800" y="1905000"/>
            <a:ext cx="5100638" cy="3902075"/>
          </a:xfrm>
          <a:noFill/>
          <a:ln/>
        </p:spPr>
      </p:pic>
      <p:pic>
        <p:nvPicPr>
          <p:cNvPr id="5128" name="Picture 8" descr="GD_unemp"/>
          <p:cNvPicPr>
            <a:picLocks noGrp="1" noChangeAspect="1" noChangeArrowheads="1"/>
          </p:cNvPicPr>
          <p:nvPr>
            <p:ph sz="quarter" idx="3"/>
          </p:nvPr>
        </p:nvPicPr>
        <p:blipFill>
          <a:blip r:embed="rId4" cstate="print"/>
          <a:srcRect/>
          <a:stretch>
            <a:fillRect/>
          </a:stretch>
        </p:blipFill>
        <p:spPr>
          <a:xfrm>
            <a:off x="5562600" y="1752600"/>
            <a:ext cx="3409950" cy="4238625"/>
          </a:xfrm>
          <a:noFill/>
          <a:ln/>
        </p:spPr>
      </p:pic>
    </p:spTree>
    <p:extLst>
      <p:ext uri="{BB962C8B-B14F-4D97-AF65-F5344CB8AC3E}">
        <p14:creationId xmlns:p14="http://schemas.microsoft.com/office/powerpoint/2010/main" val="3511161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dirty="0"/>
              <a:t>The Homeless</a:t>
            </a:r>
          </a:p>
        </p:txBody>
      </p:sp>
      <p:pic>
        <p:nvPicPr>
          <p:cNvPr id="14341" name="Picture 5" descr="joblessmen"/>
          <p:cNvPicPr>
            <a:picLocks noGrp="1" noChangeAspect="1" noChangeArrowheads="1"/>
          </p:cNvPicPr>
          <p:nvPr>
            <p:ph sz="half" idx="1"/>
          </p:nvPr>
        </p:nvPicPr>
        <p:blipFill>
          <a:blip r:embed="rId3" cstate="print"/>
          <a:srcRect/>
          <a:stretch>
            <a:fillRect/>
          </a:stretch>
        </p:blipFill>
        <p:spPr>
          <a:xfrm>
            <a:off x="457200" y="2352675"/>
            <a:ext cx="4038600" cy="3021013"/>
          </a:xfrm>
          <a:noFill/>
          <a:ln/>
        </p:spPr>
      </p:pic>
      <p:pic>
        <p:nvPicPr>
          <p:cNvPr id="14344" name="Picture 8" descr="hi-res;jsessionid=no1ZM0o_3nhQUSet"/>
          <p:cNvPicPr>
            <a:picLocks noGrp="1" noChangeAspect="1" noChangeArrowheads="1"/>
          </p:cNvPicPr>
          <p:nvPr>
            <p:ph sz="half" idx="2"/>
          </p:nvPr>
        </p:nvPicPr>
        <p:blipFill>
          <a:blip r:embed="rId4" cstate="print"/>
          <a:srcRect/>
          <a:stretch>
            <a:fillRect/>
          </a:stretch>
        </p:blipFill>
        <p:spPr>
          <a:xfrm>
            <a:off x="4648200" y="2347913"/>
            <a:ext cx="4038600" cy="3028950"/>
          </a:xfrm>
          <a:noFill/>
          <a:ln/>
        </p:spPr>
      </p:pic>
    </p:spTree>
    <p:extLst>
      <p:ext uri="{BB962C8B-B14F-4D97-AF65-F5344CB8AC3E}">
        <p14:creationId xmlns:p14="http://schemas.microsoft.com/office/powerpoint/2010/main" val="1374138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en-US" b="1" dirty="0" err="1"/>
              <a:t>Hoovervilles</a:t>
            </a:r>
            <a:endParaRPr lang="en-US" b="1" dirty="0"/>
          </a:p>
        </p:txBody>
      </p:sp>
      <p:pic>
        <p:nvPicPr>
          <p:cNvPr id="25606" name="Picture 6" descr="Hooverville_2_small"/>
          <p:cNvPicPr>
            <a:picLocks noGrp="1" noChangeAspect="1" noChangeArrowheads="1"/>
          </p:cNvPicPr>
          <p:nvPr>
            <p:ph sz="half" idx="1"/>
          </p:nvPr>
        </p:nvPicPr>
        <p:blipFill>
          <a:blip r:embed="rId3" cstate="print"/>
          <a:srcRect/>
          <a:stretch>
            <a:fillRect/>
          </a:stretch>
        </p:blipFill>
        <p:spPr>
          <a:xfrm>
            <a:off x="533399" y="1524000"/>
            <a:ext cx="3544299" cy="4572000"/>
          </a:xfrm>
          <a:noFill/>
          <a:ln/>
        </p:spPr>
      </p:pic>
      <p:pic>
        <p:nvPicPr>
          <p:cNvPr id="6" name="Content Placeholder 5" descr="hi-res">
            <a:hlinkClick r:id="rId4"/>
          </p:cNvPr>
          <p:cNvPicPr>
            <a:picLocks noGrp="1" noChangeAspect="1" noChangeArrowheads="1"/>
          </p:cNvPicPr>
          <p:nvPr>
            <p:ph sz="half" idx="2"/>
          </p:nvPr>
        </p:nvPicPr>
        <p:blipFill>
          <a:blip r:embed="rId5" cstate="print"/>
          <a:srcRect/>
          <a:stretch>
            <a:fillRect/>
          </a:stretch>
        </p:blipFill>
        <p:spPr bwMode="auto">
          <a:xfrm>
            <a:off x="4495800" y="1752600"/>
            <a:ext cx="4338267" cy="4233531"/>
          </a:xfrm>
          <a:prstGeom prst="rect">
            <a:avLst/>
          </a:prstGeom>
          <a:noFill/>
        </p:spPr>
      </p:pic>
    </p:spTree>
    <p:extLst>
      <p:ext uri="{BB962C8B-B14F-4D97-AF65-F5344CB8AC3E}">
        <p14:creationId xmlns:p14="http://schemas.microsoft.com/office/powerpoint/2010/main" val="3504916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Army</a:t>
            </a:r>
            <a:endParaRPr lang="en-US" dirty="0"/>
          </a:p>
        </p:txBody>
      </p:sp>
      <p:sp>
        <p:nvSpPr>
          <p:cNvPr id="3" name="Content Placeholder 2"/>
          <p:cNvSpPr>
            <a:spLocks noGrp="1"/>
          </p:cNvSpPr>
          <p:nvPr>
            <p:ph sz="quarter" idx="1"/>
          </p:nvPr>
        </p:nvSpPr>
        <p:spPr>
          <a:xfrm>
            <a:off x="457200" y="1600200"/>
            <a:ext cx="8305800" cy="4525963"/>
          </a:xfrm>
        </p:spPr>
        <p:txBody>
          <a:bodyPr>
            <a:normAutofit/>
          </a:bodyPr>
          <a:lstStyle/>
          <a:p>
            <a:r>
              <a:rPr lang="en-US" sz="2800" dirty="0" smtClean="0"/>
              <a:t>Bonus Army (</a:t>
            </a:r>
            <a:r>
              <a:rPr lang="en-US" sz="2800" dirty="0"/>
              <a:t>1932) </a:t>
            </a:r>
            <a:r>
              <a:rPr lang="en-US" sz="2800" dirty="0" smtClean="0"/>
              <a:t>–Marched </a:t>
            </a:r>
            <a:r>
              <a:rPr lang="en-US" sz="2800" dirty="0"/>
              <a:t>on </a:t>
            </a:r>
            <a:r>
              <a:rPr lang="en-US" sz="2800" dirty="0" smtClean="0"/>
              <a:t>Washington</a:t>
            </a:r>
          </a:p>
          <a:p>
            <a:pPr lvl="1"/>
            <a:r>
              <a:rPr lang="en-US" sz="2800" u="sng" dirty="0" smtClean="0"/>
              <a:t>Adjusted Compensation Act (1924)</a:t>
            </a:r>
            <a:r>
              <a:rPr lang="en-US" sz="2800" dirty="0" smtClean="0"/>
              <a:t> – a lump-sum payment will be paid to veterans in 1945</a:t>
            </a:r>
            <a:endParaRPr lang="en-US" sz="2800" u="sng" dirty="0" smtClean="0"/>
          </a:p>
          <a:p>
            <a:pPr lvl="1"/>
            <a:r>
              <a:rPr lang="en-US" sz="2800" dirty="0" smtClean="0"/>
              <a:t>WWI veterans were scared that they would not get their compensation pay, and many were out of work</a:t>
            </a:r>
          </a:p>
          <a:p>
            <a:pPr lvl="1"/>
            <a:r>
              <a:rPr lang="en-US" sz="2800" dirty="0" smtClean="0"/>
              <a:t>Congress approved the early payment – Hoover vetoed it</a:t>
            </a:r>
          </a:p>
          <a:p>
            <a:pPr lvl="1"/>
            <a:r>
              <a:rPr lang="en-US" sz="2800" dirty="0" smtClean="0"/>
              <a:t>Veterans marched on Washington – “Bonus Army”</a:t>
            </a:r>
          </a:p>
          <a:p>
            <a:pPr lvl="1"/>
            <a:r>
              <a:rPr lang="en-US" sz="2800" dirty="0" smtClean="0"/>
              <a:t>Hoover orders the Army to move the marchers out of D.C.</a:t>
            </a:r>
          </a:p>
          <a:p>
            <a:pPr lvl="2"/>
            <a:r>
              <a:rPr lang="en-US" sz="2800" dirty="0" smtClean="0"/>
              <a:t>Tear gas, bayonets</a:t>
            </a:r>
            <a:endParaRPr lang="en-US" sz="2800" dirty="0"/>
          </a:p>
        </p:txBody>
      </p:sp>
    </p:spTree>
    <p:extLst>
      <p:ext uri="{BB962C8B-B14F-4D97-AF65-F5344CB8AC3E}">
        <p14:creationId xmlns:p14="http://schemas.microsoft.com/office/powerpoint/2010/main" val="48961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1922"/>
            <a:ext cx="8109358" cy="599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439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1920s-Economy out of control</a:t>
            </a:r>
            <a:endParaRPr lang="en-US" dirty="0"/>
          </a:p>
        </p:txBody>
      </p:sp>
      <p:sp>
        <p:nvSpPr>
          <p:cNvPr id="3" name="Content Placeholder 2"/>
          <p:cNvSpPr>
            <a:spLocks noGrp="1"/>
          </p:cNvSpPr>
          <p:nvPr>
            <p:ph sz="quarter" idx="1"/>
          </p:nvPr>
        </p:nvSpPr>
        <p:spPr/>
        <p:txBody>
          <a:bodyPr/>
          <a:lstStyle/>
          <a:p>
            <a:r>
              <a:rPr lang="en-US" dirty="0"/>
              <a:t>Since 1921, the idea grew that the American economy had entered a New Era of permanent growth.  </a:t>
            </a:r>
            <a:endParaRPr lang="en-US" dirty="0" smtClean="0"/>
          </a:p>
          <a:p>
            <a:r>
              <a:rPr lang="en-US" dirty="0" smtClean="0"/>
              <a:t>But </a:t>
            </a:r>
            <a:r>
              <a:rPr lang="en-US" dirty="0"/>
              <a:t>greed had promoted a number of get rich schemes.  Speculation fueled the Florida real-estate boom that began with the combination of Coolidge prosperity and Ford’s “tin lizzie”.  </a:t>
            </a:r>
            <a:endParaRPr lang="en-US" dirty="0" smtClean="0"/>
          </a:p>
          <a:p>
            <a:r>
              <a:rPr lang="en-US" dirty="0" smtClean="0"/>
              <a:t>Thousands </a:t>
            </a:r>
            <a:r>
              <a:rPr lang="en-US" dirty="0"/>
              <a:t>of people invested in Florida real estate, eager for quick profits in the nation’s fastest growing state.  </a:t>
            </a:r>
            <a:endParaRPr lang="en-US" dirty="0" smtClean="0"/>
          </a:p>
          <a:p>
            <a:r>
              <a:rPr lang="en-US" dirty="0" smtClean="0"/>
              <a:t>In </a:t>
            </a:r>
            <a:r>
              <a:rPr lang="en-US" dirty="0"/>
              <a:t>mid 1926, the Florida bubble burst.</a:t>
            </a:r>
          </a:p>
          <a:p>
            <a:endParaRPr lang="en-US" dirty="0"/>
          </a:p>
        </p:txBody>
      </p:sp>
    </p:spTree>
    <p:extLst>
      <p:ext uri="{BB962C8B-B14F-4D97-AF65-F5344CB8AC3E}">
        <p14:creationId xmlns:p14="http://schemas.microsoft.com/office/powerpoint/2010/main" val="4020028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Franklin D. Roosevelt</a:t>
            </a:r>
            <a:endParaRPr lang="en-US" dirty="0"/>
          </a:p>
        </p:txBody>
      </p:sp>
      <p:sp>
        <p:nvSpPr>
          <p:cNvPr id="3" name="Content Placeholder 2"/>
          <p:cNvSpPr>
            <a:spLocks noGrp="1"/>
          </p:cNvSpPr>
          <p:nvPr>
            <p:ph sz="quarter" idx="1"/>
          </p:nvPr>
        </p:nvSpPr>
        <p:spPr>
          <a:xfrm>
            <a:off x="533400" y="1676400"/>
            <a:ext cx="3749040" cy="4572000"/>
          </a:xfrm>
        </p:spPr>
        <p:txBody>
          <a:bodyPr/>
          <a:lstStyle/>
          <a:p>
            <a:r>
              <a:rPr lang="en-US" dirty="0" smtClean="0"/>
              <a:t>1933-1945</a:t>
            </a:r>
          </a:p>
          <a:p>
            <a:r>
              <a:rPr lang="en-US" dirty="0" smtClean="0"/>
              <a:t>Democrat</a:t>
            </a:r>
          </a:p>
          <a:p>
            <a:r>
              <a:rPr lang="en-US" dirty="0" smtClean="0"/>
              <a:t>Direct Relief</a:t>
            </a:r>
          </a:p>
          <a:p>
            <a:r>
              <a:rPr lang="en-US" dirty="0" smtClean="0"/>
              <a:t>Deficit Spending</a:t>
            </a:r>
          </a:p>
          <a:p>
            <a:r>
              <a:rPr lang="en-US" dirty="0" smtClean="0"/>
              <a:t>New Deal</a:t>
            </a:r>
          </a:p>
          <a:p>
            <a:pPr lvl="1"/>
            <a:r>
              <a:rPr lang="en-US" dirty="0" smtClean="0"/>
              <a:t>CCC</a:t>
            </a:r>
          </a:p>
          <a:p>
            <a:pPr lvl="1"/>
            <a:r>
              <a:rPr lang="en-US" dirty="0" smtClean="0"/>
              <a:t>TVA</a:t>
            </a:r>
          </a:p>
          <a:p>
            <a:pPr lvl="1"/>
            <a:r>
              <a:rPr lang="en-US" dirty="0" smtClean="0"/>
              <a:t>AAA</a:t>
            </a:r>
          </a:p>
          <a:p>
            <a:pPr lvl="1"/>
            <a:r>
              <a:rPr lang="en-US" dirty="0" smtClean="0"/>
              <a:t>WPA</a:t>
            </a:r>
          </a:p>
          <a:p>
            <a:pPr lvl="1"/>
            <a:r>
              <a:rPr lang="en-US" dirty="0" smtClean="0"/>
              <a:t>Social Security</a:t>
            </a:r>
            <a:endParaRPr lang="en-US" dirty="0"/>
          </a:p>
        </p:txBody>
      </p:sp>
      <p:pic>
        <p:nvPicPr>
          <p:cNvPr id="1026" name="Picture 2" descr="File:FDR in 1933.jpg">
            <a:hlinkClick r:id="rId2"/>
          </p:cNvPr>
          <p:cNvPicPr>
            <a:picLocks noChangeAspect="1" noChangeArrowheads="1"/>
          </p:cNvPicPr>
          <p:nvPr/>
        </p:nvPicPr>
        <p:blipFill>
          <a:blip r:embed="rId3" cstate="print"/>
          <a:srcRect/>
          <a:stretch>
            <a:fillRect/>
          </a:stretch>
        </p:blipFill>
        <p:spPr bwMode="auto">
          <a:xfrm>
            <a:off x="4572000" y="1360278"/>
            <a:ext cx="4153678" cy="4888122"/>
          </a:xfrm>
          <a:prstGeom prst="rect">
            <a:avLst/>
          </a:prstGeom>
          <a:noFill/>
        </p:spPr>
      </p:pic>
    </p:spTree>
    <p:extLst>
      <p:ext uri="{BB962C8B-B14F-4D97-AF65-F5344CB8AC3E}">
        <p14:creationId xmlns:p14="http://schemas.microsoft.com/office/powerpoint/2010/main" val="388294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additive="base">
                                        <p:cTn id="2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additive="base">
                                        <p:cTn id="3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FDR’s First Inaugural Address</a:t>
            </a:r>
            <a:endParaRPr lang="en-US" dirty="0"/>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2758241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1920s-Economy out of Control</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Until 1927 stock values had gone up with profits, but then values went up purely on speculation.  </a:t>
            </a:r>
            <a:endParaRPr lang="en-US" dirty="0" smtClean="0"/>
          </a:p>
          <a:p>
            <a:r>
              <a:rPr lang="en-US" dirty="0" smtClean="0"/>
              <a:t>Treasury </a:t>
            </a:r>
            <a:r>
              <a:rPr lang="en-US" dirty="0"/>
              <a:t>Secretary Mellon’s tax reductions had released money that found its way to Wall Street with the help of aggressive brokerage houses.  </a:t>
            </a:r>
            <a:endParaRPr lang="en-US" dirty="0" smtClean="0"/>
          </a:p>
          <a:p>
            <a:r>
              <a:rPr lang="en-US" dirty="0" smtClean="0"/>
              <a:t>Instead </a:t>
            </a:r>
            <a:r>
              <a:rPr lang="en-US" dirty="0"/>
              <a:t>of speculating in real estate, one could buy stock on margin—that is make a small down payment (the margin) and borrow the rest from a broker who held the stock as security against a down market. </a:t>
            </a:r>
            <a:endParaRPr lang="en-US" dirty="0" smtClean="0"/>
          </a:p>
          <a:p>
            <a:r>
              <a:rPr lang="en-US" dirty="0" smtClean="0"/>
              <a:t> </a:t>
            </a:r>
            <a:r>
              <a:rPr lang="en-US" dirty="0"/>
              <a:t>If the stock declined and the buyer failed to meet a margin call for more money, the broker could sell the stock to cover his loan.  Brokers’ loans more than doubled from 1927 to 1929.</a:t>
            </a:r>
          </a:p>
          <a:p>
            <a:endParaRPr lang="en-US" dirty="0"/>
          </a:p>
        </p:txBody>
      </p:sp>
    </p:spTree>
    <p:extLst>
      <p:ext uri="{BB962C8B-B14F-4D97-AF65-F5344CB8AC3E}">
        <p14:creationId xmlns:p14="http://schemas.microsoft.com/office/powerpoint/2010/main" val="3207520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Causes of the Great Depression</a:t>
            </a:r>
            <a:endParaRPr lang="en-US" dirty="0"/>
          </a:p>
        </p:txBody>
      </p:sp>
      <p:sp>
        <p:nvSpPr>
          <p:cNvPr id="3" name="Content Placeholder 2"/>
          <p:cNvSpPr>
            <a:spLocks noGrp="1"/>
          </p:cNvSpPr>
          <p:nvPr>
            <p:ph sz="quarter" idx="1"/>
          </p:nvPr>
        </p:nvSpPr>
        <p:spPr>
          <a:xfrm>
            <a:off x="990600" y="1752600"/>
            <a:ext cx="7772400" cy="4572000"/>
          </a:xfrm>
        </p:spPr>
        <p:txBody>
          <a:bodyPr/>
          <a:lstStyle/>
          <a:p>
            <a:r>
              <a:rPr lang="en-US" dirty="0" smtClean="0"/>
              <a:t>Stock Market Speculation</a:t>
            </a:r>
          </a:p>
          <a:p>
            <a:r>
              <a:rPr lang="en-US" dirty="0" smtClean="0"/>
              <a:t>Increased Debt/Easy credit</a:t>
            </a:r>
          </a:p>
          <a:p>
            <a:r>
              <a:rPr lang="en-US" dirty="0" smtClean="0"/>
              <a:t>Farm Sector Crisis</a:t>
            </a:r>
          </a:p>
          <a:p>
            <a:r>
              <a:rPr lang="en-US" dirty="0" smtClean="0"/>
              <a:t>Unbalanced Market</a:t>
            </a:r>
          </a:p>
          <a:p>
            <a:r>
              <a:rPr lang="en-US" dirty="0" smtClean="0"/>
              <a:t>Overproduction by “old school” industries</a:t>
            </a:r>
          </a:p>
          <a:p>
            <a:r>
              <a:rPr lang="en-US" dirty="0" smtClean="0"/>
              <a:t>Mistakes of the Federal Reserve Board</a:t>
            </a:r>
          </a:p>
          <a:p>
            <a:r>
              <a:rPr lang="en-US" dirty="0" smtClean="0"/>
              <a:t>Hawley-Smoot Tariff</a:t>
            </a:r>
          </a:p>
          <a:p>
            <a:r>
              <a:rPr lang="en-US" dirty="0" smtClean="0"/>
              <a:t>Poor Distribution of Wealth</a:t>
            </a:r>
          </a:p>
          <a:p>
            <a:r>
              <a:rPr lang="en-US" dirty="0" smtClean="0"/>
              <a:t>Bank crisis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Essential Questions</a:t>
            </a:r>
            <a:endParaRPr lang="en-US" sz="4800" dirty="0"/>
          </a:p>
        </p:txBody>
      </p:sp>
      <p:sp>
        <p:nvSpPr>
          <p:cNvPr id="3" name="Content Placeholder 2"/>
          <p:cNvSpPr>
            <a:spLocks noGrp="1"/>
          </p:cNvSpPr>
          <p:nvPr>
            <p:ph sz="quarter" idx="1"/>
          </p:nvPr>
        </p:nvSpPr>
        <p:spPr>
          <a:xfrm>
            <a:off x="914400" y="1600200"/>
            <a:ext cx="7772400" cy="4572000"/>
          </a:xfrm>
        </p:spPr>
        <p:txBody>
          <a:bodyPr/>
          <a:lstStyle/>
          <a:p>
            <a:r>
              <a:rPr lang="en-US" sz="4400" dirty="0" smtClean="0"/>
              <a:t>What were the causes of the Great Depression?</a:t>
            </a:r>
          </a:p>
          <a:p>
            <a:r>
              <a:rPr lang="en-US" sz="4400" dirty="0" smtClean="0"/>
              <a:t>How did Hoover choose to respond to the conditions of the Depression?  How would FDR respond to the same conditions?</a:t>
            </a:r>
          </a:p>
          <a:p>
            <a:pPr marL="0" indent="0">
              <a:buNone/>
            </a:pPr>
            <a:endParaRPr lang="en-US" dirty="0"/>
          </a:p>
        </p:txBody>
      </p:sp>
    </p:spTree>
    <p:extLst>
      <p:ext uri="{BB962C8B-B14F-4D97-AF65-F5344CB8AC3E}">
        <p14:creationId xmlns:p14="http://schemas.microsoft.com/office/powerpoint/2010/main" val="3874945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Crash</a:t>
            </a:r>
            <a:endParaRPr lang="en-US" dirty="0"/>
          </a:p>
        </p:txBody>
      </p:sp>
      <p:sp>
        <p:nvSpPr>
          <p:cNvPr id="3" name="Content Placeholder 2"/>
          <p:cNvSpPr>
            <a:spLocks noGrp="1"/>
          </p:cNvSpPr>
          <p:nvPr>
            <p:ph sz="quarter" idx="1"/>
          </p:nvPr>
        </p:nvSpPr>
        <p:spPr>
          <a:xfrm>
            <a:off x="457200" y="1600200"/>
            <a:ext cx="4419600" cy="4953000"/>
          </a:xfrm>
        </p:spPr>
        <p:txBody>
          <a:bodyPr>
            <a:normAutofit/>
          </a:bodyPr>
          <a:lstStyle/>
          <a:p>
            <a:r>
              <a:rPr lang="en-US" sz="2400" dirty="0" smtClean="0"/>
              <a:t>Black Tuesday, October 29, 1929</a:t>
            </a:r>
          </a:p>
          <a:p>
            <a:pPr lvl="1"/>
            <a:r>
              <a:rPr lang="en-US" dirty="0"/>
              <a:t>More than 16 million shares sold</a:t>
            </a:r>
          </a:p>
          <a:p>
            <a:pPr lvl="1"/>
            <a:r>
              <a:rPr lang="en-US" dirty="0"/>
              <a:t>Entire fortunes gone in hours</a:t>
            </a:r>
          </a:p>
          <a:p>
            <a:pPr lvl="1"/>
            <a:r>
              <a:rPr lang="en-US" dirty="0"/>
              <a:t>Those who bought “on margin”?</a:t>
            </a:r>
          </a:p>
          <a:p>
            <a:r>
              <a:rPr lang="en-US" sz="2400" dirty="0"/>
              <a:t>Afterwards?</a:t>
            </a:r>
          </a:p>
          <a:p>
            <a:pPr lvl="1"/>
            <a:r>
              <a:rPr lang="en-US" dirty="0"/>
              <a:t>Banks </a:t>
            </a:r>
            <a:r>
              <a:rPr lang="en-US" dirty="0" smtClean="0"/>
              <a:t>collapse/Bank runs</a:t>
            </a:r>
            <a:endParaRPr lang="en-US" dirty="0"/>
          </a:p>
          <a:p>
            <a:pPr lvl="2"/>
            <a:r>
              <a:rPr lang="en-US" sz="2400" dirty="0" smtClean="0"/>
              <a:t>1929 </a:t>
            </a:r>
            <a:r>
              <a:rPr lang="en-US" sz="2400" dirty="0"/>
              <a:t>– 641 banks failed</a:t>
            </a:r>
          </a:p>
          <a:p>
            <a:pPr lvl="2"/>
            <a:r>
              <a:rPr lang="en-US" sz="2400" dirty="0"/>
              <a:t>1930 – 1,350 banks failed</a:t>
            </a:r>
          </a:p>
          <a:p>
            <a:pPr lvl="2"/>
            <a:r>
              <a:rPr lang="en-US" sz="2400" dirty="0"/>
              <a:t>1931 – 1,700 banks </a:t>
            </a:r>
            <a:r>
              <a:rPr lang="en-US" sz="2400" dirty="0" smtClean="0"/>
              <a:t>failed</a:t>
            </a:r>
          </a:p>
          <a:p>
            <a:pPr lvl="1"/>
            <a:r>
              <a:rPr lang="en-US" dirty="0" smtClean="0"/>
              <a:t>Unemployment rate as high as 25%</a:t>
            </a:r>
          </a:p>
        </p:txBody>
      </p:sp>
      <p:pic>
        <p:nvPicPr>
          <p:cNvPr id="4" name="Picture 3"/>
          <p:cNvPicPr>
            <a:picLocks noChangeAspect="1"/>
          </p:cNvPicPr>
          <p:nvPr/>
        </p:nvPicPr>
        <p:blipFill>
          <a:blip r:embed="rId2"/>
          <a:stretch>
            <a:fillRect/>
          </a:stretch>
        </p:blipFill>
        <p:spPr>
          <a:xfrm>
            <a:off x="5359167" y="1414226"/>
            <a:ext cx="3361752" cy="46743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Market Speculation</a:t>
            </a:r>
            <a:endParaRPr lang="en-US" dirty="0"/>
          </a:p>
        </p:txBody>
      </p:sp>
      <p:sp>
        <p:nvSpPr>
          <p:cNvPr id="3" name="Content Placeholder 2"/>
          <p:cNvSpPr>
            <a:spLocks noGrp="1"/>
          </p:cNvSpPr>
          <p:nvPr>
            <p:ph sz="quarter" idx="1"/>
          </p:nvPr>
        </p:nvSpPr>
        <p:spPr>
          <a:xfrm>
            <a:off x="228600" y="1447800"/>
            <a:ext cx="5029200" cy="5029200"/>
          </a:xfrm>
        </p:spPr>
        <p:txBody>
          <a:bodyPr>
            <a:normAutofit fontScale="85000" lnSpcReduction="10000"/>
          </a:bodyPr>
          <a:lstStyle/>
          <a:p>
            <a:r>
              <a:rPr lang="en-US" dirty="0" smtClean="0"/>
              <a:t>Investors could put 10% down to purchase stock.  Borrowed the remainder of the investment on credit (Buying on Margin)</a:t>
            </a:r>
          </a:p>
          <a:p>
            <a:r>
              <a:rPr lang="en-US" dirty="0" smtClean="0"/>
              <a:t>Drove prices of stock up, but not the value of stocks (In1928, RCA stock rose 400% in price)</a:t>
            </a:r>
          </a:p>
          <a:p>
            <a:r>
              <a:rPr lang="en-US" dirty="0" smtClean="0"/>
              <a:t>On Black Tuesday (10/29/1929), 16.4 million shares were sold (at the time, 3 million shares traded was a busy day)</a:t>
            </a:r>
          </a:p>
          <a:p>
            <a:r>
              <a:rPr lang="en-US" dirty="0" smtClean="0"/>
              <a:t>In October 1929, stocks in NYSE fell in value by 37%</a:t>
            </a:r>
          </a:p>
          <a:p>
            <a:r>
              <a:rPr lang="en-US" dirty="0" smtClean="0"/>
              <a:t>By December stock prices had fallen to 50% of their September high</a:t>
            </a:r>
          </a:p>
          <a:p>
            <a:r>
              <a:rPr lang="en-US" dirty="0" smtClean="0"/>
              <a:t>By 1932, the worst year of the depression, stocks would fall an additional 30% in price</a:t>
            </a:r>
          </a:p>
          <a:p>
            <a:pPr>
              <a:buNone/>
            </a:pPr>
            <a:endParaRPr lang="en-US" dirty="0" smtClean="0"/>
          </a:p>
          <a:p>
            <a:endParaRPr lang="en-US" dirty="0" smtClean="0"/>
          </a:p>
          <a:p>
            <a:endParaRPr lang="en-US" dirty="0"/>
          </a:p>
        </p:txBody>
      </p:sp>
      <p:pic>
        <p:nvPicPr>
          <p:cNvPr id="5" name="Picture 5" descr="51DNHRGWHFL"/>
          <p:cNvPicPr>
            <a:picLocks noChangeAspect="1" noChangeArrowheads="1"/>
          </p:cNvPicPr>
          <p:nvPr/>
        </p:nvPicPr>
        <p:blipFill>
          <a:blip r:embed="rId2" cstate="print"/>
          <a:srcRect/>
          <a:stretch>
            <a:fillRect/>
          </a:stretch>
        </p:blipFill>
        <p:spPr bwMode="auto">
          <a:xfrm>
            <a:off x="5181600" y="1600200"/>
            <a:ext cx="396240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64" y="152400"/>
            <a:ext cx="7772400" cy="1143000"/>
          </a:xfrm>
        </p:spPr>
        <p:txBody>
          <a:bodyPr/>
          <a:lstStyle/>
          <a:p>
            <a:r>
              <a:rPr lang="en-US" dirty="0" smtClean="0"/>
              <a:t>Increased Debt/Easy Credit</a:t>
            </a:r>
            <a:endParaRPr lang="en-US" dirty="0"/>
          </a:p>
        </p:txBody>
      </p:sp>
      <p:sp>
        <p:nvSpPr>
          <p:cNvPr id="3" name="Content Placeholder 2"/>
          <p:cNvSpPr>
            <a:spLocks noGrp="1"/>
          </p:cNvSpPr>
          <p:nvPr>
            <p:ph sz="quarter" idx="1"/>
          </p:nvPr>
        </p:nvSpPr>
        <p:spPr>
          <a:xfrm>
            <a:off x="76200" y="1447800"/>
            <a:ext cx="4038600" cy="5410200"/>
          </a:xfrm>
        </p:spPr>
        <p:txBody>
          <a:bodyPr>
            <a:normAutofit lnSpcReduction="10000"/>
          </a:bodyPr>
          <a:lstStyle/>
          <a:p>
            <a:r>
              <a:rPr lang="en-US" dirty="0" smtClean="0"/>
              <a:t>Mortgages for farmers increased while their ability to pay them off decreased with falling crop prices</a:t>
            </a:r>
          </a:p>
          <a:p>
            <a:r>
              <a:rPr lang="en-US" dirty="0" smtClean="0"/>
              <a:t>Small banks who had loaned money to farmers went into debt</a:t>
            </a:r>
          </a:p>
          <a:p>
            <a:r>
              <a:rPr lang="en-US" dirty="0" smtClean="0"/>
              <a:t>Large banks also increased debt as they began to </a:t>
            </a:r>
            <a:r>
              <a:rPr lang="en-US" b="1" dirty="0" smtClean="0"/>
              <a:t>speculate</a:t>
            </a:r>
            <a:r>
              <a:rPr lang="en-US" dirty="0" smtClean="0"/>
              <a:t> in the stock market</a:t>
            </a:r>
          </a:p>
          <a:p>
            <a:r>
              <a:rPr lang="en-US" dirty="0" smtClean="0"/>
              <a:t>Consumers had increased debt with </a:t>
            </a:r>
            <a:r>
              <a:rPr lang="en-US" b="1" dirty="0" smtClean="0"/>
              <a:t>installment plans </a:t>
            </a:r>
            <a:r>
              <a:rPr lang="en-US" dirty="0" smtClean="0"/>
              <a:t>and </a:t>
            </a:r>
            <a:r>
              <a:rPr lang="en-US" b="1" dirty="0" smtClean="0"/>
              <a:t>easy credit</a:t>
            </a:r>
            <a:endParaRPr lang="en-US"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295400"/>
            <a:ext cx="4048506"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5051</TotalTime>
  <Words>1484</Words>
  <Application>Microsoft Office PowerPoint</Application>
  <PresentationFormat>On-screen Show (4:3)</PresentationFormat>
  <Paragraphs>147</Paragraphs>
  <Slides>31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Franklin Gothic Book</vt:lpstr>
      <vt:lpstr>Perpetua</vt:lpstr>
      <vt:lpstr>Wingdings 2</vt:lpstr>
      <vt:lpstr>Equity</vt:lpstr>
      <vt:lpstr>The Great Depression</vt:lpstr>
      <vt:lpstr>Bell Ringer</vt:lpstr>
      <vt:lpstr>1920s-Economy out of control</vt:lpstr>
      <vt:lpstr>1920s-Economy out of Control</vt:lpstr>
      <vt:lpstr>Causes of the Great Depression</vt:lpstr>
      <vt:lpstr>Essential Questions</vt:lpstr>
      <vt:lpstr>Stock Market Crash</vt:lpstr>
      <vt:lpstr>Stock Market Speculation</vt:lpstr>
      <vt:lpstr>Increased Debt/Easy Credit</vt:lpstr>
      <vt:lpstr>Farm Sector Crisis</vt:lpstr>
      <vt:lpstr>Unbalanced Market</vt:lpstr>
      <vt:lpstr>Overproduction by older industries</vt:lpstr>
      <vt:lpstr>Federal Reserve Board Policies</vt:lpstr>
      <vt:lpstr>Hawley-Smoot Tariff</vt:lpstr>
      <vt:lpstr>Poor distribution of wealth and purchasing  power</vt:lpstr>
      <vt:lpstr>Bank Crisis</vt:lpstr>
      <vt:lpstr>Human toll of the depression</vt:lpstr>
      <vt:lpstr>Dust Bowl</vt:lpstr>
      <vt:lpstr>PowerPoint Presentation</vt:lpstr>
      <vt:lpstr>PowerPoint Presentation</vt:lpstr>
      <vt:lpstr>Herbert Hoover </vt:lpstr>
      <vt:lpstr>Herbert Hoover </vt:lpstr>
      <vt:lpstr> Hoover’s “Hands Off” Policy</vt:lpstr>
      <vt:lpstr>Hoover’s fault?</vt:lpstr>
      <vt:lpstr>Unemployment</vt:lpstr>
      <vt:lpstr>The Homeless</vt:lpstr>
      <vt:lpstr>Hoovervilles</vt:lpstr>
      <vt:lpstr>Bonus Army</vt:lpstr>
      <vt:lpstr>PowerPoint Presentation</vt:lpstr>
      <vt:lpstr>Franklin D. Roosevelt</vt:lpstr>
      <vt:lpstr>FDR’s First Inaugural Address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dc:title>
  <dc:creator>dedwards4</dc:creator>
  <cp:lastModifiedBy>dedwards4</cp:lastModifiedBy>
  <cp:revision>54</cp:revision>
  <dcterms:created xsi:type="dcterms:W3CDTF">2006-08-16T00:00:00Z</dcterms:created>
  <dcterms:modified xsi:type="dcterms:W3CDTF">2017-03-03T20:08:30Z</dcterms:modified>
</cp:coreProperties>
</file>