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</p:sldMasterIdLst>
  <p:notesMasterIdLst>
    <p:notesMasterId r:id="rId51"/>
  </p:notesMasterIdLst>
  <p:sldIdLst>
    <p:sldId id="257" r:id="rId5"/>
    <p:sldId id="258" r:id="rId6"/>
    <p:sldId id="259" r:id="rId7"/>
    <p:sldId id="260" r:id="rId8"/>
    <p:sldId id="261" r:id="rId9"/>
    <p:sldId id="314" r:id="rId10"/>
    <p:sldId id="315" r:id="rId11"/>
    <p:sldId id="284" r:id="rId12"/>
    <p:sldId id="265" r:id="rId13"/>
    <p:sldId id="278" r:id="rId14"/>
    <p:sldId id="310" r:id="rId15"/>
    <p:sldId id="311" r:id="rId16"/>
    <p:sldId id="312" r:id="rId17"/>
    <p:sldId id="313" r:id="rId18"/>
    <p:sldId id="263" r:id="rId19"/>
    <p:sldId id="264" r:id="rId20"/>
    <p:sldId id="316" r:id="rId21"/>
    <p:sldId id="302" r:id="rId22"/>
    <p:sldId id="305" r:id="rId23"/>
    <p:sldId id="306" r:id="rId24"/>
    <p:sldId id="304" r:id="rId25"/>
    <p:sldId id="267" r:id="rId26"/>
    <p:sldId id="318" r:id="rId27"/>
    <p:sldId id="270" r:id="rId28"/>
    <p:sldId id="307" r:id="rId29"/>
    <p:sldId id="308" r:id="rId30"/>
    <p:sldId id="309" r:id="rId31"/>
    <p:sldId id="298" r:id="rId32"/>
    <p:sldId id="297" r:id="rId33"/>
    <p:sldId id="276" r:id="rId34"/>
    <p:sldId id="299" r:id="rId35"/>
    <p:sldId id="294" r:id="rId36"/>
    <p:sldId id="290" r:id="rId37"/>
    <p:sldId id="291" r:id="rId38"/>
    <p:sldId id="293" r:id="rId39"/>
    <p:sldId id="292" r:id="rId40"/>
    <p:sldId id="300" r:id="rId41"/>
    <p:sldId id="301" r:id="rId42"/>
    <p:sldId id="279" r:id="rId43"/>
    <p:sldId id="288" r:id="rId44"/>
    <p:sldId id="289" r:id="rId45"/>
    <p:sldId id="280" r:id="rId46"/>
    <p:sldId id="286" r:id="rId47"/>
    <p:sldId id="287" r:id="rId48"/>
    <p:sldId id="317" r:id="rId49"/>
    <p:sldId id="285" r:id="rId50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Rokkitt" panose="020B060402020202020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95C22D-2811-440C-8317-D3F1EE049057}">
  <a:tblStyle styleId="{5195C22D-2811-440C-8317-D3F1EE049057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2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7269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196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06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28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45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387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4058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564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45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49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106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98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2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4581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83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97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08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39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227647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90500" algn="l" rtl="0">
              <a:spcBef>
                <a:spcPts val="2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93357" algn="l" rtl="0">
              <a:spcBef>
                <a:spcPts val="18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71450" algn="l" rtl="0">
              <a:spcBef>
                <a:spcPts val="18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788025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584574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23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B75640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7A6B62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B29D00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280988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238125" algn="l" rtl="0">
              <a:spcBef>
                <a:spcPts val="200"/>
              </a:spcBef>
              <a:spcAft>
                <a:spcPts val="0"/>
              </a:spcAft>
              <a:buClr>
                <a:srgbClr val="8CADA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233362" algn="l" rtl="0">
              <a:spcBef>
                <a:spcPts val="180"/>
              </a:spcBef>
              <a:spcAft>
                <a:spcPts val="0"/>
              </a:spcAft>
              <a:buClr>
                <a:srgbClr val="8C7B70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8FB08C"/>
              </a:buClr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2961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28098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238125" algn="l" rtl="0">
              <a:spcBef>
                <a:spcPts val="360"/>
              </a:spcBef>
              <a:spcAft>
                <a:spcPts val="0"/>
              </a:spcAft>
              <a:buClr>
                <a:srgbClr val="8CADA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233362" algn="l" rtl="0">
              <a:spcBef>
                <a:spcPts val="320"/>
              </a:spcBef>
              <a:spcAft>
                <a:spcPts val="0"/>
              </a:spcAft>
              <a:buClr>
                <a:srgbClr val="8C7B70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FB08C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28098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238125" algn="l" rtl="0">
              <a:spcBef>
                <a:spcPts val="360"/>
              </a:spcBef>
              <a:spcAft>
                <a:spcPts val="0"/>
              </a:spcAft>
              <a:buClr>
                <a:srgbClr val="8CADA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233362" algn="l" rtl="0">
              <a:spcBef>
                <a:spcPts val="320"/>
              </a:spcBef>
              <a:spcAft>
                <a:spcPts val="0"/>
              </a:spcAft>
              <a:buClr>
                <a:srgbClr val="8C7B70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FB08C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4343400" y="104298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0" y="0"/>
            <a:ext cx="9144000" cy="155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152400" y="158750"/>
            <a:ext cx="8832849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8991600" y="3175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155575" y="2419350"/>
            <a:ext cx="8832849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" name="Shape 28"/>
          <p:cNvSpPr txBox="1"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4267200" y="211455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4362450" y="2209800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152400" y="152400"/>
            <a:ext cx="8832849" cy="304799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0" y="0"/>
            <a:ext cx="9144000" cy="1190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Shape 50"/>
          <p:cNvCxnSpPr/>
          <p:nvPr/>
        </p:nvCxnSpPr>
        <p:spPr>
          <a:xfrm>
            <a:off x="152400" y="533400"/>
            <a:ext cx="8832849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1390650" y="323850"/>
            <a:ext cx="419099" cy="419099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2961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 rot="10800000">
            <a:off x="4572000" y="2200275"/>
            <a:ext cx="0" cy="41878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" name="Shape 68"/>
          <p:cNvSpPr txBox="1"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152400" y="1371600"/>
            <a:ext cx="8832849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146050" y="6391275"/>
            <a:ext cx="8832849" cy="311149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Shape 74"/>
          <p:cNvCxnSpPr/>
          <p:nvPr/>
        </p:nvCxnSpPr>
        <p:spPr>
          <a:xfrm>
            <a:off x="152400" y="1279525"/>
            <a:ext cx="8832849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" name="Shape 75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343400" y="104298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 descr="Join_Or_Die-Franklin-snake"/>
          <p:cNvPicPr preferRelativeResize="0"/>
          <p:nvPr/>
        </p:nvPicPr>
        <p:blipFill rotWithShape="1">
          <a:blip r:embed="rId3">
            <a:alphaModFix/>
          </a:blip>
          <a:srcRect l="4166" t="3018" r="2082" b="3395"/>
          <a:stretch/>
        </p:blipFill>
        <p:spPr>
          <a:xfrm>
            <a:off x="768350" y="609600"/>
            <a:ext cx="7745412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Shape 455" descr="French&amp;IndianWar-17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066800"/>
            <a:ext cx="5867400" cy="5467350"/>
          </a:xfrm>
          <a:prstGeom prst="rect">
            <a:avLst/>
          </a:prstGeom>
          <a:noFill/>
          <a:ln w="9525" cap="flat" cmpd="sng">
            <a:solidFill>
              <a:srgbClr val="0033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56" name="Shape 456"/>
          <p:cNvSpPr txBox="1"/>
          <p:nvPr/>
        </p:nvSpPr>
        <p:spPr>
          <a:xfrm>
            <a:off x="1447800" y="152400"/>
            <a:ext cx="6324600" cy="701674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333399"/>
            </a:outerShdw>
          </a:effectLst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Rokkitt"/>
              <a:buNone/>
            </a:pPr>
            <a:r>
              <a:rPr lang="en-US" sz="4000" b="1" i="0" u="none">
                <a:solidFill>
                  <a:srgbClr val="CC0000"/>
                </a:solidFill>
                <a:latin typeface="Rokkitt"/>
                <a:ea typeface="Rokkitt"/>
                <a:cs typeface="Rokkitt"/>
                <a:sym typeface="Rokkitt"/>
              </a:rPr>
              <a:t>North America in 1763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Canada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1624" y="1171448"/>
            <a:ext cx="7826375" cy="4572000"/>
          </a:xfrm>
        </p:spPr>
        <p:txBody>
          <a:bodyPr/>
          <a:lstStyle/>
          <a:p>
            <a:r>
              <a:rPr lang="en-US" dirty="0" smtClean="0"/>
              <a:t>France </a:t>
            </a:r>
            <a:r>
              <a:rPr lang="en-US" dirty="0"/>
              <a:t>was late in coming to the New World 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dirty="0"/>
              <a:t>. Much religious conflict between Catholics and Huguenots (Calvinists) in the late-16th century stunted colonial expansion. 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dirty="0"/>
              <a:t>. Edict of Nantes (1598): Granted limited toleration to French Protestants </a:t>
            </a:r>
            <a:endParaRPr lang="en-US" dirty="0" smtClean="0"/>
          </a:p>
          <a:p>
            <a:pPr lvl="2"/>
            <a:r>
              <a:rPr lang="en-US" dirty="0" smtClean="0"/>
              <a:t>a</a:t>
            </a:r>
            <a:r>
              <a:rPr lang="en-US" dirty="0"/>
              <a:t>. Religious wars ceased and France began looking at expanding its influence in the Atlantic </a:t>
            </a:r>
            <a:r>
              <a:rPr lang="en-US" dirty="0" smtClean="0"/>
              <a:t>trade.</a:t>
            </a:r>
          </a:p>
          <a:p>
            <a:pPr lvl="2"/>
            <a:r>
              <a:rPr lang="en-US" dirty="0" smtClean="0"/>
              <a:t>France </a:t>
            </a:r>
            <a:r>
              <a:rPr lang="en-US" dirty="0"/>
              <a:t>later became the dominant power in 17th -century Europe led by King Louis XIV. </a:t>
            </a:r>
          </a:p>
        </p:txBody>
      </p:sp>
    </p:spTree>
    <p:extLst>
      <p:ext uri="{BB962C8B-B14F-4D97-AF65-F5344CB8AC3E}">
        <p14:creationId xmlns:p14="http://schemas.microsoft.com/office/powerpoint/2010/main" val="18365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122313"/>
            <a:ext cx="8503920" cy="4572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French established Quebec in 1608 (a year after England had established the Jamestown colony in Virginia) </a:t>
            </a:r>
          </a:p>
          <a:p>
            <a:pPr lvl="1"/>
            <a:r>
              <a:rPr lang="en-US" dirty="0" smtClean="0"/>
              <a:t>Founded </a:t>
            </a:r>
            <a:r>
              <a:rPr lang="en-US" dirty="0"/>
              <a:t>by Samuel de Champlain ("Father of New France") </a:t>
            </a:r>
          </a:p>
          <a:p>
            <a:pPr lvl="1"/>
            <a:r>
              <a:rPr lang="en-US" dirty="0" smtClean="0"/>
              <a:t>Entered </a:t>
            </a:r>
            <a:r>
              <a:rPr lang="en-US" dirty="0"/>
              <a:t>a friendship with the local Huron, the enemies of the Iroquois </a:t>
            </a:r>
            <a:r>
              <a:rPr lang="en-US" dirty="0" smtClean="0"/>
              <a:t>Confederation. </a:t>
            </a:r>
          </a:p>
          <a:p>
            <a:pPr lvl="2"/>
            <a:r>
              <a:rPr lang="en-US" dirty="0" smtClean="0"/>
              <a:t>Significance</a:t>
            </a:r>
            <a:r>
              <a:rPr lang="en-US" dirty="0"/>
              <a:t>: Iroquois, in retaliation, later kept the French from expanding into the Ohio Valley, ravaged French settlements, and allied with the British. </a:t>
            </a:r>
            <a:endParaRPr lang="en-US" dirty="0" smtClean="0"/>
          </a:p>
          <a:p>
            <a:r>
              <a:rPr lang="en-US" dirty="0" smtClean="0"/>
              <a:t>Government </a:t>
            </a:r>
          </a:p>
          <a:p>
            <a:pPr lvl="1"/>
            <a:r>
              <a:rPr lang="en-US" dirty="0" smtClean="0"/>
              <a:t>Lacked </a:t>
            </a:r>
            <a:r>
              <a:rPr lang="en-US" dirty="0"/>
              <a:t>popularly-elected assemblies or trial by </a:t>
            </a:r>
            <a:r>
              <a:rPr lang="en-US" dirty="0" smtClean="0"/>
              <a:t>jury.</a:t>
            </a:r>
          </a:p>
          <a:p>
            <a:pPr lvl="1"/>
            <a:r>
              <a:rPr lang="en-US" dirty="0" smtClean="0"/>
              <a:t>French </a:t>
            </a:r>
            <a:r>
              <a:rPr lang="en-US" dirty="0"/>
              <a:t>population in New France grew </a:t>
            </a:r>
            <a:r>
              <a:rPr lang="en-US" dirty="0" smtClean="0"/>
              <a:t>slowly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987425"/>
            <a:ext cx="8647503" cy="4572000"/>
          </a:xfrm>
        </p:spPr>
        <p:txBody>
          <a:bodyPr/>
          <a:lstStyle/>
          <a:p>
            <a:r>
              <a:rPr lang="en-US" dirty="0" smtClean="0"/>
              <a:t>Of </a:t>
            </a:r>
            <a:r>
              <a:rPr lang="en-US" dirty="0"/>
              <a:t>the European powers, the French were the most successful in creating an effective trading relationship with </a:t>
            </a:r>
            <a:r>
              <a:rPr lang="en-US" dirty="0" smtClean="0"/>
              <a:t>Native Americans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British </a:t>
            </a:r>
            <a:r>
              <a:rPr lang="en-US" dirty="0"/>
              <a:t>settlers sought to remove or exterminate them. </a:t>
            </a:r>
            <a:endParaRPr lang="en-US" dirty="0" smtClean="0"/>
          </a:p>
          <a:p>
            <a:pPr lvl="1"/>
            <a:r>
              <a:rPr lang="en-US" dirty="0" smtClean="0"/>
              <a:t>Spain </a:t>
            </a:r>
            <a:r>
              <a:rPr lang="en-US" dirty="0"/>
              <a:t>sought to Christianize and subdue them via the encomienda system (forced labor in towns), and the mission system where forced conversion often </a:t>
            </a:r>
            <a:r>
              <a:rPr lang="en-US" dirty="0" smtClean="0"/>
              <a:t>occurred.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French became great gift givers (the key to </a:t>
            </a:r>
            <a:r>
              <a:rPr lang="en-US" dirty="0" smtClean="0"/>
              <a:t>getting along </a:t>
            </a:r>
            <a:r>
              <a:rPr lang="en-US" dirty="0"/>
              <a:t>with </a:t>
            </a:r>
            <a:r>
              <a:rPr lang="en-US" dirty="0" smtClean="0"/>
              <a:t>Native Americans </a:t>
            </a:r>
            <a:r>
              <a:rPr lang="en-US" dirty="0"/>
              <a:t>who based their inter-tribal relationships on gift giving) during last two decades of the 17th </a:t>
            </a:r>
            <a:r>
              <a:rPr lang="en-US" dirty="0" smtClean="0"/>
              <a:t>century.</a:t>
            </a:r>
          </a:p>
          <a:p>
            <a:pPr lvl="1"/>
            <a:r>
              <a:rPr lang="en-US" dirty="0" smtClean="0"/>
              <a:t>French </a:t>
            </a:r>
            <a:r>
              <a:rPr lang="en-US" dirty="0"/>
              <a:t>fur traders often married </a:t>
            </a:r>
            <a:r>
              <a:rPr lang="en-US" dirty="0" smtClean="0"/>
              <a:t>Native American </a:t>
            </a:r>
            <a:r>
              <a:rPr lang="en-US" dirty="0"/>
              <a:t>women and adopted tribal </a:t>
            </a:r>
            <a:r>
              <a:rPr lang="en-US" dirty="0" smtClean="0"/>
              <a:t>customs.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</a:t>
            </a:r>
            <a:r>
              <a:rPr lang="en-US" dirty="0" smtClean="0"/>
              <a:t>eaver </a:t>
            </a:r>
            <a:r>
              <a:rPr lang="en-US" dirty="0"/>
              <a:t>trade led to the exploration of much of North </a:t>
            </a:r>
            <a:r>
              <a:rPr lang="en-US" dirty="0" smtClean="0"/>
              <a:t>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184148"/>
            <a:ext cx="8503920" cy="4677006"/>
          </a:xfrm>
        </p:spPr>
        <p:txBody>
          <a:bodyPr/>
          <a:lstStyle/>
          <a:p>
            <a:r>
              <a:rPr lang="en-US" dirty="0"/>
              <a:t>Jesuits: Catholic Missionaries sought to convert </a:t>
            </a:r>
            <a:r>
              <a:rPr lang="en-US" dirty="0" smtClean="0"/>
              <a:t>Native Americans </a:t>
            </a:r>
            <a:r>
              <a:rPr lang="en-US" dirty="0"/>
              <a:t>and “save” </a:t>
            </a:r>
            <a:r>
              <a:rPr lang="en-US" dirty="0" smtClean="0"/>
              <a:t>them; (the </a:t>
            </a:r>
            <a:r>
              <a:rPr lang="en-US" dirty="0"/>
              <a:t>missionaries </a:t>
            </a:r>
            <a:r>
              <a:rPr lang="en-US" dirty="0" smtClean="0"/>
              <a:t>typically lived </a:t>
            </a:r>
            <a:r>
              <a:rPr lang="en-US" dirty="0"/>
              <a:t>among the </a:t>
            </a:r>
            <a:r>
              <a:rPr lang="en-US" dirty="0" smtClean="0"/>
              <a:t>tribes)</a:t>
            </a:r>
          </a:p>
          <a:p>
            <a:r>
              <a:rPr lang="en-US" dirty="0" smtClean="0"/>
              <a:t>France </a:t>
            </a:r>
            <a:r>
              <a:rPr lang="en-US" dirty="0"/>
              <a:t>established posts in the Mississippi region (New Orleans was the most important) </a:t>
            </a:r>
            <a:endParaRPr lang="en-US" dirty="0" smtClean="0"/>
          </a:p>
          <a:p>
            <a:r>
              <a:rPr lang="en-US" dirty="0" smtClean="0"/>
              <a:t>Sought </a:t>
            </a:r>
            <a:r>
              <a:rPr lang="en-US" dirty="0"/>
              <a:t>to block Spanish expansion </a:t>
            </a:r>
            <a:r>
              <a:rPr lang="en-US" dirty="0" smtClean="0"/>
              <a:t>along </a:t>
            </a:r>
            <a:r>
              <a:rPr lang="en-US" dirty="0"/>
              <a:t>the Gulf of Mexico</a:t>
            </a:r>
          </a:p>
        </p:txBody>
      </p:sp>
    </p:spTree>
    <p:extLst>
      <p:ext uri="{BB962C8B-B14F-4D97-AF65-F5344CB8AC3E}">
        <p14:creationId xmlns:p14="http://schemas.microsoft.com/office/powerpoint/2010/main" val="884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04799" y="619593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Georgia"/>
              <a:buNone/>
            </a:pPr>
            <a:r>
              <a:rPr lang="en-US" sz="29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“The Great War for Empire” was a series of European and Colonial Wars for Empire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547140" y="1956216"/>
            <a:ext cx="8049718" cy="4901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King Williams’ War (1689-1697)</a:t>
            </a: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Queen Anne’s War (1702-1713)</a:t>
            </a: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King George’s War (1744-1748)</a:t>
            </a: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French and Indian War (1754-1763)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2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Goal of British in each conflict was to keep a balance of power against the French; Alliances would change, but in each conflict Britain and France would be against each other.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all but the last conflict, the greatest battles were in Europe. </a:t>
            </a:r>
          </a:p>
          <a:p>
            <a:pPr marL="273050" marR="0" lvl="0" indent="-2730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200" b="0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289810" y="499672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Georgia"/>
              <a:buNone/>
            </a:pPr>
            <a:r>
              <a:rPr lang="en-US" sz="29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“The Great War for Empire” was a series of European and Colonial Wars for Empire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289811" y="1752599"/>
            <a:ext cx="8534398" cy="43783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So, for much of the century the colonies were involved in these wars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Consequences were tough on New England colonies because of their location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of the wars would lead to English debt, a need for a large navy and standing army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Increased British nationalism (patriotism)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George’s War (1744-1748)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542061"/>
            <a:ext cx="8503920" cy="4572000"/>
          </a:xfrm>
        </p:spPr>
        <p:txBody>
          <a:bodyPr/>
          <a:lstStyle/>
          <a:p>
            <a:r>
              <a:rPr lang="en-US" sz="2400" dirty="0" smtClean="0"/>
              <a:t>First time English colonists were drawn into the conflicts</a:t>
            </a:r>
          </a:p>
          <a:p>
            <a:r>
              <a:rPr lang="en-US" sz="2400" dirty="0" smtClean="0"/>
              <a:t>New Englanders captured French post at </a:t>
            </a:r>
            <a:r>
              <a:rPr lang="en-US" sz="2400" dirty="0" err="1" smtClean="0"/>
              <a:t>Louisbourg</a:t>
            </a:r>
            <a:r>
              <a:rPr lang="en-US" sz="2400" dirty="0" smtClean="0"/>
              <a:t> on Cape Breton Island; peace treaty forced them to abandon it.</a:t>
            </a:r>
          </a:p>
          <a:p>
            <a:r>
              <a:rPr lang="en-US" sz="2400" dirty="0" smtClean="0"/>
              <a:t>After the war, relations among the English, French and Iroquois worsened</a:t>
            </a:r>
          </a:p>
          <a:p>
            <a:r>
              <a:rPr lang="en-US" sz="2400" dirty="0" smtClean="0"/>
              <a:t>Iroquois began to grant trading rights to English; French thought this would lead to English expansion into French lands and began to construct new fortresses in Ohio Valley</a:t>
            </a:r>
          </a:p>
          <a:p>
            <a:r>
              <a:rPr lang="en-US" sz="2400" dirty="0" smtClean="0"/>
              <a:t>The British protested and began making military preparations by building their own 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1" y="783236"/>
            <a:ext cx="8534399" cy="758825"/>
          </a:xfrm>
        </p:spPr>
        <p:txBody>
          <a:bodyPr/>
          <a:lstStyle/>
          <a:p>
            <a:r>
              <a:rPr lang="en-US" dirty="0"/>
              <a:t>French and Indian War (1754-1763) (Seven Years' War):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5" y="1991743"/>
            <a:ext cx="8970812" cy="4572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important of the colonial wars. </a:t>
            </a:r>
            <a:endParaRPr lang="en-US" dirty="0" smtClean="0"/>
          </a:p>
          <a:p>
            <a:r>
              <a:rPr lang="en-US" dirty="0" smtClean="0"/>
              <a:t>Cause</a:t>
            </a:r>
            <a:r>
              <a:rPr lang="en-US" dirty="0"/>
              <a:t>: conflict over the Ohio Valley </a:t>
            </a:r>
          </a:p>
          <a:p>
            <a:pPr lvl="1"/>
            <a:r>
              <a:rPr lang="en-US" dirty="0" smtClean="0"/>
              <a:t>British </a:t>
            </a:r>
            <a:r>
              <a:rPr lang="en-US" dirty="0"/>
              <a:t>settlers continued to move into the region and were increasingly opposed to French dominance there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Massachusetts</a:t>
            </a:r>
            <a:r>
              <a:rPr lang="en-US" dirty="0"/>
              <a:t>, Connecticut, Virginia, Pennsylvania and New York all laid claim to the same territory as did the French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French needed to retain the region so to link Canada with the lower Mississippi Valley and the Caribbean.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French saw Iroquois trading concessions to British merchants in the late-1740s as a threat to French interests in the Ohio </a:t>
            </a:r>
            <a:r>
              <a:rPr lang="en-US" dirty="0" smtClean="0"/>
              <a:t>Valley.</a:t>
            </a:r>
          </a:p>
        </p:txBody>
      </p:sp>
    </p:spTree>
    <p:extLst>
      <p:ext uri="{BB962C8B-B14F-4D97-AF65-F5344CB8AC3E}">
        <p14:creationId xmlns:p14="http://schemas.microsoft.com/office/powerpoint/2010/main" val="4511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463925" y="6167437"/>
            <a:ext cx="4981574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George Washington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05228" y="1572300"/>
            <a:ext cx="3585642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1753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-George Washington delivered the message that the French were trespassing; he returned to tell Dinwiddie that the French were determined to take Ohio Valley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1754-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Washington returned with 150 men to take a site south of the French forts where the Monongahela and Alleghany Rivers 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meet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to form the Ohio 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River</a:t>
            </a:r>
          </a:p>
        </p:txBody>
      </p:sp>
      <p:pic>
        <p:nvPicPr>
          <p:cNvPr id="366" name="Shape 366" descr="http://upload.wikimedia.org/wikipedia/commons/thumb/c/c7/Washington_1772.jpg/640px-Washington_177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0870" y="706437"/>
            <a:ext cx="4800600" cy="5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381000" y="635000"/>
            <a:ext cx="332157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2400" b="1" i="0" u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The French and Indian War</a:t>
            </a:r>
          </a:p>
        </p:txBody>
      </p:sp>
    </p:spTree>
    <p:extLst>
      <p:ext uri="{BB962C8B-B14F-4D97-AF65-F5344CB8AC3E}">
        <p14:creationId xmlns:p14="http://schemas.microsoft.com/office/powerpoint/2010/main" val="18033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 descr="Join_Or_Die-Franklin-snake"/>
          <p:cNvPicPr preferRelativeResize="0"/>
          <p:nvPr/>
        </p:nvPicPr>
        <p:blipFill rotWithShape="1">
          <a:blip r:embed="rId3">
            <a:alphaModFix/>
          </a:blip>
          <a:srcRect l="4166" t="3018" r="2082" b="3395"/>
          <a:stretch/>
        </p:blipFill>
        <p:spPr>
          <a:xfrm>
            <a:off x="2362200" y="447675"/>
            <a:ext cx="4114800" cy="283368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1371600" y="3505200"/>
            <a:ext cx="6476999" cy="25654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/>
              <a:buChar char="A"/>
            </a:pPr>
            <a:r>
              <a:rPr lang="en-US" sz="1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famous political cartoon created by Benjamin Franklin and first published in his Pennsylvania Gazette on May 9, 1754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/>
              <a:buChar char="A"/>
            </a:pPr>
            <a:r>
              <a:rPr lang="en-US" sz="1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snake severed into eighths, with each segment labeled with the initial of a British American colony or region. However, North England was represented as one colony, rather than the many states it has now.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/>
              <a:buChar char="A"/>
            </a:pPr>
            <a:r>
              <a:rPr lang="en-US" sz="1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Shows the importance of colonial unity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463925" y="6167437"/>
            <a:ext cx="4981574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George Washington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228600" y="1651000"/>
            <a:ext cx="4118548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sym typeface="Georgia"/>
              </a:rPr>
              <a:t>When he arrived, the French had already built </a:t>
            </a:r>
            <a:r>
              <a:rPr lang="en-US" sz="2000" b="1" i="0" u="none" strike="noStrike" cap="none" dirty="0" smtClean="0">
                <a:solidFill>
                  <a:schemeClr val="tx1"/>
                </a:solidFill>
                <a:sym typeface="Georgia"/>
              </a:rPr>
              <a:t>Fort Duquesne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 response, Washington built a crude settlement named Fort Necessity not far from the French.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 smtClean="0">
                <a:solidFill>
                  <a:schemeClr val="tx1"/>
                </a:solidFill>
                <a:sym typeface="Georgia"/>
              </a:rPr>
              <a:t>Washington ordered an attack on a French detachment and the French countered with attack on Fort Necessity.</a:t>
            </a:r>
            <a:endParaRPr lang="en-US" sz="2000" b="1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sym typeface="Georgia"/>
              </a:rPr>
              <a:t>Outnumbered 4-1 Washington’s group threw up a defensive position and was forced to surrender his command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sym typeface="Georgia"/>
              </a:rPr>
              <a:t>Washington lost 1/3 of his men and surrendered; allowed to return to VA</a:t>
            </a:r>
            <a:endParaRPr lang="en-US" sz="2000" b="0" i="0" u="none" strike="noStrike" cap="none" dirty="0">
              <a:solidFill>
                <a:schemeClr val="tx1"/>
              </a:solidFill>
              <a:sym typeface="Georgia"/>
            </a:endParaRPr>
          </a:p>
        </p:txBody>
      </p:sp>
      <p:pic>
        <p:nvPicPr>
          <p:cNvPr id="366" name="Shape 366" descr="http://upload.wikimedia.org/wikipedia/commons/thumb/c/c7/Washington_1772.jpg/640px-Washington_177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1941" y="685800"/>
            <a:ext cx="4347148" cy="5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380999" y="3683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2400" b="1" i="0" u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The French and Indian War</a:t>
            </a:r>
          </a:p>
        </p:txBody>
      </p:sp>
    </p:spTree>
    <p:extLst>
      <p:ext uri="{BB962C8B-B14F-4D97-AF65-F5344CB8AC3E}">
        <p14:creationId xmlns:p14="http://schemas.microsoft.com/office/powerpoint/2010/main" val="22879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Duquesne, May, 1754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988599"/>
            <a:ext cx="4847611" cy="5035521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effect, Washington triggered a world war. </a:t>
            </a:r>
          </a:p>
          <a:p>
            <a:r>
              <a:rPr lang="en-US" sz="2400" dirty="0" smtClean="0"/>
              <a:t>Britain </a:t>
            </a:r>
            <a:r>
              <a:rPr lang="en-US" sz="2400" dirty="0"/>
              <a:t>retaliated by clamping down in Nova </a:t>
            </a:r>
            <a:r>
              <a:rPr lang="en-US" sz="2400" dirty="0" smtClean="0"/>
              <a:t>Scotia.</a:t>
            </a:r>
          </a:p>
          <a:p>
            <a:pPr lvl="1"/>
            <a:r>
              <a:rPr lang="en-US" sz="2400" dirty="0" smtClean="0"/>
              <a:t>Relocated </a:t>
            </a:r>
            <a:r>
              <a:rPr lang="en-US" sz="2400" dirty="0"/>
              <a:t>4,000 Nova </a:t>
            </a:r>
            <a:r>
              <a:rPr lang="en-US" sz="2400" dirty="0" err="1"/>
              <a:t>Scotians</a:t>
            </a:r>
            <a:r>
              <a:rPr lang="en-US" sz="2400" dirty="0"/>
              <a:t> throughout the continent, including </a:t>
            </a:r>
            <a:r>
              <a:rPr lang="en-US" sz="2400" dirty="0" smtClean="0"/>
              <a:t>Louisiana.</a:t>
            </a:r>
          </a:p>
          <a:p>
            <a:pPr lvl="1"/>
            <a:r>
              <a:rPr lang="en-US" sz="2400" dirty="0" smtClean="0"/>
              <a:t>French-speaking </a:t>
            </a:r>
            <a:r>
              <a:rPr lang="en-US" sz="2400" dirty="0"/>
              <a:t>Acadians became the descendants of modern day "Cajuns."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war widened </a:t>
            </a:r>
            <a:r>
              <a:rPr lang="en-US" sz="2400" dirty="0" smtClean="0"/>
              <a:t>into the largest </a:t>
            </a:r>
            <a:r>
              <a:rPr lang="en-US" sz="2400" dirty="0"/>
              <a:t>world war: 25,000 American colonials fought in the conflict.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62" y="1352316"/>
            <a:ext cx="3474262" cy="43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648200" y="1524000"/>
            <a:ext cx="4040187" cy="639762"/>
          </a:xfrm>
          <a:prstGeom prst="rect">
            <a:avLst/>
          </a:prstGeom>
          <a:noFill/>
          <a:ln>
            <a:noFill/>
          </a:ln>
          <a:effectLst>
            <a:outerShdw blurRad="63500" dist="254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00" b="1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French Advantages by 1754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4041774" cy="639762"/>
          </a:xfrm>
          <a:prstGeom prst="rect">
            <a:avLst/>
          </a:prstGeom>
          <a:noFill/>
          <a:ln>
            <a:noFill/>
          </a:ln>
          <a:effectLst>
            <a:outerShdw blurRad="63500" dist="254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English Advantages by 1754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0" y="2362200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Access to great water routes (Mississippi River and Great Lakes) 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Had established stronger trading relationships with Native Americans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French governors could move more decisively without any worry from quarreling colonial assemblies and separate colonies</a:t>
            </a:r>
          </a:p>
          <a:p>
            <a:pPr marL="273050" marR="0" lvl="0" indent="-27305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5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body" idx="2"/>
          </p:nvPr>
        </p:nvSpPr>
        <p:spPr>
          <a:xfrm>
            <a:off x="609600" y="2286000"/>
            <a:ext cx="4041774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5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Over 150 years, British had established more permanent colonies in North America as opposed to French “courier de bois”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5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British colonists outnumbered French in North America (1.5 million to 80,000 in 1750)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Georgia"/>
              <a:buNone/>
            </a:pPr>
            <a:r>
              <a:rPr lang="en-US" sz="3300" b="1" i="0" u="none" strike="noStrike" cap="none" dirty="0">
                <a:solidFill>
                  <a:schemeClr val="tx2"/>
                </a:solidFill>
                <a:latin typeface="Georgia"/>
                <a:ea typeface="Georgia"/>
                <a:cs typeface="Georgia"/>
                <a:sym typeface="Georgia"/>
              </a:rPr>
              <a:t>English vs. French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9/30/16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Synthesis vs. Contextualization</a:t>
            </a:r>
          </a:p>
          <a:p>
            <a:r>
              <a:rPr lang="en-US" dirty="0" smtClean="0"/>
              <a:t>French and Indian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2644775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French 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and Indian War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301625" y="1377146"/>
            <a:ext cx="3620675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The war </a:t>
            </a:r>
            <a:r>
              <a:rPr lang="en-US" sz="240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would 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pit the French and their American Indian allies (i.e., Huron and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Potawatami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) vs. The British and their American Indian allies (i.e., Iroquois)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English and colonists were initially unorganized, undisciplined, ignorant and arrogant</a:t>
            </a:r>
          </a:p>
          <a:p>
            <a:pPr marL="0" marR="0" lvl="0" indent="0" algn="l" rtl="0">
              <a:spcBef>
                <a:spcPts val="1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600" b="1" i="0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4" name="Shape 374" descr="http://upload.wikimedia.org/wikipedia/commons/thumb/9/97/Washington_Pennsylvania_Mapb.jpg/640px-Washington_Pennsylvania_Map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2427" y="228600"/>
            <a:ext cx="5092699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Congress (1754)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87450"/>
            <a:ext cx="3749548" cy="4572000"/>
          </a:xfrm>
        </p:spPr>
        <p:txBody>
          <a:bodyPr/>
          <a:lstStyle/>
          <a:p>
            <a:r>
              <a:rPr lang="en-US" sz="2000" dirty="0" smtClean="0"/>
              <a:t>Great </a:t>
            </a:r>
            <a:r>
              <a:rPr lang="en-US" sz="2000" dirty="0"/>
              <a:t>Britain’s Board of Trade called leaders from all the colonies to meet in Albany to discuss </a:t>
            </a:r>
            <a:r>
              <a:rPr lang="en-US" sz="2000" dirty="0" smtClean="0"/>
              <a:t>Native American </a:t>
            </a:r>
            <a:r>
              <a:rPr lang="en-US" sz="2000" dirty="0"/>
              <a:t>threats and to ask for an alliance with the </a:t>
            </a:r>
            <a:r>
              <a:rPr lang="en-US" sz="2000" dirty="0" smtClean="0"/>
              <a:t>Iroquois.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Iroquois refused to commit themselves to the </a:t>
            </a:r>
            <a:r>
              <a:rPr lang="en-US" sz="2000" dirty="0" smtClean="0"/>
              <a:t>British.</a:t>
            </a:r>
          </a:p>
          <a:p>
            <a:r>
              <a:rPr lang="en-US" sz="2000" dirty="0" smtClean="0"/>
              <a:t>Long-range </a:t>
            </a:r>
            <a:r>
              <a:rPr lang="en-US" sz="2000" dirty="0"/>
              <a:t>purpose: increase colonial unity and organize a strong defense against France.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24" y="1387475"/>
            <a:ext cx="4953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Albany Plan for Union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7048"/>
            <a:ext cx="4600448" cy="4572000"/>
          </a:xfrm>
        </p:spPr>
        <p:txBody>
          <a:bodyPr/>
          <a:lstStyle/>
          <a:p>
            <a:r>
              <a:rPr lang="en-US" dirty="0" smtClean="0"/>
              <a:t>Benjamin </a:t>
            </a:r>
            <a:r>
              <a:rPr lang="en-US" dirty="0"/>
              <a:t>Franklin proposed a plan for colonial home rule: dealt with defense and </a:t>
            </a:r>
            <a:r>
              <a:rPr lang="en-US" dirty="0" smtClean="0"/>
              <a:t>Native American </a:t>
            </a:r>
            <a:r>
              <a:rPr lang="en-US" dirty="0"/>
              <a:t>affairs. </a:t>
            </a:r>
          </a:p>
          <a:p>
            <a:pPr lvl="1"/>
            <a:r>
              <a:rPr lang="en-US" dirty="0" smtClean="0"/>
              <a:t>Adopted </a:t>
            </a:r>
            <a:r>
              <a:rPr lang="en-US" dirty="0"/>
              <a:t>by delegates 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colonies rejected it: not enough autonomy would be given to colonies </a:t>
            </a:r>
          </a:p>
          <a:p>
            <a:pPr lvl="1"/>
            <a:r>
              <a:rPr lang="en-US" dirty="0" smtClean="0"/>
              <a:t>Britain </a:t>
            </a:r>
            <a:r>
              <a:rPr lang="en-US" dirty="0"/>
              <a:t>rejected it as it might give too much independence to the colonies.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976" y="1209548"/>
            <a:ext cx="4146048" cy="28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losses and General </a:t>
            </a:r>
            <a:r>
              <a:rPr lang="en-US" dirty="0" smtClean="0"/>
              <a:t>Edward Braddock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11469"/>
            <a:ext cx="5019548" cy="4572000"/>
          </a:xfrm>
        </p:spPr>
        <p:txBody>
          <a:bodyPr/>
          <a:lstStyle/>
          <a:p>
            <a:pPr lvl="1"/>
            <a:r>
              <a:rPr lang="en-US" dirty="0" smtClean="0"/>
              <a:t>Commander in Chief of the British army in America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 decisive 1755 battle, British General Braddock was defeated a few miles from Fort Duquesne by smaller French and Indian forces. </a:t>
            </a:r>
            <a:endParaRPr lang="en-US" dirty="0" smtClean="0"/>
          </a:p>
          <a:p>
            <a:pPr lvl="1"/>
            <a:r>
              <a:rPr lang="en-US" dirty="0" smtClean="0"/>
              <a:t>Braddock was killed in the attack</a:t>
            </a:r>
          </a:p>
          <a:p>
            <a:pPr lvl="1"/>
            <a:r>
              <a:rPr lang="en-US" dirty="0" smtClean="0"/>
              <a:t>By late 1755 many English settlers had migrated back east of the Allegheny Mountains to avoid hostilities</a:t>
            </a:r>
            <a:endParaRPr lang="en-US" dirty="0"/>
          </a:p>
          <a:p>
            <a:pPr lvl="1"/>
            <a:r>
              <a:rPr lang="en-US" dirty="0" smtClean="0"/>
              <a:t>Britain </a:t>
            </a:r>
            <a:r>
              <a:rPr lang="en-US" dirty="0"/>
              <a:t>failed in a full-scale invasion of Canada in 1756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172" y="1401034"/>
            <a:ext cx="3514851" cy="39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Pitt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1626" y="1334125"/>
            <a:ext cx="5094834" cy="4764923"/>
          </a:xfrm>
        </p:spPr>
        <p:txBody>
          <a:bodyPr/>
          <a:lstStyle/>
          <a:p>
            <a:r>
              <a:rPr lang="en-US" dirty="0"/>
              <a:t>William Pitt (The "Great Commoner") – became leader of British </a:t>
            </a:r>
            <a:r>
              <a:rPr lang="en-US" dirty="0" smtClean="0"/>
              <a:t>government (Secretary of State and later Prime Minister) and </a:t>
            </a:r>
            <a:r>
              <a:rPr lang="en-US" dirty="0"/>
              <a:t>changed Britain’s strategy in the </a:t>
            </a:r>
            <a:r>
              <a:rPr lang="en-US" dirty="0" smtClean="0"/>
              <a:t>war.</a:t>
            </a:r>
          </a:p>
          <a:p>
            <a:pPr lvl="1"/>
            <a:r>
              <a:rPr lang="en-US" dirty="0" smtClean="0"/>
              <a:t>Focused </a:t>
            </a:r>
            <a:r>
              <a:rPr lang="en-US" dirty="0"/>
              <a:t>on defeating France in North America in order to win the war instead of remaining bogged down in </a:t>
            </a:r>
            <a:r>
              <a:rPr lang="en-US" dirty="0" smtClean="0"/>
              <a:t>Europe.</a:t>
            </a:r>
          </a:p>
          <a:p>
            <a:pPr lvl="1"/>
            <a:r>
              <a:rPr lang="en-US" dirty="0" smtClean="0"/>
              <a:t>Pitt </a:t>
            </a:r>
            <a:r>
              <a:rPr lang="en-US" dirty="0"/>
              <a:t>was very popular among the British </a:t>
            </a:r>
            <a:r>
              <a:rPr lang="en-US" dirty="0" smtClean="0"/>
              <a:t>people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60" y="1334125"/>
            <a:ext cx="3304654" cy="45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636" y="558384"/>
            <a:ext cx="8836151" cy="758825"/>
          </a:xfrm>
        </p:spPr>
        <p:txBody>
          <a:bodyPr/>
          <a:lstStyle/>
          <a:p>
            <a:r>
              <a:rPr lang="en-US" b="1" dirty="0"/>
              <a:t>Tensions between British and Colonists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colonists were </a:t>
            </a:r>
            <a:r>
              <a:rPr lang="en-US" dirty="0" smtClean="0"/>
              <a:t>forced </a:t>
            </a:r>
            <a:r>
              <a:rPr lang="en-US" dirty="0"/>
              <a:t>into service without their </a:t>
            </a:r>
            <a:r>
              <a:rPr lang="en-US" dirty="0" smtClean="0"/>
              <a:t>consent</a:t>
            </a:r>
            <a:r>
              <a:rPr lang="en-US" dirty="0"/>
              <a:t> </a:t>
            </a:r>
            <a:r>
              <a:rPr lang="en-US" dirty="0" smtClean="0"/>
              <a:t>(impressment)</a:t>
            </a:r>
            <a:endParaRPr lang="en-US" dirty="0"/>
          </a:p>
          <a:p>
            <a:r>
              <a:rPr lang="en-US" dirty="0" smtClean="0"/>
              <a:t>Supplies </a:t>
            </a:r>
            <a:r>
              <a:rPr lang="en-US" dirty="0"/>
              <a:t>and equipment for the military were confiscated from farmers and </a:t>
            </a:r>
            <a:r>
              <a:rPr lang="en-US" dirty="0" smtClean="0"/>
              <a:t>tradesmen.</a:t>
            </a:r>
          </a:p>
          <a:p>
            <a:r>
              <a:rPr lang="en-US" dirty="0" smtClean="0"/>
              <a:t>British </a:t>
            </a:r>
            <a:r>
              <a:rPr lang="en-US" dirty="0"/>
              <a:t>troops were quartered by colonists, without compensation.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injustices were reversed by Pitt in 1758 who ordered colonists be compensated for property and that soldiers be enlisted by the colonies themselves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8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 descr="Join_Or_Die-Franklin-snake"/>
          <p:cNvPicPr preferRelativeResize="0"/>
          <p:nvPr/>
        </p:nvPicPr>
        <p:blipFill rotWithShape="1">
          <a:blip r:embed="rId3">
            <a:alphaModFix/>
          </a:blip>
          <a:srcRect l="4166" t="3018" r="2082" b="3395"/>
          <a:stretch/>
        </p:blipFill>
        <p:spPr>
          <a:xfrm>
            <a:off x="3084511" y="1066800"/>
            <a:ext cx="5862636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1754-Albany Plan of Union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Because of growing backwoods conflict with France the English Board of Trade called for a meeting of all colonies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Albany Congress met but accomplished little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Purpose was to establish a federal body in the colonies that would oversee matters of defense, Indian relations, trade and settlement in the west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This Albany plan was rejected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 descr="Fr&amp;IndWar-EurInfluen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662" y="288560"/>
            <a:ext cx="4267199" cy="6427787"/>
          </a:xfrm>
          <a:prstGeom prst="rect">
            <a:avLst/>
          </a:prstGeom>
          <a:noFill/>
          <a:ln w="9525" cap="flat" cmpd="sng">
            <a:solidFill>
              <a:srgbClr val="0033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41" name="Shape 441"/>
          <p:cNvSpPr txBox="1"/>
          <p:nvPr/>
        </p:nvSpPr>
        <p:spPr>
          <a:xfrm>
            <a:off x="152400" y="0"/>
            <a:ext cx="4495800" cy="15700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333399"/>
            </a:outerShdw>
          </a:effectLst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Georgia"/>
              <a:buNone/>
            </a:pPr>
            <a:r>
              <a:rPr lang="en-US" sz="3200" b="1" i="0" u="none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1758-1761 → The Tide Turns for England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152400" y="1570036"/>
            <a:ext cx="4934262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1758-59  British cut off French shipping to the Americas; Indians deserted the French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1758—Britain captures Fort Duquesne and renamed it Fort Pitt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June/July 1758--British capture French fortress of </a:t>
            </a:r>
            <a:r>
              <a:rPr lang="en-US" sz="1800" b="1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Louisbourg</a:t>
            </a:r>
            <a:r>
              <a:rPr lang="en-US" sz="1800" b="1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which guarded entrance to St. Lawrence River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1759—British General James Wolfe attacked Quebec; Montcalm defeated and died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1760—British captured Montreal and forced French to surrender rest of Canada including Forts around Great Lakes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of Paris (1763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9783" y="1107323"/>
            <a:ext cx="4450257" cy="4572000"/>
          </a:xfrm>
        </p:spPr>
        <p:txBody>
          <a:bodyPr/>
          <a:lstStyle/>
          <a:p>
            <a:r>
              <a:rPr lang="en-US" sz="2400" dirty="0" smtClean="0"/>
              <a:t>France </a:t>
            </a:r>
            <a:r>
              <a:rPr lang="en-US" sz="2400" dirty="0"/>
              <a:t>was removed from North America </a:t>
            </a:r>
            <a:r>
              <a:rPr lang="en-US" sz="2400" dirty="0" smtClean="0"/>
              <a:t>completely.</a:t>
            </a:r>
          </a:p>
          <a:p>
            <a:pPr lvl="1"/>
            <a:r>
              <a:rPr lang="en-US" sz="2400" dirty="0" smtClean="0"/>
              <a:t>Technically</a:t>
            </a:r>
            <a:r>
              <a:rPr lang="en-US" sz="2400" dirty="0"/>
              <a:t>, lands west of Mississippi River were still French but not yet settled, but France gave it to Spain as compensation for their support in the war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England </a:t>
            </a:r>
            <a:r>
              <a:rPr lang="en-US" sz="2400" dirty="0" smtClean="0"/>
              <a:t>received all </a:t>
            </a:r>
            <a:r>
              <a:rPr lang="en-US" sz="2400" dirty="0"/>
              <a:t>French lands in Canada, exclusive rights to Caribbean slave trade, and commercial dominance </a:t>
            </a:r>
            <a:r>
              <a:rPr lang="en-US" sz="2400" dirty="0" smtClean="0"/>
              <a:t>in </a:t>
            </a:r>
            <a:r>
              <a:rPr lang="en-US" sz="2400" dirty="0"/>
              <a:t>India.</a:t>
            </a:r>
          </a:p>
          <a:p>
            <a:endParaRPr lang="en-US" dirty="0"/>
          </a:p>
        </p:txBody>
      </p:sp>
      <p:pic>
        <p:nvPicPr>
          <p:cNvPr id="6" name="Shape 455" descr="French&amp;IndianWar-17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0040" y="1633927"/>
            <a:ext cx="4215984" cy="4465507"/>
          </a:xfrm>
          <a:prstGeom prst="rect">
            <a:avLst/>
          </a:prstGeom>
          <a:noFill/>
          <a:ln w="9525" cap="flat" cmpd="sng">
            <a:solidFill>
              <a:srgbClr val="003399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82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3" y="588364"/>
            <a:ext cx="8534399" cy="758825"/>
          </a:xfrm>
        </p:spPr>
        <p:txBody>
          <a:bodyPr/>
          <a:lstStyle/>
          <a:p>
            <a:r>
              <a:rPr lang="en-US" dirty="0"/>
              <a:t>Significance of Britain’s victory over France in North America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Great </a:t>
            </a:r>
            <a:r>
              <a:rPr lang="en-US" sz="2400" dirty="0"/>
              <a:t>Britain emerged as the dominant power in North America and as the leading naval power in the world. </a:t>
            </a:r>
            <a:endParaRPr lang="en-US" sz="2400" dirty="0" smtClean="0"/>
          </a:p>
          <a:p>
            <a:r>
              <a:rPr lang="en-US" sz="2400" dirty="0" smtClean="0"/>
              <a:t>Permanently </a:t>
            </a:r>
            <a:r>
              <a:rPr lang="en-US" sz="2400" dirty="0"/>
              <a:t>altered the balance of power in North America between Britain, France, and the </a:t>
            </a:r>
            <a:r>
              <a:rPr lang="en-US" sz="2400" dirty="0" smtClean="0"/>
              <a:t>Native Americans</a:t>
            </a:r>
          </a:p>
          <a:p>
            <a:pPr lvl="1"/>
            <a:r>
              <a:rPr lang="en-US" sz="2400" dirty="0" smtClean="0"/>
              <a:t>Native Americans were </a:t>
            </a:r>
            <a:r>
              <a:rPr lang="en-US" sz="2400" dirty="0"/>
              <a:t>now increasingly at the mercy of British American settlers who moved westward without fearing French </a:t>
            </a:r>
            <a:r>
              <a:rPr lang="en-US" sz="2400" dirty="0" smtClean="0"/>
              <a:t>reprisals.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dirty="0"/>
              <a:t>1800, many of the eastern woodlands Indians were removed or killed by American encroachment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The </a:t>
            </a:r>
            <a:r>
              <a:rPr lang="en-US" sz="2400" dirty="0"/>
              <a:t>enormous war debt resulted in new imperial tax policies that eventually led to the American Revolution.</a:t>
            </a:r>
          </a:p>
        </p:txBody>
      </p:sp>
    </p:spTree>
    <p:extLst>
      <p:ext uri="{BB962C8B-B14F-4D97-AF65-F5344CB8AC3E}">
        <p14:creationId xmlns:p14="http://schemas.microsoft.com/office/powerpoint/2010/main" val="5193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399" cy="1600200"/>
          </a:xfrm>
        </p:spPr>
        <p:txBody>
          <a:bodyPr/>
          <a:lstStyle/>
          <a:p>
            <a:r>
              <a:rPr lang="en-US" dirty="0" smtClean="0"/>
              <a:t>Tension </a:t>
            </a:r>
            <a:r>
              <a:rPr lang="en-US" dirty="0"/>
              <a:t>between the colonies and Britain during and after French and Indian War.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04" y="1706929"/>
            <a:ext cx="8503920" cy="45720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colonies emerged from war with increased confidence in their military strength </a:t>
            </a:r>
          </a:p>
          <a:p>
            <a:pPr lvl="1"/>
            <a:r>
              <a:rPr lang="en-US" sz="2800" dirty="0" smtClean="0"/>
              <a:t>1</a:t>
            </a:r>
            <a:r>
              <a:rPr lang="en-US" sz="2800" dirty="0"/>
              <a:t>. Colonial military leaders were angry that few Americans were promoted in the British army and that American officers were treated poorly. </a:t>
            </a:r>
            <a:endParaRPr lang="en-US" sz="2800" dirty="0" smtClean="0"/>
          </a:p>
          <a:p>
            <a:pPr lvl="1"/>
            <a:r>
              <a:rPr lang="en-US" sz="2800" dirty="0" smtClean="0"/>
              <a:t>2</a:t>
            </a:r>
            <a:r>
              <a:rPr lang="en-US" sz="2800" dirty="0"/>
              <a:t>. Yet, British leaders believed Americans had often performed poorly in the war and did not deserve the respect they desired.</a:t>
            </a:r>
          </a:p>
        </p:txBody>
      </p:sp>
    </p:spTree>
    <p:extLst>
      <p:ext uri="{BB962C8B-B14F-4D97-AF65-F5344CB8AC3E}">
        <p14:creationId xmlns:p14="http://schemas.microsoft.com/office/powerpoint/2010/main" val="7432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99607"/>
            <a:ext cx="8534399" cy="758825"/>
          </a:xfrm>
        </p:spPr>
        <p:txBody>
          <a:bodyPr/>
          <a:lstStyle/>
          <a:p>
            <a:r>
              <a:rPr lang="en-US" dirty="0" smtClean="0"/>
              <a:t>Tension </a:t>
            </a:r>
            <a:r>
              <a:rPr lang="en-US" dirty="0"/>
              <a:t>between the colonies and Britain during and after French and Indian War.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British authorities were upset that American shippers traded with Spain and the French West Indies during the war. </a:t>
            </a:r>
            <a:endParaRPr lang="en-US" dirty="0" smtClean="0"/>
          </a:p>
          <a:p>
            <a:pPr lvl="1"/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 smtClean="0"/>
              <a:t>Natives who sided with the French were </a:t>
            </a:r>
            <a:r>
              <a:rPr lang="en-US" sz="2400" dirty="0"/>
              <a:t>aided by increased foodstuffs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dirty="0"/>
              <a:t>. Britain </a:t>
            </a:r>
            <a:r>
              <a:rPr lang="en-US" sz="2400" dirty="0" smtClean="0"/>
              <a:t>prohibited the </a:t>
            </a:r>
            <a:r>
              <a:rPr lang="en-US" sz="2400" dirty="0"/>
              <a:t>export of all supplies from the New England and Middle colonies during last year of the war. </a:t>
            </a:r>
            <a:endParaRPr lang="en-US" sz="2400" dirty="0" smtClean="0"/>
          </a:p>
          <a:p>
            <a:pPr lvl="1"/>
            <a:r>
              <a:rPr lang="en-US" sz="2400" dirty="0" smtClean="0"/>
              <a:t>3</a:t>
            </a:r>
            <a:r>
              <a:rPr lang="en-US" sz="2400" dirty="0"/>
              <a:t>. Some colonies refused to supply troops: saw economic gain as more important than loyalty to </a:t>
            </a:r>
            <a:r>
              <a:rPr lang="en-US" sz="2400" dirty="0" smtClean="0"/>
              <a:t>Britain.</a:t>
            </a:r>
          </a:p>
          <a:p>
            <a:pPr lvl="2"/>
            <a:r>
              <a:rPr lang="en-US" sz="2400" dirty="0" smtClean="0"/>
              <a:t>Only </a:t>
            </a:r>
            <a:r>
              <a:rPr lang="en-US" sz="2400" dirty="0"/>
              <a:t>later agreed to commit troops when Pitt offered to substantially reimburse the colonies. </a:t>
            </a:r>
          </a:p>
        </p:txBody>
      </p:sp>
    </p:spTree>
    <p:extLst>
      <p:ext uri="{BB962C8B-B14F-4D97-AF65-F5344CB8AC3E}">
        <p14:creationId xmlns:p14="http://schemas.microsoft.com/office/powerpoint/2010/main" val="29243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98423"/>
            <a:ext cx="8534399" cy="758825"/>
          </a:xfrm>
        </p:spPr>
        <p:txBody>
          <a:bodyPr/>
          <a:lstStyle/>
          <a:p>
            <a:r>
              <a:rPr lang="en-US" dirty="0"/>
              <a:t>Tension between the colonies and Britain during and after French and Indian War.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American westward colonial expansion increased significantly after the </a:t>
            </a:r>
            <a:r>
              <a:rPr lang="en-US" sz="2800" dirty="0" smtClean="0"/>
              <a:t>war</a:t>
            </a:r>
          </a:p>
          <a:p>
            <a:pPr lvl="1"/>
            <a:r>
              <a:rPr lang="en-US" sz="2800" dirty="0" smtClean="0"/>
              <a:t>1</a:t>
            </a:r>
            <a:r>
              <a:rPr lang="en-US" sz="2800" dirty="0"/>
              <a:t>. The French barrier west of the Appalachians was </a:t>
            </a:r>
            <a:r>
              <a:rPr lang="en-US" sz="2800" dirty="0" smtClean="0"/>
              <a:t>removed</a:t>
            </a:r>
          </a:p>
          <a:p>
            <a:pPr lvl="1"/>
            <a:r>
              <a:rPr lang="en-US" sz="2800" dirty="0" smtClean="0"/>
              <a:t>2</a:t>
            </a:r>
            <a:r>
              <a:rPr lang="en-US" sz="2800" dirty="0"/>
              <a:t>. Spanish and Indian threats were removed in many areas. </a:t>
            </a:r>
            <a:endParaRPr lang="en-US" sz="2800" dirty="0" smtClean="0"/>
          </a:p>
          <a:p>
            <a:pPr lvl="1"/>
            <a:r>
              <a:rPr lang="en-US" sz="2800" dirty="0" smtClean="0"/>
              <a:t>3</a:t>
            </a:r>
            <a:r>
              <a:rPr lang="en-US" sz="2800" dirty="0"/>
              <a:t>. Settlers were no longer as dependent on British protection in the frontier</a:t>
            </a:r>
          </a:p>
        </p:txBody>
      </p:sp>
    </p:spTree>
    <p:extLst>
      <p:ext uri="{BB962C8B-B14F-4D97-AF65-F5344CB8AC3E}">
        <p14:creationId xmlns:p14="http://schemas.microsoft.com/office/powerpoint/2010/main" val="22618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" y="528404"/>
            <a:ext cx="8534399" cy="758825"/>
          </a:xfrm>
        </p:spPr>
        <p:txBody>
          <a:bodyPr/>
          <a:lstStyle/>
          <a:p>
            <a:r>
              <a:rPr lang="en-US" dirty="0" smtClean="0"/>
              <a:t>Tension </a:t>
            </a:r>
            <a:r>
              <a:rPr lang="en-US" dirty="0"/>
              <a:t>between the colonies and Britain during and after French and Indian War.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legitimacy of British rule in local colonial affairs came into question. </a:t>
            </a:r>
            <a:endParaRPr lang="en-US" sz="2800" dirty="0" smtClean="0"/>
          </a:p>
          <a:p>
            <a:pPr lvl="1"/>
            <a:r>
              <a:rPr lang="en-US" sz="2800" dirty="0" smtClean="0"/>
              <a:t>1</a:t>
            </a:r>
            <a:r>
              <a:rPr lang="en-US" sz="2800" dirty="0"/>
              <a:t>. Pitt’s reversal of harsh British policies toward the colonies beginning in 1858 convinced many colonists that the British should have little to no role in local matters. </a:t>
            </a:r>
            <a:endParaRPr lang="en-US" sz="2800" dirty="0" smtClean="0"/>
          </a:p>
          <a:p>
            <a:pPr lvl="1"/>
            <a:r>
              <a:rPr lang="en-US" sz="2800" dirty="0" smtClean="0"/>
              <a:t>2</a:t>
            </a:r>
            <a:r>
              <a:rPr lang="en-US" sz="2800" dirty="0"/>
              <a:t>. The colonies expected the autonomy they had enjoyed during the era of “salutary neglect.”</a:t>
            </a:r>
          </a:p>
        </p:txBody>
      </p:sp>
    </p:spTree>
    <p:extLst>
      <p:ext uri="{BB962C8B-B14F-4D97-AF65-F5344CB8AC3E}">
        <p14:creationId xmlns:p14="http://schemas.microsoft.com/office/powerpoint/2010/main" val="27634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399" cy="1000593"/>
          </a:xfrm>
        </p:spPr>
        <p:txBody>
          <a:bodyPr/>
          <a:lstStyle/>
          <a:p>
            <a:r>
              <a:rPr lang="en-US" dirty="0" smtClean="0"/>
              <a:t>Summary of Effects </a:t>
            </a:r>
            <a:r>
              <a:rPr lang="en-US" dirty="0" smtClean="0"/>
              <a:t>of the War on Great Britain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It increased </a:t>
            </a:r>
            <a:r>
              <a:rPr lang="en-US" sz="2800" dirty="0" smtClean="0"/>
              <a:t>colonial </a:t>
            </a:r>
            <a:r>
              <a:rPr lang="en-US" sz="2800" dirty="0"/>
              <a:t>empire in </a:t>
            </a:r>
            <a:r>
              <a:rPr lang="en-US" sz="2800" dirty="0" smtClean="0"/>
              <a:t>the </a:t>
            </a:r>
            <a:r>
              <a:rPr lang="en-US" sz="2800" dirty="0"/>
              <a:t>Americas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It greatly enlarged England’s debt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Britain’s contempt for the colonials created bitter feelings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Therefore, England felt that </a:t>
            </a:r>
            <a:r>
              <a:rPr lang="en-US" sz="2800" dirty="0" smtClean="0"/>
              <a:t>a </a:t>
            </a:r>
            <a:r>
              <a:rPr lang="en-US" sz="2800" u="sng" dirty="0" smtClean="0"/>
              <a:t>major </a:t>
            </a:r>
            <a:r>
              <a:rPr lang="en-US" sz="2800" u="sng" dirty="0"/>
              <a:t>reorganization of her </a:t>
            </a:r>
            <a:r>
              <a:rPr lang="en-US" sz="2800" u="sng" dirty="0" smtClean="0"/>
              <a:t>American </a:t>
            </a:r>
            <a:r>
              <a:rPr lang="en-US" sz="2800" u="sng" dirty="0"/>
              <a:t>Empire</a:t>
            </a:r>
            <a:r>
              <a:rPr lang="en-US" sz="2800" dirty="0"/>
              <a:t> was </a:t>
            </a:r>
            <a:r>
              <a:rPr lang="en-US" sz="2800" dirty="0" smtClean="0"/>
              <a:t>necessary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399" cy="1120515"/>
          </a:xfrm>
        </p:spPr>
        <p:txBody>
          <a:bodyPr/>
          <a:lstStyle/>
          <a:p>
            <a:r>
              <a:rPr lang="en-US" dirty="0" smtClean="0"/>
              <a:t>Summary of Effects </a:t>
            </a:r>
            <a:r>
              <a:rPr lang="en-US" dirty="0" smtClean="0"/>
              <a:t>of the War on the Colonists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It united them against </a:t>
            </a:r>
            <a:r>
              <a:rPr lang="en-US" sz="2800" dirty="0" smtClean="0"/>
              <a:t>a common </a:t>
            </a:r>
            <a:r>
              <a:rPr lang="en-US" sz="2800" dirty="0"/>
              <a:t>enemy for the </a:t>
            </a:r>
            <a:r>
              <a:rPr lang="en-US" sz="2800" dirty="0" smtClean="0"/>
              <a:t>first time.</a:t>
            </a:r>
          </a:p>
          <a:p>
            <a:r>
              <a:rPr lang="en-US" sz="2800" dirty="0"/>
              <a:t>It created a </a:t>
            </a:r>
            <a:r>
              <a:rPr lang="en-US" sz="2800" dirty="0" smtClean="0"/>
              <a:t>socializing experience </a:t>
            </a:r>
            <a:r>
              <a:rPr lang="en-US" sz="2800" dirty="0"/>
              <a:t>for all </a:t>
            </a:r>
            <a:r>
              <a:rPr lang="en-US" sz="2800" dirty="0" smtClean="0"/>
              <a:t>the colonists </a:t>
            </a:r>
            <a:r>
              <a:rPr lang="en-US" sz="2800" dirty="0"/>
              <a:t>who </a:t>
            </a:r>
            <a:r>
              <a:rPr lang="en-US" sz="2800" dirty="0" smtClean="0"/>
              <a:t>participated</a:t>
            </a:r>
          </a:p>
          <a:p>
            <a:r>
              <a:rPr lang="en-US" sz="2800" dirty="0"/>
              <a:t>It created bitter feelings </a:t>
            </a:r>
            <a:r>
              <a:rPr lang="en-US" sz="2800" dirty="0" smtClean="0"/>
              <a:t>towards </a:t>
            </a:r>
            <a:r>
              <a:rPr lang="en-US" sz="2800" dirty="0"/>
              <a:t>the British </a:t>
            </a:r>
            <a:r>
              <a:rPr lang="en-US" sz="2800" dirty="0" smtClean="0"/>
              <a:t>that would </a:t>
            </a:r>
            <a:r>
              <a:rPr lang="en-US" sz="2800" dirty="0"/>
              <a:t>only intensify.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Pontiac’s Rebellion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16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3" name="Shape 463" descr="http://upload.wikimedia.org/wikipedia/commons/3/3d/Pontiac_conspira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5" y="806450"/>
            <a:ext cx="2514599" cy="201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 descr="http://upload.wikimedia.org/wikipedia/commons/5/5d/Amhers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375" y="3065461"/>
            <a:ext cx="2514599" cy="314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1295400"/>
            <a:ext cx="3276600" cy="393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4040187" cy="733425"/>
          </a:xfrm>
          <a:prstGeom prst="rect">
            <a:avLst/>
          </a:prstGeom>
          <a:noFill/>
          <a:ln>
            <a:noFill/>
          </a:ln>
          <a:effectLst>
            <a:outerShdw blurRad="63500" dist="254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Enlightened Thinker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791075" y="1524000"/>
            <a:ext cx="4041774" cy="731837"/>
          </a:xfrm>
          <a:prstGeom prst="rect">
            <a:avLst/>
          </a:prstGeom>
          <a:noFill/>
          <a:ln>
            <a:noFill/>
          </a:ln>
          <a:effectLst>
            <a:outerShdw blurRad="63500" dist="254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01625" y="2471736"/>
            <a:ext cx="4270375" cy="4033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1718 - 1723 Apprenticed as a printer to his brother James Franklin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1727 Founded the Junta, a debating club, Philadelphia, Pa. (would become American Philosophical Society)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1729 Purchased Pennsylvania Gazette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1731 Established the Library Company of Philadelphia, Pa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1732 - 1758 Published Poor Richard, 1732-1747, and Poor Richard Improved, commonly known as Poor Richard's Almanack</a:t>
            </a:r>
          </a:p>
          <a:p>
            <a:pPr marL="273050" marR="0" lvl="0" indent="-273050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6705600" y="4191000"/>
            <a:ext cx="2133599" cy="210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Benjamin Franklin</a:t>
            </a:r>
          </a:p>
        </p:txBody>
      </p:sp>
      <p:pic>
        <p:nvPicPr>
          <p:cNvPr id="301" name="Shape 301" descr="http://upload.wikimedia.org/wikipedia/commons/thumb/5/5f/Benjamin_West%2C_English_%28born_America%29_-_Benjamin_Franklin_Drawing_Electricity_from_the_Sky_-_Google_Art_Project.jpg/640px-Benjamin_West%2C_English_%28born_America%29_-_Benjamin_Franklin_Drawing_Electricity_from_the_Sky_-_Google_Art_Projec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295400"/>
            <a:ext cx="38862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Pontiac’s Rebellion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1625" y="1152294"/>
            <a:ext cx="4720080" cy="4572000"/>
          </a:xfrm>
        </p:spPr>
        <p:txBody>
          <a:bodyPr/>
          <a:lstStyle/>
          <a:p>
            <a:r>
              <a:rPr lang="en-US" sz="2400" dirty="0" smtClean="0"/>
              <a:t>Native Americans </a:t>
            </a:r>
            <a:r>
              <a:rPr lang="en-US" sz="2400" dirty="0"/>
              <a:t>in the Ohio Valley region were angered at British treatment during the last years of the French and Indian War. </a:t>
            </a:r>
            <a:endParaRPr lang="en-US" sz="2400" dirty="0" smtClean="0"/>
          </a:p>
          <a:p>
            <a:r>
              <a:rPr lang="en-US" sz="2400" dirty="0" smtClean="0"/>
              <a:t>Chief </a:t>
            </a:r>
            <a:r>
              <a:rPr lang="en-US" sz="2400" dirty="0"/>
              <a:t>Pontiac, an </a:t>
            </a:r>
            <a:r>
              <a:rPr lang="en-US" sz="2400" dirty="0" err="1"/>
              <a:t>Ottowa</a:t>
            </a:r>
            <a:r>
              <a:rPr lang="en-US" sz="2400" dirty="0"/>
              <a:t> chief, refused to surrender his lands to the British although France (their ally in the war) had lost and were now gone. </a:t>
            </a:r>
            <a:endParaRPr lang="en-US" sz="2400" dirty="0" smtClean="0"/>
          </a:p>
          <a:p>
            <a:r>
              <a:rPr lang="en-US" sz="2400" dirty="0" smtClean="0"/>
              <a:t>Chief </a:t>
            </a:r>
            <a:r>
              <a:rPr lang="en-US" sz="2400" dirty="0"/>
              <a:t>Pontiac led an </a:t>
            </a:r>
            <a:r>
              <a:rPr lang="en-US" sz="2400" dirty="0" smtClean="0"/>
              <a:t>Native American </a:t>
            </a:r>
            <a:r>
              <a:rPr lang="en-US" sz="2400" dirty="0"/>
              <a:t>alliance against whites in the Ohio Valley and Great Lakes region in 1763.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879" y="1558977"/>
            <a:ext cx="3590145" cy="44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Pontiac’s Rebellion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64" y="1362157"/>
            <a:ext cx="8503920" cy="4572000"/>
          </a:xfrm>
        </p:spPr>
        <p:txBody>
          <a:bodyPr/>
          <a:lstStyle/>
          <a:p>
            <a:r>
              <a:rPr lang="en-US" dirty="0" smtClean="0"/>
              <a:t>9 </a:t>
            </a:r>
            <a:r>
              <a:rPr lang="en-US" dirty="0"/>
              <a:t>of 11 British forts were taken and several were wiped </a:t>
            </a:r>
            <a:r>
              <a:rPr lang="en-US" dirty="0" smtClean="0"/>
              <a:t>out.</a:t>
            </a:r>
          </a:p>
          <a:p>
            <a:r>
              <a:rPr lang="en-US" dirty="0" smtClean="0"/>
              <a:t>Perhaps </a:t>
            </a:r>
            <a:r>
              <a:rPr lang="en-US" dirty="0"/>
              <a:t>2,000 lives were lost during first 6 months of the conflict, and many more colonists were driven from their homes on the frontier back to more settled </a:t>
            </a:r>
            <a:r>
              <a:rPr lang="en-US" dirty="0" smtClean="0"/>
              <a:t>areas.</a:t>
            </a:r>
          </a:p>
          <a:p>
            <a:r>
              <a:rPr lang="en-US" dirty="0" smtClean="0"/>
              <a:t>It </a:t>
            </a:r>
            <a:r>
              <a:rPr lang="en-US" dirty="0"/>
              <a:t>took Britain 18 months to bring the rebellion under </a:t>
            </a:r>
            <a:r>
              <a:rPr lang="en-US" dirty="0" smtClean="0"/>
              <a:t>control.</a:t>
            </a:r>
          </a:p>
          <a:p>
            <a:pPr lvl="1"/>
            <a:r>
              <a:rPr lang="en-US" dirty="0" smtClean="0"/>
              <a:t>Britain </a:t>
            </a:r>
            <a:r>
              <a:rPr lang="en-US" dirty="0"/>
              <a:t>retaliated with germ warfare: blankets infected with smallpox were distributed among the Amerindians who thus died in droves.</a:t>
            </a:r>
          </a:p>
        </p:txBody>
      </p:sp>
    </p:spTree>
    <p:extLst>
      <p:ext uri="{BB962C8B-B14F-4D97-AF65-F5344CB8AC3E}">
        <p14:creationId xmlns:p14="http://schemas.microsoft.com/office/powerpoint/2010/main" val="272170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Proclamation Line of 1763</a:t>
            </a:r>
          </a:p>
        </p:txBody>
      </p:sp>
      <p:pic>
        <p:nvPicPr>
          <p:cNvPr id="472" name="Shape 472" descr="http://upload.wikimedia.org/wikipedia/commons/thumb/3/38/Map_of_territorial_growth_1775.svg/506px-Map_of_territorial_growth_1775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2807" y="130175"/>
            <a:ext cx="5696261" cy="693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Proclamation of 1763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64695" y="1199213"/>
            <a:ext cx="8340977" cy="4899835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response to Pontiac’s Rebellion, King George III signed </a:t>
            </a:r>
            <a:r>
              <a:rPr lang="en-US" sz="2400" dirty="0" smtClean="0"/>
              <a:t>an </a:t>
            </a:r>
            <a:r>
              <a:rPr lang="en-US" sz="2400" dirty="0"/>
              <a:t>edict creating royal colonies in all newly acquired lands in </a:t>
            </a:r>
            <a:r>
              <a:rPr lang="en-US" sz="2400" dirty="0" smtClean="0"/>
              <a:t>the Treaty </a:t>
            </a:r>
            <a:r>
              <a:rPr lang="en-US" sz="2400" dirty="0"/>
              <a:t>of Paris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purpose of the proclamation was to organize Great Britain's new North American empire and to stabilize relations with Native North </a:t>
            </a:r>
            <a:r>
              <a:rPr lang="en-US" sz="2400" dirty="0" smtClean="0"/>
              <a:t>Americans</a:t>
            </a:r>
          </a:p>
          <a:p>
            <a:r>
              <a:rPr lang="en-US" sz="2400" dirty="0" smtClean="0"/>
              <a:t> Prohibited </a:t>
            </a:r>
            <a:r>
              <a:rPr lang="en-US" sz="2400" dirty="0"/>
              <a:t>colonials from moving west of the </a:t>
            </a:r>
            <a:r>
              <a:rPr lang="en-US" sz="2400" dirty="0" smtClean="0"/>
              <a:t>Appalachians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The line drawn from Canada to Florida along the </a:t>
            </a:r>
            <a:r>
              <a:rPr lang="en-US" sz="2400" dirty="0" smtClean="0"/>
              <a:t>crest of </a:t>
            </a:r>
            <a:r>
              <a:rPr lang="en-US" sz="2400" dirty="0"/>
              <a:t>the Appalachians was only </a:t>
            </a:r>
            <a:r>
              <a:rPr lang="en-US" sz="2400" dirty="0" smtClean="0"/>
              <a:t>intended </a:t>
            </a:r>
            <a:r>
              <a:rPr lang="en-US" sz="2400" dirty="0"/>
              <a:t>to be </a:t>
            </a:r>
            <a:r>
              <a:rPr lang="en-US" sz="2400" dirty="0" smtClean="0"/>
              <a:t>temporary.</a:t>
            </a:r>
          </a:p>
          <a:p>
            <a:pPr lvl="1"/>
            <a:r>
              <a:rPr lang="en-US" sz="2400" dirty="0" smtClean="0"/>
              <a:t>British </a:t>
            </a:r>
            <a:r>
              <a:rPr lang="en-US" sz="2400" dirty="0"/>
              <a:t>aim: settle land disputes with Amerindians fairly </a:t>
            </a:r>
            <a:r>
              <a:rPr lang="en-US" sz="2400" dirty="0" smtClean="0"/>
              <a:t>to prevent </a:t>
            </a:r>
            <a:r>
              <a:rPr lang="en-US" sz="2400" dirty="0"/>
              <a:t>more uprisings like Pontiac's and organize </a:t>
            </a:r>
            <a:r>
              <a:rPr lang="en-US" sz="2400" dirty="0" smtClean="0"/>
              <a:t>the eventual </a:t>
            </a:r>
            <a:r>
              <a:rPr lang="en-US" sz="2400" dirty="0"/>
              <a:t>settlement and defense of the frontier.</a:t>
            </a:r>
          </a:p>
          <a:p>
            <a:pPr marL="14573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0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Proclamation of 1763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892" y="1242234"/>
            <a:ext cx="4572000" cy="4906156"/>
          </a:xfrm>
        </p:spPr>
        <p:txBody>
          <a:bodyPr/>
          <a:lstStyle/>
          <a:p>
            <a:r>
              <a:rPr lang="en-US" sz="2400" dirty="0"/>
              <a:t>Colonials were infuriated; saw the edict as being permanent.</a:t>
            </a:r>
          </a:p>
          <a:p>
            <a:pPr lvl="1"/>
            <a:r>
              <a:rPr lang="en-US" sz="2400" dirty="0"/>
              <a:t>Many veterans had fought in the war and felt betrayed.</a:t>
            </a:r>
          </a:p>
          <a:p>
            <a:pPr lvl="1"/>
            <a:r>
              <a:rPr lang="en-US" sz="2400" dirty="0"/>
              <a:t>Land speculators argued that the land was a birthright of British citizens.</a:t>
            </a:r>
          </a:p>
          <a:p>
            <a:r>
              <a:rPr lang="en-US" sz="2400" dirty="0"/>
              <a:t> Colonials generally ignored the Proclamation and continued </a:t>
            </a:r>
            <a:r>
              <a:rPr lang="en-US" sz="2400" dirty="0" smtClean="0"/>
              <a:t>to migrate westward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98" y="1362156"/>
            <a:ext cx="3455765" cy="47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Check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0083" indent="-514350">
              <a:buFont typeface="+mj-lt"/>
              <a:buAutoNum type="arabicPeriod"/>
            </a:pPr>
            <a:r>
              <a:rPr lang="en-US" sz="2000" dirty="0" smtClean="0"/>
              <a:t>Brinkley argues that colonial relations with Great Britain were altered by “two Georges”.  What role did King George III and George Grenville play in changing that relationship after the French &amp; Indian War?</a:t>
            </a:r>
          </a:p>
          <a:p>
            <a:pPr marL="660083" indent="-514350">
              <a:buFont typeface="+mj-lt"/>
              <a:buAutoNum type="arabicPeriod"/>
            </a:pPr>
            <a:r>
              <a:rPr lang="en-US" sz="2000" dirty="0" smtClean="0"/>
              <a:t>What impact did the Proclamation of 1763 have on the colonies?</a:t>
            </a:r>
          </a:p>
          <a:p>
            <a:pPr marL="660083" indent="-514350">
              <a:buFont typeface="+mj-lt"/>
              <a:buAutoNum type="arabicPeriod"/>
            </a:pPr>
            <a:r>
              <a:rPr lang="en-US" sz="2000" dirty="0" smtClean="0"/>
              <a:t>What was the purpose of each of the following acts?	</a:t>
            </a:r>
          </a:p>
          <a:p>
            <a:pPr marL="1096328" lvl="2" indent="-457200">
              <a:buFont typeface="+mj-lt"/>
              <a:buAutoNum type="alphaLcPeriod"/>
            </a:pPr>
            <a:r>
              <a:rPr lang="en-US" sz="1800" dirty="0" smtClean="0"/>
              <a:t>Sugar Act of 1764</a:t>
            </a:r>
          </a:p>
          <a:p>
            <a:pPr marL="1096328" lvl="2" indent="-457200">
              <a:buFont typeface="+mj-lt"/>
              <a:buAutoNum type="alphaLcPeriod"/>
            </a:pPr>
            <a:r>
              <a:rPr lang="en-US" sz="1800" dirty="0" smtClean="0"/>
              <a:t>Currency Act of 1764</a:t>
            </a:r>
          </a:p>
          <a:p>
            <a:pPr marL="1096328" lvl="2" indent="-457200">
              <a:buFont typeface="+mj-lt"/>
              <a:buAutoNum type="alphaLcPeriod"/>
            </a:pPr>
            <a:r>
              <a:rPr lang="en-US" sz="1800" dirty="0" smtClean="0"/>
              <a:t>Stamp Act of 1765</a:t>
            </a:r>
            <a:endParaRPr lang="en-US" sz="1800" dirty="0"/>
          </a:p>
          <a:p>
            <a:pPr marL="547053" indent="-457200">
              <a:buFont typeface="+mj-lt"/>
              <a:buAutoNum type="arabicPeriod"/>
            </a:pPr>
            <a:r>
              <a:rPr lang="en-US" sz="2000" dirty="0" smtClean="0"/>
              <a:t>Why did social movements, like the rise of the Paxton Boys in Pennsylvania and the Regulator Movement in North Carolina, develop in the colonies after the French and Indian War?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03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49705" y="366010"/>
            <a:ext cx="7772400" cy="638331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1004341"/>
            <a:ext cx="8829207" cy="1752600"/>
          </a:xfrm>
        </p:spPr>
        <p:txBody>
          <a:bodyPr/>
          <a:lstStyle/>
          <a:p>
            <a:pPr algn="l"/>
            <a:r>
              <a:rPr lang="en-US" sz="1800" dirty="0" smtClean="0"/>
              <a:t>College </a:t>
            </a:r>
            <a:r>
              <a:rPr lang="en-US" sz="1800" dirty="0"/>
              <a:t>Board, AP United States History Course and Exam Description (Including </a:t>
            </a:r>
            <a:r>
              <a:rPr lang="en-US" sz="1600" dirty="0"/>
              <a:t>the Curriculum Framework), 2014: History, New York: College Board, 2014 </a:t>
            </a:r>
            <a:endParaRPr lang="en-US" sz="1600" dirty="0" smtClean="0"/>
          </a:p>
          <a:p>
            <a:pPr algn="l"/>
            <a:r>
              <a:rPr lang="en-US" sz="1600" dirty="0" err="1" smtClean="0"/>
              <a:t>Bailyn</a:t>
            </a:r>
            <a:r>
              <a:rPr lang="en-US" sz="1600" dirty="0"/>
              <a:t>, Bernard, The Origins of American Politics, New York: Vintage Books, 1968 _____________, The Ideological Origins of the American Revolution, Cambridge, Massachusetts: </a:t>
            </a:r>
            <a:r>
              <a:rPr lang="en-US" sz="1600" dirty="0" err="1"/>
              <a:t>Belknep</a:t>
            </a:r>
            <a:r>
              <a:rPr lang="en-US" sz="1600" dirty="0"/>
              <a:t>, 1967 </a:t>
            </a:r>
            <a:endParaRPr lang="en-US" sz="1600" dirty="0" smtClean="0"/>
          </a:p>
          <a:p>
            <a:pPr algn="l"/>
            <a:r>
              <a:rPr lang="en-US" sz="1600" dirty="0" smtClean="0"/>
              <a:t>Brinkley</a:t>
            </a:r>
            <a:r>
              <a:rPr lang="en-US" sz="1600" dirty="0"/>
              <a:t>, Alan, Williams, T. Harry, and Current, Richard N., American History, 14th Edition, New York: McGraw-Hill, 2012 </a:t>
            </a:r>
            <a:endParaRPr lang="en-US" sz="1600" dirty="0" smtClean="0"/>
          </a:p>
          <a:p>
            <a:pPr algn="l"/>
            <a:r>
              <a:rPr lang="en-US" sz="1600" dirty="0" smtClean="0"/>
              <a:t>Cook</a:t>
            </a:r>
            <a:r>
              <a:rPr lang="en-US" sz="1600" dirty="0"/>
              <a:t>, Don, The Long Fuse: How England Lost the American Colonies, 1760-1785, New York: Atlantic Monthly Press 1995 </a:t>
            </a:r>
            <a:endParaRPr lang="en-US" sz="1600" dirty="0" smtClean="0"/>
          </a:p>
          <a:p>
            <a:pPr algn="l"/>
            <a:r>
              <a:rPr lang="en-US" sz="1600" dirty="0" err="1" smtClean="0"/>
              <a:t>Foner</a:t>
            </a:r>
            <a:r>
              <a:rPr lang="en-US" sz="1600" dirty="0"/>
              <a:t>, Eric &amp; </a:t>
            </a:r>
            <a:r>
              <a:rPr lang="en-US" sz="1600" dirty="0" err="1"/>
              <a:t>Garraty</a:t>
            </a:r>
            <a:r>
              <a:rPr lang="en-US" sz="1600" dirty="0"/>
              <a:t>, John A. editors: The Reader’s Companion to American History, Boston: Houghton Mifflin Company, 1991 </a:t>
            </a:r>
            <a:endParaRPr lang="en-US" sz="1600" dirty="0" smtClean="0"/>
          </a:p>
          <a:p>
            <a:pPr algn="l"/>
            <a:r>
              <a:rPr lang="en-US" sz="1600" dirty="0" smtClean="0"/>
              <a:t>Hofstadter</a:t>
            </a:r>
            <a:r>
              <a:rPr lang="en-US" sz="1600" dirty="0"/>
              <a:t>, Richard, America at 1750: A Social Portrait, New York: Vintage Books, 1971 </a:t>
            </a:r>
            <a:endParaRPr lang="en-US" sz="1600" dirty="0" smtClean="0"/>
          </a:p>
          <a:p>
            <a:pPr algn="l"/>
            <a:r>
              <a:rPr lang="en-US" sz="1600" dirty="0" err="1" smtClean="0"/>
              <a:t>Josephy</a:t>
            </a:r>
            <a:r>
              <a:rPr lang="en-US" sz="1600" dirty="0"/>
              <a:t>, Jr., Alvin M., 500 Nations: An Illustrated History of North American Indians, Alfred A Knopf, New York, 1994. </a:t>
            </a:r>
            <a:endParaRPr lang="en-US" sz="1600" dirty="0" smtClean="0"/>
          </a:p>
          <a:p>
            <a:pPr algn="l"/>
            <a:r>
              <a:rPr lang="en-US" sz="1600" dirty="0" smtClean="0"/>
              <a:t>Kennedy</a:t>
            </a:r>
            <a:r>
              <a:rPr lang="en-US" sz="1600" dirty="0"/>
              <a:t>, David M., Cohen, Lizabeth, Bailey, Thomas A., The American Pageant (AP Edition), 13th edition, Boston: Houghton Mifflin 2006 </a:t>
            </a:r>
            <a:endParaRPr lang="en-US" sz="1600" dirty="0" smtClean="0"/>
          </a:p>
          <a:p>
            <a:pPr algn="l"/>
            <a:r>
              <a:rPr lang="en-US" sz="1600" dirty="0" smtClean="0"/>
              <a:t>Murrin</a:t>
            </a:r>
            <a:r>
              <a:rPr lang="en-US" sz="1600" dirty="0"/>
              <a:t>, John, et al, Liberty Equality Power: A History of the American People, Ft. Worth: Harcourt Brace 1999 Nash, Gary : American Odyssey, Lake Forest, Illinois: Glencoe, 1992</a:t>
            </a:r>
          </a:p>
        </p:txBody>
      </p:sp>
    </p:spTree>
    <p:extLst>
      <p:ext uri="{BB962C8B-B14F-4D97-AF65-F5344CB8AC3E}">
        <p14:creationId xmlns:p14="http://schemas.microsoft.com/office/powerpoint/2010/main" val="2054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4040187" cy="733425"/>
          </a:xfrm>
          <a:prstGeom prst="rect">
            <a:avLst/>
          </a:prstGeom>
          <a:noFill/>
          <a:ln>
            <a:noFill/>
          </a:ln>
          <a:effectLst>
            <a:outerShdw blurRad="63500" dist="254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00" b="1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Enlightened Thinker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791075" y="1524000"/>
            <a:ext cx="4041774" cy="731837"/>
          </a:xfrm>
          <a:prstGeom prst="rect">
            <a:avLst/>
          </a:prstGeom>
          <a:noFill/>
          <a:ln>
            <a:noFill/>
          </a:ln>
          <a:effectLst>
            <a:outerShdw blurRad="63500" dist="254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01625" y="2471736"/>
            <a:ext cx="4041774" cy="3817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7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1740 Invented the Pennsylvania fireplace (Franklin stove)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7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1743 Proposed formation of the American Philosophical Society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7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1751 Founded with others, the Academy for Education of Youth -now University of Pennsylvania, Philadelphia, Pa.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7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1751 Founded Philadelphia City Hospital, Philadelphia, Pa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7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1751 Published </a:t>
            </a:r>
            <a:r>
              <a:rPr lang="en-US" sz="1700" b="0" i="1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Experiments and Observations on Electricity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7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1751 - 1764 Represented Philadelphia at the Pennsylvania Assembly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7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1754 Represented Pennsylvania at the Albany Congress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1700" b="0" i="1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1700" b="0" i="1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6705600" y="4191000"/>
            <a:ext cx="2133599" cy="210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Benjamin Franklin</a:t>
            </a:r>
          </a:p>
        </p:txBody>
      </p:sp>
      <p:pic>
        <p:nvPicPr>
          <p:cNvPr id="311" name="Shape 311" descr="BenFranklinDupless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528762"/>
            <a:ext cx="3937000" cy="479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Thesis Carousal</a:t>
            </a:r>
          </a:p>
          <a:p>
            <a:pPr lvl="1"/>
            <a:r>
              <a:rPr lang="en-US" dirty="0" smtClean="0"/>
              <a:t>Take out your inductive reasoning sheet and prepare to share your thesis.</a:t>
            </a:r>
          </a:p>
          <a:p>
            <a:pPr lvl="1"/>
            <a:r>
              <a:rPr lang="en-US" dirty="0" smtClean="0"/>
              <a:t>Self-assess your thesis using the Long Essay Scoring Guide Rubric (Do you get the point?)</a:t>
            </a:r>
          </a:p>
          <a:p>
            <a:pPr lvl="1"/>
            <a:r>
              <a:rPr lang="en-US" dirty="0" smtClean="0"/>
              <a:t>Peer-assessment:  You will exchange each other’s thesis statement at 30 second intervals.  For each paper that you receive, score the thesis (Do they get the point?  If not, why?)</a:t>
            </a:r>
          </a:p>
          <a:p>
            <a:pPr lvl="1"/>
            <a:r>
              <a:rPr lang="en-US" dirty="0" smtClean="0"/>
              <a:t>Be prepared to debrief to the whole class</a:t>
            </a:r>
          </a:p>
        </p:txBody>
      </p:sp>
    </p:spTree>
    <p:extLst>
      <p:ext uri="{BB962C8B-B14F-4D97-AF65-F5344CB8AC3E}">
        <p14:creationId xmlns:p14="http://schemas.microsoft.com/office/powerpoint/2010/main" val="26263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Rubric and Core Structure</a:t>
            </a:r>
          </a:p>
          <a:p>
            <a:r>
              <a:rPr lang="en-US" dirty="0" smtClean="0"/>
              <a:t>Use your inductive reasoning sheet, the long essay scoring guide, and the core structure to write an essay response.  (40 minutes)</a:t>
            </a:r>
          </a:p>
          <a:p>
            <a:r>
              <a:rPr lang="en-US" dirty="0" smtClean="0"/>
              <a:t>Peer-assessment of LEQ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9646" y="2819399"/>
            <a:ext cx="7779895" cy="2801911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did the colonial wars of the late-seventeenth and </a:t>
            </a:r>
            <a:r>
              <a:rPr lang="en-US" sz="2000" dirty="0" smtClean="0"/>
              <a:t>early eighteenth </a:t>
            </a:r>
            <a:r>
              <a:rPr lang="en-US" sz="2000" dirty="0"/>
              <a:t>centuries alter the relationship between Amerindians and the French and British Empires? </a:t>
            </a:r>
          </a:p>
          <a:p>
            <a:pPr marL="342900" indent="-342900" algn="l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did the outcome of the French and Indian War alter the balance of power in North America? </a:t>
            </a:r>
          </a:p>
          <a:p>
            <a:pPr marL="342900" indent="-342900" algn="l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did the French and Indian War alter the relationship between the British Empire and her American colonies?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&amp; Indian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 descr="NoAmer-17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114425"/>
            <a:ext cx="6019799" cy="5514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6" name="Shape 336"/>
          <p:cNvSpPr txBox="1"/>
          <p:nvPr/>
        </p:nvSpPr>
        <p:spPr>
          <a:xfrm>
            <a:off x="1676400" y="228600"/>
            <a:ext cx="6019799" cy="708024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333399"/>
            </a:outerShdw>
          </a:effectLst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Rokkitt"/>
              <a:buNone/>
            </a:pPr>
            <a:r>
              <a:rPr lang="en-US" sz="4000" b="1" i="0" u="none">
                <a:solidFill>
                  <a:srgbClr val="CC0000"/>
                </a:solidFill>
                <a:latin typeface="Rokkitt"/>
                <a:ea typeface="Rokkitt"/>
                <a:cs typeface="Rokkitt"/>
                <a:sym typeface="Rokkitt"/>
              </a:rPr>
              <a:t>North America in 1750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2632</TotalTime>
  <Words>3087</Words>
  <Application>Microsoft Office PowerPoint</Application>
  <PresentationFormat>On-screen Show (4:3)</PresentationFormat>
  <Paragraphs>236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Georgia</vt:lpstr>
      <vt:lpstr>Arial</vt:lpstr>
      <vt:lpstr>Noto Sans Symbols</vt:lpstr>
      <vt:lpstr>Rokkitt</vt:lpstr>
      <vt:lpstr>7_Civic</vt:lpstr>
      <vt:lpstr>1_Civic</vt:lpstr>
      <vt:lpstr>8_Civic</vt:lpstr>
      <vt:lpstr>5_Civic</vt:lpstr>
      <vt:lpstr>PowerPoint Presentation</vt:lpstr>
      <vt:lpstr>PowerPoint Presentation</vt:lpstr>
      <vt:lpstr>1754-Albany Plan of Union</vt:lpstr>
      <vt:lpstr>Benjamin Franklin</vt:lpstr>
      <vt:lpstr>Benjamin Franklin</vt:lpstr>
      <vt:lpstr>Bell Ringer</vt:lpstr>
      <vt:lpstr>LEQ</vt:lpstr>
      <vt:lpstr>French &amp; Indian War</vt:lpstr>
      <vt:lpstr>PowerPoint Presentation</vt:lpstr>
      <vt:lpstr>PowerPoint Presentation</vt:lpstr>
      <vt:lpstr>French Canada</vt:lpstr>
      <vt:lpstr>New France</vt:lpstr>
      <vt:lpstr>New France</vt:lpstr>
      <vt:lpstr>New France</vt:lpstr>
      <vt:lpstr>“The Great War for Empire” was a series of European and Colonial Wars for Empire</vt:lpstr>
      <vt:lpstr>“The Great War for Empire” was a series of European and Colonial Wars for Empire</vt:lpstr>
      <vt:lpstr>King George’s War (1744-1748)</vt:lpstr>
      <vt:lpstr>French and Indian War (1754-1763) (Seven Years' War):</vt:lpstr>
      <vt:lpstr>George Washington</vt:lpstr>
      <vt:lpstr>George Washington</vt:lpstr>
      <vt:lpstr>Fort Duquesne, May, 1754</vt:lpstr>
      <vt:lpstr>English vs. French </vt:lpstr>
      <vt:lpstr>Review 9/30/16</vt:lpstr>
      <vt:lpstr>French and Indian War</vt:lpstr>
      <vt:lpstr>Albany Congress (1754)</vt:lpstr>
      <vt:lpstr>Albany Plan for Union</vt:lpstr>
      <vt:lpstr>Early losses and General Edward Braddock</vt:lpstr>
      <vt:lpstr>William Pitt</vt:lpstr>
      <vt:lpstr>Tensions between British and Colonists</vt:lpstr>
      <vt:lpstr>PowerPoint Presentation</vt:lpstr>
      <vt:lpstr>Treaty of Paris (1763)</vt:lpstr>
      <vt:lpstr>Significance of Britain’s victory over France in North America</vt:lpstr>
      <vt:lpstr>Tension between the colonies and Britain during and after French and Indian War. </vt:lpstr>
      <vt:lpstr>Tension between the colonies and Britain during and after French and Indian War.</vt:lpstr>
      <vt:lpstr>Tension between the colonies and Britain during and after French and Indian War.</vt:lpstr>
      <vt:lpstr>Tension between the colonies and Britain during and after French and Indian War.</vt:lpstr>
      <vt:lpstr>Summary of Effects of the War on Great Britain</vt:lpstr>
      <vt:lpstr>Summary of Effects of the War on the Colonists</vt:lpstr>
      <vt:lpstr>Pontiac’s Rebellion</vt:lpstr>
      <vt:lpstr>Pontiac’s Rebellion</vt:lpstr>
      <vt:lpstr>Pontiac’s Rebellion</vt:lpstr>
      <vt:lpstr>Proclamation Line of 1763</vt:lpstr>
      <vt:lpstr>Proclamation of 1763</vt:lpstr>
      <vt:lpstr>Proclamation of 1763</vt:lpstr>
      <vt:lpstr>Reading Check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dedwards4</dc:creator>
  <cp:lastModifiedBy>dedwards4</cp:lastModifiedBy>
  <cp:revision>32</cp:revision>
  <dcterms:modified xsi:type="dcterms:W3CDTF">2016-09-30T13:43:14Z</dcterms:modified>
</cp:coreProperties>
</file>