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54" r:id="rId2"/>
    <p:sldMasterId id="2147483766" r:id="rId3"/>
  </p:sldMasterIdLst>
  <p:sldIdLst>
    <p:sldId id="287" r:id="rId4"/>
    <p:sldId id="307" r:id="rId5"/>
    <p:sldId id="272" r:id="rId6"/>
    <p:sldId id="298" r:id="rId7"/>
    <p:sldId id="299" r:id="rId8"/>
    <p:sldId id="264" r:id="rId9"/>
    <p:sldId id="311" r:id="rId10"/>
    <p:sldId id="312" r:id="rId11"/>
    <p:sldId id="300" r:id="rId12"/>
    <p:sldId id="288" r:id="rId13"/>
    <p:sldId id="289" r:id="rId14"/>
    <p:sldId id="263" r:id="rId15"/>
    <p:sldId id="292" r:id="rId16"/>
    <p:sldId id="293" r:id="rId17"/>
    <p:sldId id="257" r:id="rId18"/>
    <p:sldId id="258" r:id="rId19"/>
    <p:sldId id="305" r:id="rId20"/>
    <p:sldId id="306" r:id="rId21"/>
    <p:sldId id="295" r:id="rId22"/>
    <p:sldId id="296" r:id="rId23"/>
    <p:sldId id="259" r:id="rId24"/>
    <p:sldId id="260" r:id="rId25"/>
    <p:sldId id="286" r:id="rId26"/>
    <p:sldId id="301" r:id="rId27"/>
    <p:sldId id="290" r:id="rId28"/>
    <p:sldId id="261" r:id="rId29"/>
    <p:sldId id="304" r:id="rId30"/>
    <p:sldId id="303" r:id="rId31"/>
    <p:sldId id="302" r:id="rId32"/>
    <p:sldId id="291" r:id="rId33"/>
    <p:sldId id="262" r:id="rId34"/>
    <p:sldId id="265" r:id="rId35"/>
    <p:sldId id="266" r:id="rId36"/>
    <p:sldId id="268" r:id="rId37"/>
    <p:sldId id="270" r:id="rId38"/>
    <p:sldId id="269" r:id="rId39"/>
    <p:sldId id="271" r:id="rId40"/>
    <p:sldId id="313" r:id="rId41"/>
    <p:sldId id="314" r:id="rId42"/>
    <p:sldId id="26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charset="0"/>
      </a:defRPr>
    </a:lvl1pPr>
    <a:lvl2pPr marL="457200" algn="l" rtl="0" fontAlgn="base">
      <a:spcBef>
        <a:spcPct val="0"/>
      </a:spcBef>
      <a:spcAft>
        <a:spcPct val="0"/>
      </a:spcAft>
      <a:defRPr kern="1200">
        <a:solidFill>
          <a:schemeClr val="tx1"/>
        </a:solidFill>
        <a:latin typeface="Century Schoolbook" pitchFamily="18" charset="0"/>
        <a:ea typeface="+mn-ea"/>
        <a:cs typeface="Arial" charset="0"/>
      </a:defRPr>
    </a:lvl2pPr>
    <a:lvl3pPr marL="914400" algn="l" rtl="0" fontAlgn="base">
      <a:spcBef>
        <a:spcPct val="0"/>
      </a:spcBef>
      <a:spcAft>
        <a:spcPct val="0"/>
      </a:spcAft>
      <a:defRPr kern="1200">
        <a:solidFill>
          <a:schemeClr val="tx1"/>
        </a:solidFill>
        <a:latin typeface="Century Schoolbook" pitchFamily="18" charset="0"/>
        <a:ea typeface="+mn-ea"/>
        <a:cs typeface="Arial" charset="0"/>
      </a:defRPr>
    </a:lvl3pPr>
    <a:lvl4pPr marL="1371600" algn="l" rtl="0" fontAlgn="base">
      <a:spcBef>
        <a:spcPct val="0"/>
      </a:spcBef>
      <a:spcAft>
        <a:spcPct val="0"/>
      </a:spcAft>
      <a:defRPr kern="1200">
        <a:solidFill>
          <a:schemeClr val="tx1"/>
        </a:solidFill>
        <a:latin typeface="Century Schoolbook" pitchFamily="18" charset="0"/>
        <a:ea typeface="+mn-ea"/>
        <a:cs typeface="Arial" charset="0"/>
      </a:defRPr>
    </a:lvl4pPr>
    <a:lvl5pPr marL="1828800" algn="l" rtl="0" fontAlgn="base">
      <a:spcBef>
        <a:spcPct val="0"/>
      </a:spcBef>
      <a:spcAft>
        <a:spcPct val="0"/>
      </a:spcAft>
      <a:defRPr kern="1200">
        <a:solidFill>
          <a:schemeClr val="tx1"/>
        </a:solidFill>
        <a:latin typeface="Century Schoolbook" pitchFamily="18" charset="0"/>
        <a:ea typeface="+mn-ea"/>
        <a:cs typeface="Arial" charset="0"/>
      </a:defRPr>
    </a:lvl5pPr>
    <a:lvl6pPr marL="2286000" algn="l" defTabSz="914400" rtl="0" eaLnBrk="1" latinLnBrk="0" hangingPunct="1">
      <a:defRPr kern="1200">
        <a:solidFill>
          <a:schemeClr val="tx1"/>
        </a:solidFill>
        <a:latin typeface="Century Schoolbook" pitchFamily="18" charset="0"/>
        <a:ea typeface="+mn-ea"/>
        <a:cs typeface="Arial" charset="0"/>
      </a:defRPr>
    </a:lvl6pPr>
    <a:lvl7pPr marL="2743200" algn="l" defTabSz="914400" rtl="0" eaLnBrk="1" latinLnBrk="0" hangingPunct="1">
      <a:defRPr kern="1200">
        <a:solidFill>
          <a:schemeClr val="tx1"/>
        </a:solidFill>
        <a:latin typeface="Century Schoolbook" pitchFamily="18" charset="0"/>
        <a:ea typeface="+mn-ea"/>
        <a:cs typeface="Arial" charset="0"/>
      </a:defRPr>
    </a:lvl7pPr>
    <a:lvl8pPr marL="3200400" algn="l" defTabSz="914400" rtl="0" eaLnBrk="1" latinLnBrk="0" hangingPunct="1">
      <a:defRPr kern="1200">
        <a:solidFill>
          <a:schemeClr val="tx1"/>
        </a:solidFill>
        <a:latin typeface="Century Schoolbook" pitchFamily="18" charset="0"/>
        <a:ea typeface="+mn-ea"/>
        <a:cs typeface="Arial" charset="0"/>
      </a:defRPr>
    </a:lvl8pPr>
    <a:lvl9pPr marL="3657600" algn="l" defTabSz="914400" rtl="0" eaLnBrk="1" latinLnBrk="0" hangingPunct="1">
      <a:defRPr kern="1200">
        <a:solidFill>
          <a:schemeClr val="tx1"/>
        </a:solidFill>
        <a:latin typeface="Century Schoolbook"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8" name="Freeform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14"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14" bIns="0" anchor="b">
            <a:normAutofit/>
          </a:bodyPr>
          <a:lstStyle>
            <a:lvl1pPr marL="0" indent="0" algn="r">
              <a:buNone/>
              <a:defRPr sz="2000">
                <a:solidFill>
                  <a:schemeClr val="tx1"/>
                </a:solidFill>
                <a:effectLst/>
              </a:defRPr>
            </a:lvl1pPr>
            <a:lvl2pPr marL="457143" indent="0" algn="ctr">
              <a:buNone/>
            </a:lvl2pPr>
            <a:lvl3pPr marL="914286" indent="0" algn="ctr">
              <a:buNone/>
            </a:lvl3pPr>
            <a:lvl4pPr marL="1371430" indent="0" algn="ctr">
              <a:buNone/>
            </a:lvl4pPr>
            <a:lvl5pPr marL="1828574" indent="0" algn="ctr">
              <a:buNone/>
            </a:lvl5pPr>
            <a:lvl6pPr marL="2285717" indent="0" algn="ctr">
              <a:buNone/>
            </a:lvl6pPr>
            <a:lvl7pPr marL="2742860" indent="0" algn="ctr">
              <a:buNone/>
            </a:lvl7pPr>
            <a:lvl8pPr marL="3200003" indent="0" algn="ctr">
              <a:buNone/>
            </a:lvl8pPr>
            <a:lvl9pPr marL="3657147"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225203934"/>
      </p:ext>
    </p:extLst>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938863845"/>
      </p:ext>
    </p:extLst>
  </p:cSld>
  <p:clrMapOvr>
    <a:masterClrMapping/>
  </p:clrMapOvr>
  <p:transition spd="slow">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891977832"/>
      </p:ext>
    </p:extLst>
  </p:cSld>
  <p:clrMapOvr>
    <a:masterClrMapping/>
  </p:clrMapOvr>
  <p:transition spd="slow">
    <p:newsfla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8" name="Freeform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14"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14" bIns="0" anchor="b">
            <a:normAutofit/>
          </a:bodyPr>
          <a:lstStyle>
            <a:lvl1pPr marL="0" indent="0" algn="r">
              <a:buNone/>
              <a:defRPr sz="2000">
                <a:solidFill>
                  <a:schemeClr val="tx1"/>
                </a:solidFill>
                <a:effectLst/>
              </a:defRPr>
            </a:lvl1pPr>
            <a:lvl2pPr marL="457143" indent="0" algn="ctr">
              <a:buNone/>
            </a:lvl2pPr>
            <a:lvl3pPr marL="914286" indent="0" algn="ctr">
              <a:buNone/>
            </a:lvl3pPr>
            <a:lvl4pPr marL="1371430" indent="0" algn="ctr">
              <a:buNone/>
            </a:lvl4pPr>
            <a:lvl5pPr marL="1828574" indent="0" algn="ctr">
              <a:buNone/>
            </a:lvl5pPr>
            <a:lvl6pPr marL="2285717" indent="0" algn="ctr">
              <a:buNone/>
            </a:lvl6pPr>
            <a:lvl7pPr marL="2742860" indent="0" algn="ctr">
              <a:buNone/>
            </a:lvl7pPr>
            <a:lvl8pPr marL="3200003" indent="0" algn="ctr">
              <a:buNone/>
            </a:lvl8pPr>
            <a:lvl9pPr marL="3657147"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098369656"/>
      </p:ext>
    </p:extLst>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434534304"/>
      </p:ext>
    </p:extLst>
  </p:cSld>
  <p:clrMapOvr>
    <a:masterClrMapping/>
  </p:clrMapOvr>
  <p:transition spd="slow">
    <p:newsfla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14" tIns="0" rIns="45714"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482934691"/>
      </p:ext>
    </p:extLst>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283980860"/>
      </p:ext>
    </p:extLst>
  </p:cSld>
  <p:clrMapOvr>
    <a:masterClrMapping/>
  </p:clrMapOvr>
  <p:transition spd="slow">
    <p:newsfla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3"/>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3"/>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552060071"/>
      </p:ext>
    </p:extLst>
  </p:cSld>
  <p:clrMapOvr>
    <a:masterClrMapping/>
  </p:clrMapOvr>
  <p:transition spd="slow">
    <p:newsfla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2860348081"/>
      </p:ext>
    </p:extLst>
  </p:cSld>
  <p:clrMapOvr>
    <a:masterClrMapping/>
  </p:clrMapOvr>
  <p:transition spd="slow">
    <p:newsfla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899239205"/>
      </p:ext>
    </p:extLst>
  </p:cSld>
  <p:clrMapOvr>
    <a:masterClrMapping/>
  </p:clrMapOvr>
  <p:transition spd="slow">
    <p:newsfla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14" tIns="0" rIns="45714"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5"/>
            <a:ext cx="762000" cy="365125"/>
          </a:xfrm>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384549945"/>
      </p:ext>
    </p:extLst>
  </p:cSld>
  <p:clrMapOvr>
    <a:masterClrMapping/>
  </p:clrMapOvr>
  <p:transition spd="slow">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685165236"/>
      </p:ext>
    </p:extLst>
  </p:cSld>
  <p:clrMapOvr>
    <a:masterClrMapping/>
  </p:clrMapOvr>
  <p:transition spd="slow">
    <p:newsflash/>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14" rIns="45714"/>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273966874"/>
      </p:ext>
    </p:extLst>
  </p:cSld>
  <p:clrMapOvr>
    <a:masterClrMapping/>
  </p:clrMapOvr>
  <p:transition spd="slow">
    <p:newsfla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020923563"/>
      </p:ext>
    </p:extLst>
  </p:cSld>
  <p:clrMapOvr>
    <a:masterClrMapping/>
  </p:clrMapOvr>
  <p:transition spd="slow">
    <p:newsflash/>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70603136"/>
      </p:ext>
    </p:extLst>
  </p:cSld>
  <p:clrMapOvr>
    <a:masterClrMapping/>
  </p:clrMapOvr>
  <p:transition spd="slow">
    <p:newsfla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8" name="Freeform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rIns="45714"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14" bIns="0" anchor="b">
            <a:normAutofit/>
          </a:bodyPr>
          <a:lstStyle>
            <a:lvl1pPr marL="0" indent="0" algn="r">
              <a:buNone/>
              <a:defRPr sz="2000">
                <a:solidFill>
                  <a:schemeClr val="tx1"/>
                </a:solidFill>
                <a:effectLst/>
              </a:defRPr>
            </a:lvl1pPr>
            <a:lvl2pPr marL="457143" indent="0" algn="ctr">
              <a:buNone/>
            </a:lvl2pPr>
            <a:lvl3pPr marL="914286" indent="0" algn="ctr">
              <a:buNone/>
            </a:lvl3pPr>
            <a:lvl4pPr marL="1371430" indent="0" algn="ctr">
              <a:buNone/>
            </a:lvl4pPr>
            <a:lvl5pPr marL="1828574" indent="0" algn="ctr">
              <a:buNone/>
            </a:lvl5pPr>
            <a:lvl6pPr marL="2285717" indent="0" algn="ctr">
              <a:buNone/>
            </a:lvl6pPr>
            <a:lvl7pPr marL="2742860" indent="0" algn="ctr">
              <a:buNone/>
            </a:lvl7pPr>
            <a:lvl8pPr marL="3200003" indent="0" algn="ctr">
              <a:buNone/>
            </a:lvl8pPr>
            <a:lvl9pPr marL="3657147"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19" name="Footer Placeholder 18"/>
          <p:cNvSpPr>
            <a:spLocks noGrp="1"/>
          </p:cNvSpPr>
          <p:nvPr>
            <p:ph type="ftr" sz="quarter" idx="11"/>
          </p:nvPr>
        </p:nvSpPr>
        <p:spPr/>
        <p:txBody>
          <a:bodyPr/>
          <a:lstStyle/>
          <a:p>
            <a:endParaRPr lang="en-US">
              <a:solidFill>
                <a:srgbClr val="D4D2D0">
                  <a:shade val="50000"/>
                </a:srgbClr>
              </a:solidFill>
            </a:endParaRPr>
          </a:p>
        </p:txBody>
      </p:sp>
      <p:sp>
        <p:nvSpPr>
          <p:cNvPr id="27" name="Slide Number Placeholder 2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441013621"/>
      </p:ext>
    </p:extLst>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660815613"/>
      </p:ext>
    </p:extLst>
  </p:cSld>
  <p:clrMapOvr>
    <a:masterClrMapping/>
  </p:clrMapOvr>
  <p:transition spd="slow">
    <p:newsfla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14" tIns="0" rIns="45714"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786432042"/>
      </p:ext>
    </p:extLst>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48122302"/>
      </p:ext>
    </p:extLst>
  </p:cSld>
  <p:clrMapOvr>
    <a:masterClrMapping/>
  </p:clrMapOvr>
  <p:transition spd="slow">
    <p:newsfla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3"/>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3"/>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165944941"/>
      </p:ext>
    </p:extLst>
  </p:cSld>
  <p:clrMapOvr>
    <a:masterClrMapping/>
  </p:clrMapOvr>
  <p:transition spd="slow">
    <p:newsfla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1420015882"/>
      </p:ext>
    </p:extLst>
  </p:cSld>
  <p:clrMapOvr>
    <a:masterClrMapping/>
  </p:clrMapOvr>
  <p:transition spd="slow">
    <p:newsfla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038306800"/>
      </p:ext>
    </p:extLst>
  </p:cSld>
  <p:clrMapOvr>
    <a:masterClrMapping/>
  </p:clrMapOvr>
  <p:transition spd="slow">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14" tIns="0" rIns="45714"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597514423"/>
      </p:ext>
    </p:extLst>
  </p:cSld>
  <p:clrMapOvr>
    <a:overrideClrMapping bg1="dk1" tx1="lt1" bg2="dk2" tx2="lt2" accent1="accent1" accent2="accent2" accent3="accent3" accent4="accent4" accent5="accent5" accent6="accent6" hlink="hlink" folHlink="folHlink"/>
  </p:clrMapOvr>
  <p:transition spd="slow">
    <p:newsflash/>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14" tIns="0" rIns="45714"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5"/>
            <a:ext cx="762000" cy="365125"/>
          </a:xfrm>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828644719"/>
      </p:ext>
    </p:extLst>
  </p:cSld>
  <p:clrMapOvr>
    <a:masterClrMapping/>
  </p:clrMapOvr>
  <p:transition spd="slow">
    <p:newsfla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14" rIns="45714"/>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536070869"/>
      </p:ext>
    </p:extLst>
  </p:cSld>
  <p:clrMapOvr>
    <a:masterClrMapping/>
  </p:clrMapOvr>
  <p:transition spd="slow">
    <p:newsfla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703920958"/>
      </p:ext>
    </p:extLst>
  </p:cSld>
  <p:clrMapOvr>
    <a:masterClrMapping/>
  </p:clrMapOvr>
  <p:transition spd="slow">
    <p:newsfla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5" name="Footer Placeholder 4"/>
          <p:cNvSpPr>
            <a:spLocks noGrp="1"/>
          </p:cNvSpPr>
          <p:nvPr>
            <p:ph type="ftr" sz="quarter" idx="11"/>
          </p:nvPr>
        </p:nvSpPr>
        <p:spPr/>
        <p:txBody>
          <a:bodyPr/>
          <a:lstStyle/>
          <a:p>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48239867"/>
      </p:ext>
    </p:extLst>
  </p:cSld>
  <p:clrMapOvr>
    <a:masterClrMapping/>
  </p:clrMapOvr>
  <p:transition spd="slow">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3328571798"/>
      </p:ext>
    </p:extLst>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3"/>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3"/>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p>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587737039"/>
      </p:ext>
    </p:extLst>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8" name="Slide Number Placeholder 7"/>
          <p:cNvSpPr>
            <a:spLocks noGrp="1"/>
          </p:cNvSpPr>
          <p:nvPr>
            <p:ph type="sldNum" sz="quarter" idx="11"/>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
        <p:nvSpPr>
          <p:cNvPr id="9" name="Footer Placeholder 8"/>
          <p:cNvSpPr>
            <a:spLocks noGrp="1"/>
          </p:cNvSpPr>
          <p:nvPr>
            <p:ph type="ftr" sz="quarter" idx="12"/>
          </p:nvPr>
        </p:nvSpPr>
        <p:spPr/>
        <p:txBody>
          <a:bodyPr/>
          <a:lstStyle/>
          <a:p>
            <a:endParaRPr lang="en-US">
              <a:solidFill>
                <a:srgbClr val="D4D2D0">
                  <a:shade val="50000"/>
                </a:srgbClr>
              </a:solidFill>
            </a:endParaRPr>
          </a:p>
        </p:txBody>
      </p:sp>
    </p:spTree>
    <p:extLst>
      <p:ext uri="{BB962C8B-B14F-4D97-AF65-F5344CB8AC3E}">
        <p14:creationId xmlns:p14="http://schemas.microsoft.com/office/powerpoint/2010/main" val="1274390216"/>
      </p:ext>
    </p:extLst>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3" name="Footer Placeholder 2"/>
          <p:cNvSpPr>
            <a:spLocks noGrp="1"/>
          </p:cNvSpPr>
          <p:nvPr>
            <p:ph type="ftr" sz="quarter" idx="11"/>
          </p:nvPr>
        </p:nvSpPr>
        <p:spPr/>
        <p:txBody>
          <a:bodyPr/>
          <a:lstStyle/>
          <a:p>
            <a:endParaRPr lang="en-US">
              <a:solidFill>
                <a:srgbClr val="D4D2D0">
                  <a:shade val="50000"/>
                </a:srgbClr>
              </a:solidFill>
            </a:endParaRPr>
          </a:p>
        </p:txBody>
      </p:sp>
      <p:sp>
        <p:nvSpPr>
          <p:cNvPr id="4" name="Slide Number Placeholder 3"/>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1124324719"/>
      </p:ext>
    </p:extLst>
  </p:cSld>
  <p:clrMapOvr>
    <a:masterClrMapping/>
  </p:clrMapOvr>
  <p:transition spd="slow">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14" tIns="0" rIns="45714"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a:xfrm>
            <a:off x="8156448" y="6422065"/>
            <a:ext cx="762000" cy="365125"/>
          </a:xfrm>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4004156877"/>
      </p:ext>
    </p:extLst>
  </p:cSld>
  <p:clrMapOvr>
    <a:masterClrMapping/>
  </p:clrMapOvr>
  <p:transition spd="slow">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14" rIns="45714"/>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E988BB6C-88F9-4025-9501-31A67474BC96}" type="datetimeFigureOut">
              <a:rPr lang="en-US" smtClean="0">
                <a:solidFill>
                  <a:srgbClr val="D4D2D0">
                    <a:shade val="50000"/>
                  </a:srgbClr>
                </a:solidFill>
              </a:rPr>
              <a:pPr/>
              <a:t>4/11/2018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p>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p>
            <a:fld id="{B1633443-1608-4575-BA93-2C549105D9A3}" type="slidenum">
              <a:rPr lang="en-US" smtClean="0">
                <a:solidFill>
                  <a:srgbClr val="D4D2D0">
                    <a:shade val="50000"/>
                  </a:srgbClr>
                </a:solidFill>
              </a:rPr>
              <a:pPr/>
              <a:t>‹#›</a:t>
            </a:fld>
            <a:endParaRPr lang="en-US">
              <a:solidFill>
                <a:srgbClr val="D4D2D0">
                  <a:shade val="50000"/>
                </a:srgbClr>
              </a:solidFill>
            </a:endParaRPr>
          </a:p>
        </p:txBody>
      </p:sp>
    </p:spTree>
    <p:extLst>
      <p:ext uri="{BB962C8B-B14F-4D97-AF65-F5344CB8AC3E}">
        <p14:creationId xmlns:p14="http://schemas.microsoft.com/office/powerpoint/2010/main" val="2736769893"/>
      </p:ext>
    </p:extLst>
  </p:cSld>
  <p:clrMapOvr>
    <a:masterClrMapping/>
  </p:clrMapOvr>
  <p:transition spd="slow">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14" tIns="45714" rIns="45714" bIns="45714"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lIns="91429" tIns="45714" rIns="91429" bIns="0" anchor="b"/>
          <a:lstStyle>
            <a:lvl1pPr algn="l" eaLnBrk="1" latinLnBrk="0" hangingPunct="1">
              <a:defRPr kumimoji="0" sz="1000">
                <a:solidFill>
                  <a:schemeClr val="tx2">
                    <a:shade val="50000"/>
                  </a:schemeClr>
                </a:solidFill>
              </a:defRPr>
            </a:lvl1pPr>
          </a:lstStyle>
          <a:p>
            <a:pPr defTabSz="914286" fontAlgn="auto">
              <a:spcBef>
                <a:spcPts val="0"/>
              </a:spcBef>
              <a:spcAft>
                <a:spcPts val="0"/>
              </a:spcAft>
            </a:pPr>
            <a:fld id="{E988BB6C-88F9-4025-9501-31A67474BC96}" type="datetimeFigureOut">
              <a:rPr lang="en-US" smtClean="0">
                <a:solidFill>
                  <a:srgbClr val="D4D2D0">
                    <a:shade val="50000"/>
                  </a:srgbClr>
                </a:solidFill>
                <a:latin typeface="Arial"/>
              </a:rPr>
              <a:pPr defTabSz="914286" fontAlgn="auto">
                <a:spcBef>
                  <a:spcPts val="0"/>
                </a:spcBef>
                <a:spcAft>
                  <a:spcPts val="0"/>
                </a:spcAft>
              </a:pPr>
              <a:t>4/11/2018</a:t>
            </a:fld>
            <a:endParaRPr lang="en-US">
              <a:solidFill>
                <a:srgbClr val="D4D2D0">
                  <a:shade val="50000"/>
                </a:srgbClr>
              </a:solidFill>
              <a:latin typeface="Arial"/>
            </a:endParaRPr>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tIns="45714" rIns="0" bIns="0" anchor="b"/>
          <a:lstStyle>
            <a:lvl1pPr algn="ctr" eaLnBrk="1" latinLnBrk="0" hangingPunct="1">
              <a:defRPr kumimoji="0" sz="1000">
                <a:solidFill>
                  <a:schemeClr val="tx2">
                    <a:shade val="50000"/>
                  </a:schemeClr>
                </a:solidFill>
              </a:defRPr>
            </a:lvl1pPr>
          </a:lstStyle>
          <a:p>
            <a:pPr defTabSz="914286" fontAlgn="auto">
              <a:spcBef>
                <a:spcPts val="0"/>
              </a:spcBef>
              <a:spcAft>
                <a:spcPts val="0"/>
              </a:spcAft>
            </a:pPr>
            <a:endParaRPr lang="en-US">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914286" fontAlgn="auto">
              <a:spcBef>
                <a:spcPts val="0"/>
              </a:spcBef>
              <a:spcAft>
                <a:spcPts val="0"/>
              </a:spcAft>
            </a:pPr>
            <a:fld id="{B1633443-1608-4575-BA93-2C549105D9A3}" type="slidenum">
              <a:rPr lang="en-US" smtClean="0">
                <a:solidFill>
                  <a:srgbClr val="D4D2D0">
                    <a:shade val="50000"/>
                  </a:srgbClr>
                </a:solidFill>
                <a:latin typeface="Arial"/>
              </a:rPr>
              <a:pPr defTabSz="914286" fontAlgn="auto">
                <a:spcBef>
                  <a:spcPts val="0"/>
                </a:spcBef>
                <a:spcAft>
                  <a:spcPts val="0"/>
                </a:spcAft>
              </a:pPr>
              <a:t>‹#›</a:t>
            </a:fld>
            <a:endParaRPr lang="en-US">
              <a:solidFill>
                <a:srgbClr val="D4D2D0">
                  <a:shade val="50000"/>
                </a:srgbClr>
              </a:solidFill>
              <a:latin typeface="Arial"/>
            </a:endParaRPr>
          </a:p>
        </p:txBody>
      </p:sp>
    </p:spTree>
    <p:extLst>
      <p:ext uri="{BB962C8B-B14F-4D97-AF65-F5344CB8AC3E}">
        <p14:creationId xmlns:p14="http://schemas.microsoft.com/office/powerpoint/2010/main" val="815531509"/>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newsflash/>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572" indent="-384000"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287" indent="-274286"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715" indent="-2560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002" indent="-237715"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288" indent="-182857"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573" indent="-182857"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002" indent="-182857"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431" indent="-182857"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431" indent="-182857"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3" algn="l" rtl="0" eaLnBrk="1" latinLnBrk="0" hangingPunct="1">
        <a:defRPr kumimoji="0" kern="1200">
          <a:solidFill>
            <a:schemeClr val="tx1"/>
          </a:solidFill>
          <a:latin typeface="+mn-lt"/>
          <a:ea typeface="+mn-ea"/>
          <a:cs typeface="+mn-cs"/>
        </a:defRPr>
      </a:lvl2pPr>
      <a:lvl3pPr marL="914286" algn="l" rtl="0" eaLnBrk="1" latinLnBrk="0" hangingPunct="1">
        <a:defRPr kumimoji="0" kern="1200">
          <a:solidFill>
            <a:schemeClr val="tx1"/>
          </a:solidFill>
          <a:latin typeface="+mn-lt"/>
          <a:ea typeface="+mn-ea"/>
          <a:cs typeface="+mn-cs"/>
        </a:defRPr>
      </a:lvl3pPr>
      <a:lvl4pPr marL="1371430" algn="l" rtl="0" eaLnBrk="1" latinLnBrk="0" hangingPunct="1">
        <a:defRPr kumimoji="0" kern="1200">
          <a:solidFill>
            <a:schemeClr val="tx1"/>
          </a:solidFill>
          <a:latin typeface="+mn-lt"/>
          <a:ea typeface="+mn-ea"/>
          <a:cs typeface="+mn-cs"/>
        </a:defRPr>
      </a:lvl4pPr>
      <a:lvl5pPr marL="1828574" algn="l" rtl="0" eaLnBrk="1" latinLnBrk="0" hangingPunct="1">
        <a:defRPr kumimoji="0" kern="1200">
          <a:solidFill>
            <a:schemeClr val="tx1"/>
          </a:solidFill>
          <a:latin typeface="+mn-lt"/>
          <a:ea typeface="+mn-ea"/>
          <a:cs typeface="+mn-cs"/>
        </a:defRPr>
      </a:lvl5pPr>
      <a:lvl6pPr marL="2285717" algn="l" rtl="0" eaLnBrk="1" latinLnBrk="0" hangingPunct="1">
        <a:defRPr kumimoji="0" kern="1200">
          <a:solidFill>
            <a:schemeClr val="tx1"/>
          </a:solidFill>
          <a:latin typeface="+mn-lt"/>
          <a:ea typeface="+mn-ea"/>
          <a:cs typeface="+mn-cs"/>
        </a:defRPr>
      </a:lvl6pPr>
      <a:lvl7pPr marL="2742860" algn="l" rtl="0" eaLnBrk="1" latinLnBrk="0" hangingPunct="1">
        <a:defRPr kumimoji="0" kern="1200">
          <a:solidFill>
            <a:schemeClr val="tx1"/>
          </a:solidFill>
          <a:latin typeface="+mn-lt"/>
          <a:ea typeface="+mn-ea"/>
          <a:cs typeface="+mn-cs"/>
        </a:defRPr>
      </a:lvl7pPr>
      <a:lvl8pPr marL="3200003" algn="l" rtl="0" eaLnBrk="1" latinLnBrk="0" hangingPunct="1">
        <a:defRPr kumimoji="0" kern="1200">
          <a:solidFill>
            <a:schemeClr val="tx1"/>
          </a:solidFill>
          <a:latin typeface="+mn-lt"/>
          <a:ea typeface="+mn-ea"/>
          <a:cs typeface="+mn-cs"/>
        </a:defRPr>
      </a:lvl8pPr>
      <a:lvl9pPr marL="365714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14" tIns="45714" rIns="45714" bIns="45714"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lIns="91429" tIns="45714" rIns="91429" bIns="0" anchor="b"/>
          <a:lstStyle>
            <a:lvl1pPr algn="l" eaLnBrk="1" latinLnBrk="0" hangingPunct="1">
              <a:defRPr kumimoji="0" sz="1000">
                <a:solidFill>
                  <a:schemeClr val="tx2">
                    <a:shade val="50000"/>
                  </a:schemeClr>
                </a:solidFill>
              </a:defRPr>
            </a:lvl1pPr>
          </a:lstStyle>
          <a:p>
            <a:pPr defTabSz="914286" fontAlgn="auto">
              <a:spcBef>
                <a:spcPts val="0"/>
              </a:spcBef>
              <a:spcAft>
                <a:spcPts val="0"/>
              </a:spcAft>
            </a:pPr>
            <a:fld id="{E988BB6C-88F9-4025-9501-31A67474BC96}" type="datetimeFigureOut">
              <a:rPr lang="en-US" smtClean="0">
                <a:solidFill>
                  <a:srgbClr val="D4D2D0">
                    <a:shade val="50000"/>
                  </a:srgbClr>
                </a:solidFill>
                <a:latin typeface="Arial"/>
              </a:rPr>
              <a:pPr defTabSz="914286" fontAlgn="auto">
                <a:spcBef>
                  <a:spcPts val="0"/>
                </a:spcBef>
                <a:spcAft>
                  <a:spcPts val="0"/>
                </a:spcAft>
              </a:pPr>
              <a:t>4/11/2018</a:t>
            </a:fld>
            <a:endParaRPr lang="en-US">
              <a:solidFill>
                <a:srgbClr val="D4D2D0">
                  <a:shade val="50000"/>
                </a:srgbClr>
              </a:solidFill>
              <a:latin typeface="Arial"/>
            </a:endParaRPr>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tIns="45714" rIns="0" bIns="0" anchor="b"/>
          <a:lstStyle>
            <a:lvl1pPr algn="ctr" eaLnBrk="1" latinLnBrk="0" hangingPunct="1">
              <a:defRPr kumimoji="0" sz="1000">
                <a:solidFill>
                  <a:schemeClr val="tx2">
                    <a:shade val="50000"/>
                  </a:schemeClr>
                </a:solidFill>
              </a:defRPr>
            </a:lvl1pPr>
          </a:lstStyle>
          <a:p>
            <a:pPr defTabSz="914286" fontAlgn="auto">
              <a:spcBef>
                <a:spcPts val="0"/>
              </a:spcBef>
              <a:spcAft>
                <a:spcPts val="0"/>
              </a:spcAft>
            </a:pPr>
            <a:endParaRPr lang="en-US">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914286" fontAlgn="auto">
              <a:spcBef>
                <a:spcPts val="0"/>
              </a:spcBef>
              <a:spcAft>
                <a:spcPts val="0"/>
              </a:spcAft>
            </a:pPr>
            <a:fld id="{B1633443-1608-4575-BA93-2C549105D9A3}" type="slidenum">
              <a:rPr lang="en-US" smtClean="0">
                <a:solidFill>
                  <a:srgbClr val="D4D2D0">
                    <a:shade val="50000"/>
                  </a:srgbClr>
                </a:solidFill>
                <a:latin typeface="Arial"/>
              </a:rPr>
              <a:pPr defTabSz="914286" fontAlgn="auto">
                <a:spcBef>
                  <a:spcPts val="0"/>
                </a:spcBef>
                <a:spcAft>
                  <a:spcPts val="0"/>
                </a:spcAft>
              </a:pPr>
              <a:t>‹#›</a:t>
            </a:fld>
            <a:endParaRPr lang="en-US">
              <a:solidFill>
                <a:srgbClr val="D4D2D0">
                  <a:shade val="50000"/>
                </a:srgbClr>
              </a:solidFill>
              <a:latin typeface="Arial"/>
            </a:endParaRPr>
          </a:p>
        </p:txBody>
      </p:sp>
    </p:spTree>
    <p:extLst>
      <p:ext uri="{BB962C8B-B14F-4D97-AF65-F5344CB8AC3E}">
        <p14:creationId xmlns:p14="http://schemas.microsoft.com/office/powerpoint/2010/main" val="3716656336"/>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spd="slow">
    <p:newsflash/>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572" indent="-384000"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287" indent="-274286"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715" indent="-2560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002" indent="-237715"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288" indent="-182857"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573" indent="-182857"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002" indent="-182857"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431" indent="-182857"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431" indent="-182857"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3" algn="l" rtl="0" eaLnBrk="1" latinLnBrk="0" hangingPunct="1">
        <a:defRPr kumimoji="0" kern="1200">
          <a:solidFill>
            <a:schemeClr val="tx1"/>
          </a:solidFill>
          <a:latin typeface="+mn-lt"/>
          <a:ea typeface="+mn-ea"/>
          <a:cs typeface="+mn-cs"/>
        </a:defRPr>
      </a:lvl2pPr>
      <a:lvl3pPr marL="914286" algn="l" rtl="0" eaLnBrk="1" latinLnBrk="0" hangingPunct="1">
        <a:defRPr kumimoji="0" kern="1200">
          <a:solidFill>
            <a:schemeClr val="tx1"/>
          </a:solidFill>
          <a:latin typeface="+mn-lt"/>
          <a:ea typeface="+mn-ea"/>
          <a:cs typeface="+mn-cs"/>
        </a:defRPr>
      </a:lvl3pPr>
      <a:lvl4pPr marL="1371430" algn="l" rtl="0" eaLnBrk="1" latinLnBrk="0" hangingPunct="1">
        <a:defRPr kumimoji="0" kern="1200">
          <a:solidFill>
            <a:schemeClr val="tx1"/>
          </a:solidFill>
          <a:latin typeface="+mn-lt"/>
          <a:ea typeface="+mn-ea"/>
          <a:cs typeface="+mn-cs"/>
        </a:defRPr>
      </a:lvl4pPr>
      <a:lvl5pPr marL="1828574" algn="l" rtl="0" eaLnBrk="1" latinLnBrk="0" hangingPunct="1">
        <a:defRPr kumimoji="0" kern="1200">
          <a:solidFill>
            <a:schemeClr val="tx1"/>
          </a:solidFill>
          <a:latin typeface="+mn-lt"/>
          <a:ea typeface="+mn-ea"/>
          <a:cs typeface="+mn-cs"/>
        </a:defRPr>
      </a:lvl5pPr>
      <a:lvl6pPr marL="2285717" algn="l" rtl="0" eaLnBrk="1" latinLnBrk="0" hangingPunct="1">
        <a:defRPr kumimoji="0" kern="1200">
          <a:solidFill>
            <a:schemeClr val="tx1"/>
          </a:solidFill>
          <a:latin typeface="+mn-lt"/>
          <a:ea typeface="+mn-ea"/>
          <a:cs typeface="+mn-cs"/>
        </a:defRPr>
      </a:lvl6pPr>
      <a:lvl7pPr marL="2742860" algn="l" rtl="0" eaLnBrk="1" latinLnBrk="0" hangingPunct="1">
        <a:defRPr kumimoji="0" kern="1200">
          <a:solidFill>
            <a:schemeClr val="tx1"/>
          </a:solidFill>
          <a:latin typeface="+mn-lt"/>
          <a:ea typeface="+mn-ea"/>
          <a:cs typeface="+mn-cs"/>
        </a:defRPr>
      </a:lvl7pPr>
      <a:lvl8pPr marL="3200003" algn="l" rtl="0" eaLnBrk="1" latinLnBrk="0" hangingPunct="1">
        <a:defRPr kumimoji="0" kern="1200">
          <a:solidFill>
            <a:schemeClr val="tx1"/>
          </a:solidFill>
          <a:latin typeface="+mn-lt"/>
          <a:ea typeface="+mn-ea"/>
          <a:cs typeface="+mn-cs"/>
        </a:defRPr>
      </a:lvl8pPr>
      <a:lvl9pPr marL="3657147"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29" tIns="45714" rIns="91429" bIns="45714" anchor="t" compatLnSpc="1"/>
          <a:lstStyle/>
          <a:p>
            <a:pPr defTabSz="914286" fontAlgn="auto">
              <a:spcBef>
                <a:spcPts val="0"/>
              </a:spcBef>
              <a:spcAft>
                <a:spcPts val="0"/>
              </a:spcAft>
            </a:pPr>
            <a:endParaRPr lang="en-US">
              <a:solidFill>
                <a:prstClr val="white"/>
              </a:solidFill>
              <a:latin typeface="Aria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14" tIns="45714" rIns="45714" bIns="45714"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lIns="91429" tIns="45714" rIns="91429" bIns="0" anchor="b"/>
          <a:lstStyle>
            <a:lvl1pPr algn="l" eaLnBrk="1" latinLnBrk="0" hangingPunct="1">
              <a:defRPr kumimoji="0" sz="1000">
                <a:solidFill>
                  <a:schemeClr val="tx2">
                    <a:shade val="50000"/>
                  </a:schemeClr>
                </a:solidFill>
              </a:defRPr>
            </a:lvl1pPr>
          </a:lstStyle>
          <a:p>
            <a:pPr defTabSz="914286" fontAlgn="auto">
              <a:spcBef>
                <a:spcPts val="0"/>
              </a:spcBef>
              <a:spcAft>
                <a:spcPts val="0"/>
              </a:spcAft>
            </a:pPr>
            <a:fld id="{E988BB6C-88F9-4025-9501-31A67474BC96}" type="datetimeFigureOut">
              <a:rPr lang="en-US" smtClean="0">
                <a:solidFill>
                  <a:srgbClr val="D4D2D0">
                    <a:shade val="50000"/>
                  </a:srgbClr>
                </a:solidFill>
                <a:latin typeface="Arial"/>
              </a:rPr>
              <a:pPr defTabSz="914286" fontAlgn="auto">
                <a:spcBef>
                  <a:spcPts val="0"/>
                </a:spcBef>
                <a:spcAft>
                  <a:spcPts val="0"/>
                </a:spcAft>
              </a:pPr>
              <a:t>4/11/2018</a:t>
            </a:fld>
            <a:endParaRPr lang="en-US">
              <a:solidFill>
                <a:srgbClr val="D4D2D0">
                  <a:shade val="50000"/>
                </a:srgbClr>
              </a:solidFill>
              <a:latin typeface="Arial"/>
            </a:endParaRPr>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tIns="45714" rIns="0" bIns="0" anchor="b"/>
          <a:lstStyle>
            <a:lvl1pPr algn="ctr" eaLnBrk="1" latinLnBrk="0" hangingPunct="1">
              <a:defRPr kumimoji="0" sz="1000">
                <a:solidFill>
                  <a:schemeClr val="tx2">
                    <a:shade val="50000"/>
                  </a:schemeClr>
                </a:solidFill>
              </a:defRPr>
            </a:lvl1pPr>
          </a:lstStyle>
          <a:p>
            <a:pPr defTabSz="914286" fontAlgn="auto">
              <a:spcBef>
                <a:spcPts val="0"/>
              </a:spcBef>
              <a:spcAft>
                <a:spcPts val="0"/>
              </a:spcAft>
            </a:pPr>
            <a:endParaRPr lang="en-US">
              <a:solidFill>
                <a:srgbClr val="D4D2D0">
                  <a:shade val="50000"/>
                </a:srgbClr>
              </a:solidFill>
              <a:latin typeface="Arial"/>
            </a:endParaRPr>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defTabSz="914286" fontAlgn="auto">
              <a:spcBef>
                <a:spcPts val="0"/>
              </a:spcBef>
              <a:spcAft>
                <a:spcPts val="0"/>
              </a:spcAft>
            </a:pPr>
            <a:fld id="{B1633443-1608-4575-BA93-2C549105D9A3}" type="slidenum">
              <a:rPr lang="en-US" smtClean="0">
                <a:solidFill>
                  <a:srgbClr val="D4D2D0">
                    <a:shade val="50000"/>
                  </a:srgbClr>
                </a:solidFill>
                <a:latin typeface="Arial"/>
              </a:rPr>
              <a:pPr defTabSz="914286" fontAlgn="auto">
                <a:spcBef>
                  <a:spcPts val="0"/>
                </a:spcBef>
                <a:spcAft>
                  <a:spcPts val="0"/>
                </a:spcAft>
              </a:pPr>
              <a:t>‹#›</a:t>
            </a:fld>
            <a:endParaRPr lang="en-US">
              <a:solidFill>
                <a:srgbClr val="D4D2D0">
                  <a:shade val="50000"/>
                </a:srgbClr>
              </a:solidFill>
              <a:latin typeface="Arial"/>
            </a:endParaRPr>
          </a:p>
        </p:txBody>
      </p:sp>
    </p:spTree>
    <p:extLst>
      <p:ext uri="{BB962C8B-B14F-4D97-AF65-F5344CB8AC3E}">
        <p14:creationId xmlns:p14="http://schemas.microsoft.com/office/powerpoint/2010/main" val="400164374"/>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spd="slow">
    <p:newsflash/>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572" indent="-384000"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287" indent="-274286"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715" indent="-2560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002" indent="-237715"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288" indent="-182857"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573" indent="-182857"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002" indent="-182857"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431" indent="-182857"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431" indent="-182857"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3" algn="l" rtl="0" eaLnBrk="1" latinLnBrk="0" hangingPunct="1">
        <a:defRPr kumimoji="0" kern="1200">
          <a:solidFill>
            <a:schemeClr val="tx1"/>
          </a:solidFill>
          <a:latin typeface="+mn-lt"/>
          <a:ea typeface="+mn-ea"/>
          <a:cs typeface="+mn-cs"/>
        </a:defRPr>
      </a:lvl2pPr>
      <a:lvl3pPr marL="914286" algn="l" rtl="0" eaLnBrk="1" latinLnBrk="0" hangingPunct="1">
        <a:defRPr kumimoji="0" kern="1200">
          <a:solidFill>
            <a:schemeClr val="tx1"/>
          </a:solidFill>
          <a:latin typeface="+mn-lt"/>
          <a:ea typeface="+mn-ea"/>
          <a:cs typeface="+mn-cs"/>
        </a:defRPr>
      </a:lvl3pPr>
      <a:lvl4pPr marL="1371430" algn="l" rtl="0" eaLnBrk="1" latinLnBrk="0" hangingPunct="1">
        <a:defRPr kumimoji="0" kern="1200">
          <a:solidFill>
            <a:schemeClr val="tx1"/>
          </a:solidFill>
          <a:latin typeface="+mn-lt"/>
          <a:ea typeface="+mn-ea"/>
          <a:cs typeface="+mn-cs"/>
        </a:defRPr>
      </a:lvl4pPr>
      <a:lvl5pPr marL="1828574" algn="l" rtl="0" eaLnBrk="1" latinLnBrk="0" hangingPunct="1">
        <a:defRPr kumimoji="0" kern="1200">
          <a:solidFill>
            <a:schemeClr val="tx1"/>
          </a:solidFill>
          <a:latin typeface="+mn-lt"/>
          <a:ea typeface="+mn-ea"/>
          <a:cs typeface="+mn-cs"/>
        </a:defRPr>
      </a:lvl5pPr>
      <a:lvl6pPr marL="2285717" algn="l" rtl="0" eaLnBrk="1" latinLnBrk="0" hangingPunct="1">
        <a:defRPr kumimoji="0" kern="1200">
          <a:solidFill>
            <a:schemeClr val="tx1"/>
          </a:solidFill>
          <a:latin typeface="+mn-lt"/>
          <a:ea typeface="+mn-ea"/>
          <a:cs typeface="+mn-cs"/>
        </a:defRPr>
      </a:lvl6pPr>
      <a:lvl7pPr marL="2742860" algn="l" rtl="0" eaLnBrk="1" latinLnBrk="0" hangingPunct="1">
        <a:defRPr kumimoji="0" kern="1200">
          <a:solidFill>
            <a:schemeClr val="tx1"/>
          </a:solidFill>
          <a:latin typeface="+mn-lt"/>
          <a:ea typeface="+mn-ea"/>
          <a:cs typeface="+mn-cs"/>
        </a:defRPr>
      </a:lvl7pPr>
      <a:lvl8pPr marL="3200003" algn="l" rtl="0" eaLnBrk="1" latinLnBrk="0" hangingPunct="1">
        <a:defRPr kumimoji="0" kern="1200">
          <a:solidFill>
            <a:schemeClr val="tx1"/>
          </a:solidFill>
          <a:latin typeface="+mn-lt"/>
          <a:ea typeface="+mn-ea"/>
          <a:cs typeface="+mn-cs"/>
        </a:defRPr>
      </a:lvl8pPr>
      <a:lvl9pPr marL="365714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4/4f/Luis_Korda_0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7/78/BayofPigs.jp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upload.wikimedia.org/wikipedia/commons/8/82/Playagiron.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7/7c/President_Kennedy_addresses_nation_on_Civil_Rights,_11_June_1963.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7/7e/John_Kennedy,_Nikita_Khrushchev_1961.jpg"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upload.wikimedia.org/wikipedia/commons/b/b6/P-2H_Neptune_over_Soviet_ship_Oct_1962.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millercenter.org/president/speeches/detail/3376"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upload.wikimedia.org/wikipedia/commons/5/5d/Berlinermauer.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56V6r2dpYH8"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upload.wikimedia.org/wikipedia/commons/e/eb/President_Kennedy_signs_Nuclear_Test_Ban_Treaty,_07_October_1963.jpg" TargetMode="Externa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upload.wikimedia.org/wikipedia/commons/8/83/Jimmy_Carter_Library_and_Museum_99.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upload.wikimedia.org/wikipedia/commons/5/5a/Fort_Worth_rally,_22_November_1963.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upload.wikimedia.org/wikipedia/commons/b/b4/John_F._Kennedy_motorcade,_Dallas_crop.p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upload.wikimedia.org/wikipedia/commons/5/58/DealeyPlazaAerial.jp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upload.wikimedia.org/wikipedia/commons/b/bf/Dealey_Plaza_(1969).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upload.wikimedia.org/wikipedia/commons/c/cc/Lyndon_B._Johnson_taking_the_oath_of_office,_November_1963.jp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upload.wikimedia.org/wikipedia/commons/c/cb/Pappas_Exh1-murder_Oswald-21-19.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jfklibrary.org/" TargetMode="External"/><Relationship Id="rId2" Type="http://schemas.openxmlformats.org/officeDocument/2006/relationships/hyperlink" Target="http://www.jfk.org/" TargetMode="Externa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www.history.com/topics/us-presidents/john-f-kennedy" TargetMode="External"/><Relationship Id="rId4" Type="http://schemas.openxmlformats.org/officeDocument/2006/relationships/hyperlink" Target="https://www.whitehouse.gov/1600/presidents/johnfkenned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youtube.com/watch?v=iU83R7rpXQY"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5/5e/John_F._Kennedy,_White_House_photo_portrait,_looking_up.jpg" TargetMode="External"/><Relationship Id="rId2" Type="http://schemas.openxmlformats.org/officeDocument/2006/relationships/hyperlink" Target="https://www.youtube.com/watch?v=PEC1C4p0k3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6600" dirty="0" smtClean="0">
                <a:solidFill>
                  <a:srgbClr val="0070C0"/>
                </a:solidFill>
              </a:rPr>
              <a:t>John F. Kennedy</a:t>
            </a:r>
            <a:r>
              <a:rPr lang="en-US" dirty="0" smtClean="0"/>
              <a:t>	</a:t>
            </a:r>
            <a:br>
              <a:rPr lang="en-US" dirty="0" smtClean="0"/>
            </a:br>
            <a:endParaRPr lang="en-US" dirty="0"/>
          </a:p>
        </p:txBody>
      </p:sp>
      <p:sp>
        <p:nvSpPr>
          <p:cNvPr id="8195" name="Subtitle 2"/>
          <p:cNvSpPr>
            <a:spLocks noGrp="1"/>
          </p:cNvSpPr>
          <p:nvPr>
            <p:ph type="body" idx="1"/>
          </p:nvPr>
        </p:nvSpPr>
        <p:spPr/>
        <p:txBody>
          <a:bodyPr/>
          <a:lstStyle/>
          <a:p>
            <a:pPr eaLnBrk="1" hangingPunct="1"/>
            <a:r>
              <a:rPr lang="en-US" dirty="0" smtClean="0"/>
              <a:t>The Cold War and the New Frontier</a:t>
            </a:r>
          </a:p>
        </p:txBody>
      </p:sp>
    </p:spTree>
    <p:extLst>
      <p:ext uri="{BB962C8B-B14F-4D97-AF65-F5344CB8AC3E}">
        <p14:creationId xmlns:p14="http://schemas.microsoft.com/office/powerpoint/2010/main" val="2645356229"/>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resident Kennedy Gives His 'Race for Space' Speech, President Kennedy gives his 'Race for Space' speech at Houston's Rice University.  Texas, September 12, 1962., © CORBIS, RM, 1 and Crowd, 1 and Group, American flag, Americans, Flag, Government official, Harris County, History, Houston, John Fitzgerald Kennedy, Leader, Males, National flag, North America, North American flag, People, Political leader, President, Rice University, Space mission, Space Race, 1957-1969, Speech, Texas, USA, Whites"/>
          <p:cNvPicPr>
            <a:picLocks noChangeAspect="1" noChangeArrowheads="1"/>
          </p:cNvPicPr>
          <p:nvPr/>
        </p:nvPicPr>
        <p:blipFill>
          <a:blip r:embed="rId2" cstate="print"/>
          <a:srcRect/>
          <a:stretch>
            <a:fillRect/>
          </a:stretch>
        </p:blipFill>
        <p:spPr bwMode="auto">
          <a:xfrm>
            <a:off x="410309" y="3476625"/>
            <a:ext cx="4564063" cy="2952750"/>
          </a:xfrm>
          <a:prstGeom prst="rect">
            <a:avLst/>
          </a:prstGeom>
          <a:noFill/>
          <a:ln w="9525">
            <a:noFill/>
            <a:miter lim="800000"/>
            <a:headEnd/>
            <a:tailEnd/>
          </a:ln>
        </p:spPr>
      </p:pic>
      <p:sp>
        <p:nvSpPr>
          <p:cNvPr id="3" name="Rectangle 2"/>
          <p:cNvSpPr/>
          <p:nvPr/>
        </p:nvSpPr>
        <p:spPr>
          <a:xfrm>
            <a:off x="0" y="-7552"/>
            <a:ext cx="7696200" cy="1015640"/>
          </a:xfrm>
          <a:prstGeom prst="rect">
            <a:avLst/>
          </a:prstGeom>
          <a:solidFill>
            <a:schemeClr val="tx1"/>
          </a:solidFill>
        </p:spPr>
        <p:txBody>
          <a:bodyPr lIns="91418" tIns="45709" rIns="91418" bIns="45709">
            <a:spAutoFit/>
          </a:bodyPr>
          <a:lstStyle/>
          <a:p>
            <a:pPr algn="ctr" defTabSz="914172" eaLnBrk="0" fontAlgn="auto" hangingPunct="0">
              <a:spcBef>
                <a:spcPct val="50000"/>
              </a:spcBef>
              <a:spcAft>
                <a:spcPts val="0"/>
              </a:spcAft>
              <a:defRPr/>
            </a:pPr>
            <a:r>
              <a:rPr lang="en-US" sz="6000" dirty="0">
                <a:solidFill>
                  <a:srgbClr val="C00000"/>
                </a:solidFill>
                <a:effectLst>
                  <a:outerShdw blurRad="38100" dist="38100" dir="2700000" algn="tl">
                    <a:srgbClr val="C0C0C0"/>
                  </a:outerShdw>
                </a:effectLst>
                <a:latin typeface="Impact" pitchFamily="34" charset="0"/>
              </a:rPr>
              <a:t>The Space Race Begins</a:t>
            </a:r>
          </a:p>
        </p:txBody>
      </p:sp>
      <p:sp>
        <p:nvSpPr>
          <p:cNvPr id="4" name="Rectangle 3"/>
          <p:cNvSpPr/>
          <p:nvPr/>
        </p:nvSpPr>
        <p:spPr>
          <a:xfrm>
            <a:off x="293078" y="1295401"/>
            <a:ext cx="5345723" cy="2092858"/>
          </a:xfrm>
          <a:prstGeom prst="rect">
            <a:avLst/>
          </a:prstGeom>
        </p:spPr>
        <p:txBody>
          <a:bodyPr wrap="square" lIns="91418" tIns="45709" rIns="91418" bIns="45709">
            <a:spAutoFit/>
          </a:bodyPr>
          <a:lstStyle/>
          <a:p>
            <a:pPr algn="r" defTabSz="914172" eaLnBrk="0" fontAlgn="auto" hangingPunct="0">
              <a:spcBef>
                <a:spcPct val="50000"/>
              </a:spcBef>
              <a:spcAft>
                <a:spcPts val="0"/>
              </a:spcAft>
              <a:defRPr/>
            </a:pPr>
            <a:r>
              <a:rPr lang="en-US" sz="2600" b="1" i="1" dirty="0">
                <a:solidFill>
                  <a:prstClr val="white"/>
                </a:solidFill>
                <a:effectLst>
                  <a:outerShdw blurRad="38100" dist="38100" dir="2700000" algn="tl">
                    <a:srgbClr val="000000">
                      <a:alpha val="43137"/>
                    </a:srgbClr>
                  </a:outerShdw>
                </a:effectLst>
                <a:latin typeface="+mn-lt"/>
                <a:cs typeface="Times New Roman" pitchFamily="18" charset="0"/>
              </a:rPr>
              <a:t>In 1961, Russian cosmonaut Yuri Gagarin blasted off into space, making the Soviet Union the first nation to launch a human into orbit</a:t>
            </a:r>
            <a:endParaRPr lang="en-US" sz="2600" b="1" i="1" dirty="0">
              <a:solidFill>
                <a:srgbClr val="C00000"/>
              </a:solidFill>
              <a:effectLst>
                <a:outerShdw blurRad="38100" dist="38100" dir="2700000" algn="tl">
                  <a:srgbClr val="000000">
                    <a:alpha val="43137"/>
                  </a:srgbClr>
                </a:outerShdw>
              </a:effectLst>
              <a:latin typeface="+mn-lt"/>
              <a:cs typeface="Times New Roman" pitchFamily="18" charset="0"/>
            </a:endParaRPr>
          </a:p>
        </p:txBody>
      </p:sp>
      <p:sp>
        <p:nvSpPr>
          <p:cNvPr id="5" name="Rectangle 4"/>
          <p:cNvSpPr/>
          <p:nvPr/>
        </p:nvSpPr>
        <p:spPr>
          <a:xfrm>
            <a:off x="5099538" y="5135605"/>
            <a:ext cx="4155831" cy="1569638"/>
          </a:xfrm>
          <a:prstGeom prst="rect">
            <a:avLst/>
          </a:prstGeom>
        </p:spPr>
        <p:txBody>
          <a:bodyPr wrap="square" lIns="91418" tIns="45709" rIns="91418" bIns="45709">
            <a:spAutoFit/>
          </a:bodyPr>
          <a:lstStyle/>
          <a:p>
            <a:pPr defTabSz="914172" eaLnBrk="0" fontAlgn="auto" hangingPunct="0">
              <a:spcBef>
                <a:spcPct val="50000"/>
              </a:spcBef>
              <a:spcAft>
                <a:spcPts val="0"/>
              </a:spcAft>
              <a:defRPr/>
            </a:pPr>
            <a:r>
              <a:rPr lang="en-US" sz="2400" b="1" i="1" dirty="0">
                <a:solidFill>
                  <a:prstClr val="white"/>
                </a:solidFill>
                <a:effectLst>
                  <a:outerShdw blurRad="38100" dist="38100" dir="2700000" algn="tl">
                    <a:srgbClr val="000000">
                      <a:alpha val="43137"/>
                    </a:srgbClr>
                  </a:outerShdw>
                </a:effectLst>
                <a:latin typeface="+mn-lt"/>
                <a:cs typeface="Times New Roman" pitchFamily="18" charset="0"/>
              </a:rPr>
              <a:t>Kennedy said he wanted U.S. to land a man on the moon by the end of the 1960s</a:t>
            </a:r>
            <a:endParaRPr lang="en-US" sz="2400" b="1" i="1" dirty="0">
              <a:solidFill>
                <a:srgbClr val="C00000"/>
              </a:solidFill>
              <a:effectLst>
                <a:outerShdw blurRad="38100" dist="38100" dir="2700000" algn="tl">
                  <a:srgbClr val="000000">
                    <a:alpha val="43137"/>
                  </a:srgbClr>
                </a:outerShdw>
              </a:effectLst>
              <a:latin typeface="+mn-lt"/>
              <a:cs typeface="Times New Roman" pitchFamily="18" charset="0"/>
            </a:endParaRPr>
          </a:p>
        </p:txBody>
      </p:sp>
      <p:pic>
        <p:nvPicPr>
          <p:cNvPr id="15366" name="Picture 4" descr="http://my.execpc.com/~culp/space/YuriGagarin.jpg"/>
          <p:cNvPicPr>
            <a:picLocks noChangeAspect="1" noChangeArrowheads="1"/>
          </p:cNvPicPr>
          <p:nvPr/>
        </p:nvPicPr>
        <p:blipFill>
          <a:blip r:embed="rId3" cstate="print"/>
          <a:srcRect/>
          <a:stretch>
            <a:fillRect/>
          </a:stretch>
        </p:blipFill>
        <p:spPr bwMode="auto">
          <a:xfrm>
            <a:off x="5791202" y="1143000"/>
            <a:ext cx="3171825" cy="3810000"/>
          </a:xfrm>
          <a:prstGeom prst="rect">
            <a:avLst/>
          </a:prstGeom>
          <a:noFill/>
          <a:ln w="9525">
            <a:noFill/>
            <a:miter lim="800000"/>
            <a:headEnd/>
            <a:tailEnd/>
          </a:ln>
        </p:spPr>
      </p:pic>
    </p:spTree>
    <p:extLst>
      <p:ext uri="{BB962C8B-B14F-4D97-AF65-F5344CB8AC3E}">
        <p14:creationId xmlns:p14="http://schemas.microsoft.com/office/powerpoint/2010/main" val="176041105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3547" y="1219200"/>
            <a:ext cx="4695092" cy="1938970"/>
          </a:xfrm>
          <a:prstGeom prst="rect">
            <a:avLst/>
          </a:prstGeom>
        </p:spPr>
        <p:txBody>
          <a:bodyPr wrap="square" lIns="91418" tIns="45709" rIns="91418" bIns="45709">
            <a:spAutoFit/>
          </a:bodyPr>
          <a:lstStyle/>
          <a:p>
            <a:pPr algn="ctr" defTabSz="914172" eaLnBrk="0" fontAlgn="auto" hangingPunct="0">
              <a:spcBef>
                <a:spcPct val="50000"/>
              </a:spcBef>
              <a:spcAft>
                <a:spcPts val="0"/>
              </a:spcAft>
              <a:defRPr/>
            </a:pPr>
            <a:r>
              <a:rPr lang="en-US" sz="2400" b="1" i="1" dirty="0" smtClean="0">
                <a:solidFill>
                  <a:prstClr val="white"/>
                </a:solidFill>
                <a:effectLst>
                  <a:outerShdw blurRad="38100" dist="38100" dir="2700000" algn="tl">
                    <a:srgbClr val="000000">
                      <a:alpha val="43137"/>
                    </a:srgbClr>
                  </a:outerShdw>
                </a:effectLst>
                <a:latin typeface="+mn-lt"/>
                <a:cs typeface="Times New Roman" pitchFamily="18" charset="0"/>
              </a:rPr>
              <a:t>Apollo Program:  Kennedy’s </a:t>
            </a:r>
            <a:r>
              <a:rPr lang="en-US" sz="2400" b="1" i="1" dirty="0">
                <a:solidFill>
                  <a:prstClr val="white"/>
                </a:solidFill>
                <a:effectLst>
                  <a:outerShdw blurRad="38100" dist="38100" dir="2700000" algn="tl">
                    <a:srgbClr val="000000">
                      <a:alpha val="43137"/>
                    </a:srgbClr>
                  </a:outerShdw>
                </a:effectLst>
                <a:latin typeface="+mn-lt"/>
                <a:cs typeface="Times New Roman" pitchFamily="18" charset="0"/>
              </a:rPr>
              <a:t>challenge was met on July 20, 1969, when Neil Armstrong became the first human to step foot on the moon</a:t>
            </a:r>
            <a:endParaRPr lang="en-US" sz="2400" b="1" i="1" dirty="0">
              <a:solidFill>
                <a:srgbClr val="C00000"/>
              </a:solidFill>
              <a:effectLst>
                <a:outerShdw blurRad="38100" dist="38100" dir="2700000" algn="tl">
                  <a:srgbClr val="000000">
                    <a:alpha val="43137"/>
                  </a:srgbClr>
                </a:outerShdw>
              </a:effectLst>
              <a:latin typeface="+mn-lt"/>
              <a:cs typeface="Times New Roman" pitchFamily="18" charset="0"/>
            </a:endParaRPr>
          </a:p>
        </p:txBody>
      </p:sp>
      <p:sp>
        <p:nvSpPr>
          <p:cNvPr id="3" name="Rectangle 2"/>
          <p:cNvSpPr/>
          <p:nvPr/>
        </p:nvSpPr>
        <p:spPr>
          <a:xfrm>
            <a:off x="644770" y="3733801"/>
            <a:ext cx="4841631" cy="1154140"/>
          </a:xfrm>
          <a:prstGeom prst="rect">
            <a:avLst/>
          </a:prstGeom>
        </p:spPr>
        <p:txBody>
          <a:bodyPr wrap="square" lIns="91418" tIns="45709" rIns="91418" bIns="45709">
            <a:spAutoFit/>
          </a:bodyPr>
          <a:lstStyle/>
          <a:p>
            <a:pPr algn="ctr" defTabSz="914172" eaLnBrk="0" fontAlgn="auto" hangingPunct="0">
              <a:spcBef>
                <a:spcPct val="50000"/>
              </a:spcBef>
              <a:spcAft>
                <a:spcPts val="0"/>
              </a:spcAft>
              <a:defRPr/>
            </a:pPr>
            <a:r>
              <a:rPr lang="en-US" sz="2300" b="1"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“That’s one small step for man, one giant leap for mankind.”                          – Neil Armstrong</a:t>
            </a:r>
            <a:endParaRPr lang="en-US" sz="23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1447800" y="1"/>
            <a:ext cx="7696200" cy="1015640"/>
          </a:xfrm>
          <a:prstGeom prst="rect">
            <a:avLst/>
          </a:prstGeom>
          <a:solidFill>
            <a:schemeClr val="tx1"/>
          </a:solidFill>
        </p:spPr>
        <p:txBody>
          <a:bodyPr lIns="91418" tIns="45709" rIns="91418" bIns="45709">
            <a:spAutoFit/>
          </a:bodyPr>
          <a:lstStyle/>
          <a:p>
            <a:pPr algn="ctr" defTabSz="914172" eaLnBrk="0" fontAlgn="auto" hangingPunct="0">
              <a:spcBef>
                <a:spcPct val="50000"/>
              </a:spcBef>
              <a:spcAft>
                <a:spcPts val="0"/>
              </a:spcAft>
              <a:defRPr/>
            </a:pPr>
            <a:r>
              <a:rPr lang="en-US" sz="6000" dirty="0">
                <a:solidFill>
                  <a:srgbClr val="C00000"/>
                </a:solidFill>
                <a:effectLst>
                  <a:outerShdw blurRad="38100" dist="38100" dir="2700000" algn="tl">
                    <a:srgbClr val="C0C0C0"/>
                  </a:outerShdw>
                </a:effectLst>
                <a:latin typeface="Impact" pitchFamily="34" charset="0"/>
              </a:rPr>
              <a:t>The Space Race Begins</a:t>
            </a:r>
          </a:p>
        </p:txBody>
      </p:sp>
      <p:pic>
        <p:nvPicPr>
          <p:cNvPr id="16389" name="Picture 2" descr="http://www.justtechnicaljobs.net/webimages/FTBimages/1969.jpg"/>
          <p:cNvPicPr>
            <a:picLocks noChangeAspect="1" noChangeArrowheads="1"/>
          </p:cNvPicPr>
          <p:nvPr/>
        </p:nvPicPr>
        <p:blipFill>
          <a:blip r:embed="rId2" cstate="print"/>
          <a:srcRect/>
          <a:stretch>
            <a:fillRect/>
          </a:stretch>
        </p:blipFill>
        <p:spPr bwMode="auto">
          <a:xfrm>
            <a:off x="5562602" y="3276600"/>
            <a:ext cx="3336925" cy="3278188"/>
          </a:xfrm>
          <a:prstGeom prst="rect">
            <a:avLst/>
          </a:prstGeom>
          <a:noFill/>
          <a:ln w="9525">
            <a:noFill/>
            <a:miter lim="800000"/>
            <a:headEnd/>
            <a:tailEnd/>
          </a:ln>
        </p:spPr>
      </p:pic>
      <p:pic>
        <p:nvPicPr>
          <p:cNvPr id="17415" name="Picture 8" descr="http://reconstruction.eserver.org/072/images/Uddin_AS08-14-2383.jpg"/>
          <p:cNvPicPr>
            <a:picLocks noChangeAspect="1" noChangeArrowheads="1"/>
          </p:cNvPicPr>
          <p:nvPr/>
        </p:nvPicPr>
        <p:blipFill>
          <a:blip r:embed="rId3" cstate="print"/>
          <a:srcRect/>
          <a:stretch>
            <a:fillRect/>
          </a:stretch>
        </p:blipFill>
        <p:spPr bwMode="auto">
          <a:xfrm>
            <a:off x="641040" y="5029201"/>
            <a:ext cx="4575730" cy="176156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803921" y="1169622"/>
            <a:ext cx="2438400" cy="2438400"/>
          </a:xfrm>
          <a:prstGeom prst="rect">
            <a:avLst/>
          </a:prstGeom>
        </p:spPr>
      </p:pic>
    </p:spTree>
    <p:extLst>
      <p:ext uri="{BB962C8B-B14F-4D97-AF65-F5344CB8AC3E}">
        <p14:creationId xmlns:p14="http://schemas.microsoft.com/office/powerpoint/2010/main" val="2307453412"/>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pPr eaLnBrk="1" fontAlgn="auto" hangingPunct="1">
              <a:spcAft>
                <a:spcPts val="0"/>
              </a:spcAft>
              <a:defRPr/>
            </a:pPr>
            <a:r>
              <a:rPr lang="en-US" dirty="0" smtClean="0">
                <a:latin typeface="Impact" panose="020B0806030902050204" pitchFamily="34" charset="0"/>
              </a:rPr>
              <a:t>Crisis over Cuba</a:t>
            </a:r>
            <a:endParaRPr lang="en-US" dirty="0">
              <a:latin typeface="Impact" panose="020B0806030902050204" pitchFamily="34" charset="0"/>
            </a:endParaRPr>
          </a:p>
        </p:txBody>
      </p:sp>
      <p:sp>
        <p:nvSpPr>
          <p:cNvPr id="3" name="Content Placeholder 2"/>
          <p:cNvSpPr>
            <a:spLocks noGrp="1"/>
          </p:cNvSpPr>
          <p:nvPr>
            <p:ph idx="1"/>
          </p:nvPr>
        </p:nvSpPr>
        <p:spPr>
          <a:xfrm>
            <a:off x="457200" y="1219200"/>
            <a:ext cx="4495800" cy="5638800"/>
          </a:xfrm>
        </p:spPr>
        <p:txBody>
          <a:bodyPr>
            <a:normAutofit fontScale="70000" lnSpcReduction="20000"/>
          </a:bodyPr>
          <a:lstStyle/>
          <a:p>
            <a:pPr marL="274320" indent="-274320" eaLnBrk="1" fontAlgn="auto" hangingPunct="1">
              <a:spcAft>
                <a:spcPts val="0"/>
              </a:spcAft>
              <a:buFont typeface="Wingdings"/>
              <a:buChar char=""/>
              <a:defRPr/>
            </a:pPr>
            <a:r>
              <a:rPr lang="en-US" dirty="0" smtClean="0"/>
              <a:t>Fidel Castro led a guerrilla movement from 1956-1959 to topple Cuban dictator </a:t>
            </a:r>
            <a:r>
              <a:rPr lang="en-US" dirty="0" err="1" smtClean="0"/>
              <a:t>Fulgencio</a:t>
            </a:r>
            <a:r>
              <a:rPr lang="en-US" dirty="0" smtClean="0"/>
              <a:t> Batista</a:t>
            </a:r>
          </a:p>
          <a:p>
            <a:pPr marL="274320" indent="-274320" eaLnBrk="1" fontAlgn="auto" hangingPunct="1">
              <a:spcAft>
                <a:spcPts val="0"/>
              </a:spcAft>
              <a:buFont typeface="Wingdings"/>
              <a:buChar char=""/>
              <a:defRPr/>
            </a:pPr>
            <a:r>
              <a:rPr lang="en-US" dirty="0" smtClean="0"/>
              <a:t>Castro took control of Cuba in 1959 with the promise of democracy</a:t>
            </a:r>
          </a:p>
          <a:p>
            <a:pPr marL="274320" indent="-274320" eaLnBrk="1" fontAlgn="auto" hangingPunct="1">
              <a:spcAft>
                <a:spcPts val="0"/>
              </a:spcAft>
              <a:buFont typeface="Wingdings"/>
              <a:buChar char=""/>
              <a:defRPr/>
            </a:pPr>
            <a:r>
              <a:rPr lang="en-US" dirty="0" smtClean="0"/>
              <a:t>Castro’s government originally supported  by the U.S.</a:t>
            </a:r>
          </a:p>
          <a:p>
            <a:pPr marL="274320" indent="-274320" eaLnBrk="1" fontAlgn="auto" hangingPunct="1">
              <a:spcAft>
                <a:spcPts val="0"/>
              </a:spcAft>
              <a:buFont typeface="Wingdings"/>
              <a:buChar char=""/>
              <a:defRPr/>
            </a:pPr>
            <a:r>
              <a:rPr lang="en-US" dirty="0" smtClean="0"/>
              <a:t>Castro took control of American and British oil refineries; broke up commercial farms into communes to be worked by formerly landless peasants</a:t>
            </a:r>
          </a:p>
          <a:p>
            <a:pPr marL="274320" indent="-274320" eaLnBrk="1" fontAlgn="auto" hangingPunct="1">
              <a:spcAft>
                <a:spcPts val="0"/>
              </a:spcAft>
              <a:buFont typeface="Wingdings"/>
              <a:buChar char=""/>
              <a:defRPr/>
            </a:pPr>
            <a:r>
              <a:rPr lang="en-US" dirty="0" smtClean="0"/>
              <a:t>Castro turned to the Soviet Union for help</a:t>
            </a:r>
          </a:p>
          <a:p>
            <a:pPr marL="274320" indent="-274320" eaLnBrk="1" fontAlgn="auto" hangingPunct="1">
              <a:spcAft>
                <a:spcPts val="0"/>
              </a:spcAft>
              <a:buFont typeface="Wingdings"/>
              <a:buChar char=""/>
              <a:defRPr/>
            </a:pPr>
            <a:r>
              <a:rPr lang="en-US" dirty="0" smtClean="0"/>
              <a:t>Cuban exiles (10% of Cubans) fled to Miami</a:t>
            </a:r>
          </a:p>
        </p:txBody>
      </p:sp>
      <p:pic>
        <p:nvPicPr>
          <p:cNvPr id="10244" name="Picture 2" descr="File:Luis Korda 02.jpg">
            <a:hlinkClick r:id="rId2"/>
          </p:cNvPr>
          <p:cNvPicPr>
            <a:picLocks noChangeAspect="1" noChangeArrowheads="1"/>
          </p:cNvPicPr>
          <p:nvPr/>
        </p:nvPicPr>
        <p:blipFill>
          <a:blip r:embed="rId3" cstate="print"/>
          <a:srcRect/>
          <a:stretch>
            <a:fillRect/>
          </a:stretch>
        </p:blipFill>
        <p:spPr bwMode="auto">
          <a:xfrm>
            <a:off x="4953000" y="990600"/>
            <a:ext cx="3802063" cy="48672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1"/>
            <a:ext cx="9144000" cy="830975"/>
          </a:xfrm>
          <a:prstGeom prst="rect">
            <a:avLst/>
          </a:prstGeom>
          <a:solidFill>
            <a:schemeClr val="bg1"/>
          </a:solidFill>
          <a:ln w="9525">
            <a:noFill/>
            <a:miter lim="800000"/>
            <a:headEnd/>
            <a:tailEnd/>
          </a:ln>
          <a:effectLst/>
        </p:spPr>
        <p:txBody>
          <a:bodyPr wrap="square" lIns="91418" tIns="45709" rIns="91418" bIns="45709">
            <a:spAutoFit/>
          </a:bodyPr>
          <a:lstStyle/>
          <a:p>
            <a:pPr algn="ctr" defTabSz="914172" fontAlgn="auto">
              <a:spcBef>
                <a:spcPts val="0"/>
              </a:spcBef>
              <a:spcAft>
                <a:spcPts val="0"/>
              </a:spcAft>
              <a:defRPr/>
            </a:pPr>
            <a:r>
              <a:rPr lang="en-US" sz="4800" dirty="0">
                <a:solidFill>
                  <a:srgbClr val="D40000"/>
                </a:solidFill>
                <a:effectLst>
                  <a:outerShdw blurRad="38100" dist="38100" dir="2700000" algn="tl">
                    <a:srgbClr val="C0C0C0"/>
                  </a:outerShdw>
                </a:effectLst>
                <a:latin typeface="Impact" pitchFamily="34" charset="0"/>
              </a:rPr>
              <a:t>Castro embraces Communism </a:t>
            </a:r>
            <a:r>
              <a:rPr lang="en-US" sz="2400" dirty="0">
                <a:solidFill>
                  <a:srgbClr val="D40000"/>
                </a:solidFill>
                <a:effectLst>
                  <a:outerShdw blurRad="38100" dist="38100" dir="2700000" algn="tl">
                    <a:srgbClr val="C0C0C0"/>
                  </a:outerShdw>
                </a:effectLst>
                <a:latin typeface="Impact" pitchFamily="34" charset="0"/>
              </a:rPr>
              <a:t>(1959) </a:t>
            </a:r>
          </a:p>
        </p:txBody>
      </p:sp>
      <p:pic>
        <p:nvPicPr>
          <p:cNvPr id="20483" name="Picture 3" descr="Castro_Khrushchev"/>
          <p:cNvPicPr>
            <a:picLocks noChangeAspect="1" noChangeArrowheads="1"/>
          </p:cNvPicPr>
          <p:nvPr/>
        </p:nvPicPr>
        <p:blipFill>
          <a:blip r:embed="rId2" cstate="print"/>
          <a:srcRect/>
          <a:stretch>
            <a:fillRect/>
          </a:stretch>
        </p:blipFill>
        <p:spPr bwMode="auto">
          <a:xfrm>
            <a:off x="1069731" y="931773"/>
            <a:ext cx="6896100" cy="5072063"/>
          </a:xfrm>
          <a:prstGeom prst="rect">
            <a:avLst/>
          </a:prstGeom>
          <a:noFill/>
          <a:ln w="9525">
            <a:solidFill>
              <a:schemeClr val="tx1"/>
            </a:solidFill>
            <a:miter lim="800000"/>
            <a:headEnd/>
            <a:tailEnd/>
          </a:ln>
        </p:spPr>
      </p:pic>
      <p:sp>
        <p:nvSpPr>
          <p:cNvPr id="4" name="Rectangle 3"/>
          <p:cNvSpPr/>
          <p:nvPr/>
        </p:nvSpPr>
        <p:spPr>
          <a:xfrm>
            <a:off x="5328" y="6003836"/>
            <a:ext cx="9138672" cy="461643"/>
          </a:xfrm>
          <a:prstGeom prst="rect">
            <a:avLst/>
          </a:prstGeom>
          <a:solidFill>
            <a:schemeClr val="bg1"/>
          </a:solidFill>
        </p:spPr>
        <p:txBody>
          <a:bodyPr wrap="square" lIns="91418" tIns="45709" rIns="91418" bIns="45709">
            <a:spAutoFit/>
          </a:bodyPr>
          <a:lstStyle/>
          <a:p>
            <a:pPr algn="ctr" defTabSz="914172" eaLnBrk="0" fontAlgn="auto" hangingPunct="0">
              <a:spcBef>
                <a:spcPct val="50000"/>
              </a:spcBef>
              <a:spcAft>
                <a:spcPts val="0"/>
              </a:spcAft>
              <a:defRPr/>
            </a:pPr>
            <a:r>
              <a:rPr lang="en-US" sz="2400" dirty="0">
                <a:solidFill>
                  <a:srgbClr val="C00000"/>
                </a:solidFill>
                <a:latin typeface="Impact" pitchFamily="34" charset="0"/>
              </a:rPr>
              <a:t>Cuban dictator Fidel Castro embraces Soviet premier Nikita Khrushchev</a:t>
            </a:r>
          </a:p>
        </p:txBody>
      </p:sp>
    </p:spTree>
    <p:extLst>
      <p:ext uri="{BB962C8B-B14F-4D97-AF65-F5344CB8AC3E}">
        <p14:creationId xmlns:p14="http://schemas.microsoft.com/office/powerpoint/2010/main" val="3045200020"/>
      </p:ext>
    </p:extLst>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58617" y="-37853"/>
            <a:ext cx="8931398" cy="1015640"/>
          </a:xfrm>
          <a:prstGeom prst="rect">
            <a:avLst/>
          </a:prstGeom>
          <a:solidFill>
            <a:schemeClr val="tx1"/>
          </a:solidFill>
          <a:ln w="9525">
            <a:noFill/>
            <a:miter lim="800000"/>
            <a:headEnd/>
            <a:tailEnd/>
          </a:ln>
          <a:effectLst/>
        </p:spPr>
        <p:txBody>
          <a:bodyPr wrap="square" lIns="91418" tIns="45709" rIns="91418" bIns="45709" anchor="ctr">
            <a:spAutoFit/>
          </a:bodyPr>
          <a:lstStyle/>
          <a:p>
            <a:pPr algn="ctr" defTabSz="914172" fontAlgn="auto">
              <a:spcBef>
                <a:spcPts val="0"/>
              </a:spcBef>
              <a:spcAft>
                <a:spcPts val="0"/>
              </a:spcAft>
              <a:defRPr/>
            </a:pPr>
            <a:r>
              <a:rPr lang="en-US" sz="6000" dirty="0">
                <a:solidFill>
                  <a:srgbClr val="D40000"/>
                </a:solidFill>
                <a:effectLst>
                  <a:outerShdw blurRad="38100" dist="38100" dir="2700000" algn="tl">
                    <a:srgbClr val="C0C0C0"/>
                  </a:outerShdw>
                </a:effectLst>
                <a:latin typeface="Impact" pitchFamily="34" charset="0"/>
              </a:rPr>
              <a:t>Bay of Pigs </a:t>
            </a:r>
            <a:r>
              <a:rPr lang="en-US" sz="6000" dirty="0" smtClean="0">
                <a:solidFill>
                  <a:srgbClr val="D40000"/>
                </a:solidFill>
                <a:effectLst>
                  <a:outerShdw blurRad="38100" dist="38100" dir="2700000" algn="tl">
                    <a:srgbClr val="C0C0C0"/>
                  </a:outerShdw>
                </a:effectLst>
                <a:latin typeface="Impact" pitchFamily="34" charset="0"/>
              </a:rPr>
              <a:t> </a:t>
            </a:r>
            <a:endParaRPr lang="en-US" sz="6000" dirty="0">
              <a:solidFill>
                <a:srgbClr val="D40000"/>
              </a:solidFill>
              <a:effectLst>
                <a:outerShdw blurRad="38100" dist="38100" dir="2700000" algn="tl">
                  <a:srgbClr val="C0C0C0"/>
                </a:outerShdw>
              </a:effectLst>
              <a:latin typeface="Impact" pitchFamily="34" charset="0"/>
            </a:endParaRPr>
          </a:p>
        </p:txBody>
      </p:sp>
      <p:pic>
        <p:nvPicPr>
          <p:cNvPr id="21507" name="Picture 3" descr="poster-BayOfPigs-Alerta"/>
          <p:cNvPicPr>
            <a:picLocks noChangeAspect="1" noChangeArrowheads="1"/>
          </p:cNvPicPr>
          <p:nvPr/>
        </p:nvPicPr>
        <p:blipFill>
          <a:blip r:embed="rId2" cstate="print">
            <a:lum contrast="6000"/>
          </a:blip>
          <a:srcRect/>
          <a:stretch>
            <a:fillRect/>
          </a:stretch>
        </p:blipFill>
        <p:spPr bwMode="auto">
          <a:xfrm>
            <a:off x="7010402" y="1143000"/>
            <a:ext cx="1979613" cy="2870200"/>
          </a:xfrm>
          <a:prstGeom prst="rect">
            <a:avLst/>
          </a:prstGeom>
          <a:noFill/>
          <a:ln w="9525">
            <a:solidFill>
              <a:schemeClr val="tx1"/>
            </a:solidFill>
            <a:miter lim="800000"/>
            <a:headEnd/>
            <a:tailEnd/>
          </a:ln>
        </p:spPr>
      </p:pic>
      <p:pic>
        <p:nvPicPr>
          <p:cNvPr id="20484" name="Picture 5" descr="BayOfPigs-CubanTroopsAwaitingInvasion"/>
          <p:cNvPicPr>
            <a:picLocks noChangeAspect="1" noChangeArrowheads="1"/>
          </p:cNvPicPr>
          <p:nvPr/>
        </p:nvPicPr>
        <p:blipFill>
          <a:blip r:embed="rId3" cstate="print">
            <a:lum bright="-6000" contrast="6000"/>
          </a:blip>
          <a:srcRect t="2402" r="456"/>
          <a:stretch>
            <a:fillRect/>
          </a:stretch>
        </p:blipFill>
        <p:spPr bwMode="auto">
          <a:xfrm>
            <a:off x="937846" y="3581402"/>
            <a:ext cx="4191000" cy="3097213"/>
          </a:xfrm>
          <a:prstGeom prst="rect">
            <a:avLst/>
          </a:prstGeom>
          <a:noFill/>
          <a:ln w="9525">
            <a:solidFill>
              <a:schemeClr val="tx1"/>
            </a:solidFill>
            <a:miter lim="800000"/>
            <a:headEnd/>
            <a:tailEnd/>
          </a:ln>
        </p:spPr>
      </p:pic>
      <p:pic>
        <p:nvPicPr>
          <p:cNvPr id="21509" name="Picture 6" descr="map-Bay of Pigs-1961"/>
          <p:cNvPicPr>
            <a:picLocks noChangeAspect="1" noChangeArrowheads="1"/>
          </p:cNvPicPr>
          <p:nvPr/>
        </p:nvPicPr>
        <p:blipFill>
          <a:blip r:embed="rId4" cstate="print">
            <a:lum contrast="6000"/>
          </a:blip>
          <a:srcRect/>
          <a:stretch>
            <a:fillRect/>
          </a:stretch>
        </p:blipFill>
        <p:spPr bwMode="auto">
          <a:xfrm>
            <a:off x="175846" y="1237212"/>
            <a:ext cx="1905000" cy="2286000"/>
          </a:xfrm>
          <a:prstGeom prst="rect">
            <a:avLst/>
          </a:prstGeom>
          <a:noFill/>
          <a:ln w="9525">
            <a:noFill/>
            <a:miter lim="800000"/>
            <a:headEnd/>
            <a:tailEnd/>
          </a:ln>
        </p:spPr>
      </p:pic>
      <p:sp>
        <p:nvSpPr>
          <p:cNvPr id="7" name="Rectangle 6"/>
          <p:cNvSpPr/>
          <p:nvPr/>
        </p:nvSpPr>
        <p:spPr>
          <a:xfrm>
            <a:off x="2080846" y="1637672"/>
            <a:ext cx="4933818" cy="1815860"/>
          </a:xfrm>
          <a:prstGeom prst="rect">
            <a:avLst/>
          </a:prstGeom>
          <a:solidFill>
            <a:schemeClr val="bg2">
              <a:lumMod val="50000"/>
            </a:schemeClr>
          </a:solidFill>
        </p:spPr>
        <p:txBody>
          <a:bodyPr wrap="square" lIns="91418" tIns="45709" rIns="91418" bIns="45709">
            <a:spAutoFit/>
          </a:bodyPr>
          <a:lstStyle/>
          <a:p>
            <a:pPr algn="ctr" defTabSz="914172" fontAlgn="auto">
              <a:spcBef>
                <a:spcPct val="50000"/>
              </a:spcBef>
              <a:spcAft>
                <a:spcPts val="0"/>
              </a:spcAft>
              <a:defRPr/>
            </a:pPr>
            <a:r>
              <a:rPr lang="en-US" sz="2800" b="1" i="1" dirty="0">
                <a:solidFill>
                  <a:prstClr val="white"/>
                </a:solidFill>
                <a:latin typeface="Times New Roman" pitchFamily="18" charset="0"/>
                <a:cs typeface="Times New Roman" pitchFamily="18" charset="0"/>
              </a:rPr>
              <a:t>CIA-trained Cuban exiles led an attack at the Bay of Pigs in Cuba in an attempt to overthrow Castro</a:t>
            </a:r>
            <a:endParaRPr lang="en-US" sz="2800" b="1" i="1" dirty="0">
              <a:solidFill>
                <a:prstClr val="white"/>
              </a:solidFill>
              <a:effectLst>
                <a:outerShdw blurRad="38100" dist="38100" dir="2700000" algn="tl">
                  <a:srgbClr val="C0C0C0"/>
                </a:outerShdw>
              </a:effectLst>
              <a:latin typeface="Times New Roman" pitchFamily="18" charset="0"/>
              <a:cs typeface="Times New Roman" pitchFamily="18" charset="0"/>
            </a:endParaRPr>
          </a:p>
        </p:txBody>
      </p:sp>
      <p:sp>
        <p:nvSpPr>
          <p:cNvPr id="20487" name="Rectangle 8"/>
          <p:cNvSpPr>
            <a:spLocks noChangeArrowheads="1"/>
          </p:cNvSpPr>
          <p:nvPr/>
        </p:nvSpPr>
        <p:spPr bwMode="auto">
          <a:xfrm>
            <a:off x="5128846" y="4235822"/>
            <a:ext cx="4015154" cy="1815860"/>
          </a:xfrm>
          <a:prstGeom prst="rect">
            <a:avLst/>
          </a:prstGeom>
          <a:solidFill>
            <a:schemeClr val="bg2">
              <a:lumMod val="50000"/>
            </a:schemeClr>
          </a:solidFill>
          <a:ln w="9525">
            <a:noFill/>
            <a:miter lim="800000"/>
            <a:headEnd/>
            <a:tailEnd/>
          </a:ln>
        </p:spPr>
        <p:txBody>
          <a:bodyPr wrap="square" lIns="91418" tIns="45709" rIns="91418" bIns="45709">
            <a:spAutoFit/>
          </a:bodyPr>
          <a:lstStyle/>
          <a:p>
            <a:pPr algn="ctr" defTabSz="914172" fontAlgn="auto">
              <a:spcBef>
                <a:spcPts val="0"/>
              </a:spcBef>
              <a:spcAft>
                <a:spcPts val="0"/>
              </a:spcAft>
            </a:pPr>
            <a:r>
              <a:rPr lang="en-US" sz="2800" b="1" i="1" dirty="0">
                <a:solidFill>
                  <a:prstClr val="white"/>
                </a:solidFill>
                <a:latin typeface="Times New Roman" pitchFamily="18" charset="0"/>
                <a:cs typeface="Times New Roman" pitchFamily="18" charset="0"/>
              </a:rPr>
              <a:t>Invasion was a disaster and failed; was a huge foreign policy blunder for the United States</a:t>
            </a:r>
          </a:p>
        </p:txBody>
      </p:sp>
      <p:sp>
        <p:nvSpPr>
          <p:cNvPr id="8" name="Rectangle 7"/>
          <p:cNvSpPr/>
          <p:nvPr/>
        </p:nvSpPr>
        <p:spPr>
          <a:xfrm>
            <a:off x="4876800" y="1078004"/>
            <a:ext cx="1069479" cy="523198"/>
          </a:xfrm>
          <a:prstGeom prst="rect">
            <a:avLst/>
          </a:prstGeom>
          <a:solidFill>
            <a:schemeClr val="tx1"/>
          </a:solidFill>
        </p:spPr>
        <p:txBody>
          <a:bodyPr wrap="none" lIns="91418" tIns="45709" rIns="91418" bIns="45709">
            <a:spAutoFit/>
          </a:bodyPr>
          <a:lstStyle/>
          <a:p>
            <a:pPr defTabSz="914172" fontAlgn="auto">
              <a:spcBef>
                <a:spcPts val="0"/>
              </a:spcBef>
              <a:spcAft>
                <a:spcPts val="0"/>
              </a:spcAft>
              <a:defRPr/>
            </a:pPr>
            <a:r>
              <a:rPr lang="en-US" sz="2800" dirty="0">
                <a:solidFill>
                  <a:srgbClr val="D40000"/>
                </a:solidFill>
                <a:effectLst>
                  <a:outerShdw blurRad="38100" dist="38100" dir="2700000" algn="tl">
                    <a:srgbClr val="C0C0C0"/>
                  </a:outerShdw>
                </a:effectLst>
                <a:latin typeface="Impact" pitchFamily="34" charset="0"/>
              </a:rPr>
              <a:t>(1961)</a:t>
            </a:r>
            <a:endParaRPr lang="en-US" sz="2800" dirty="0">
              <a:solidFill>
                <a:prstClr val="white"/>
              </a:solidFill>
              <a:latin typeface="Arial"/>
            </a:endParaRPr>
          </a:p>
        </p:txBody>
      </p:sp>
    </p:spTree>
    <p:extLst>
      <p:ext uri="{BB962C8B-B14F-4D97-AF65-F5344CB8AC3E}">
        <p14:creationId xmlns:p14="http://schemas.microsoft.com/office/powerpoint/2010/main" val="4118979387"/>
      </p:ext>
    </p:extLst>
  </p:cSld>
  <p:clrMapOvr>
    <a:masterClrMapping/>
  </p:clrMapOvr>
  <p:transition spd="slow">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429000" cy="1143000"/>
          </a:xfrm>
        </p:spPr>
        <p:txBody>
          <a:bodyPr>
            <a:normAutofit fontScale="90000"/>
          </a:bodyPr>
          <a:lstStyle/>
          <a:p>
            <a:pPr eaLnBrk="1" fontAlgn="auto" hangingPunct="1">
              <a:spcAft>
                <a:spcPts val="0"/>
              </a:spcAft>
              <a:defRPr/>
            </a:pPr>
            <a:r>
              <a:rPr lang="en-US" dirty="0" smtClean="0">
                <a:latin typeface="Impact" panose="020B0806030902050204" pitchFamily="34" charset="0"/>
              </a:rPr>
              <a:t>The Bay of Pigs</a:t>
            </a:r>
            <a:endParaRPr lang="en-US" dirty="0">
              <a:latin typeface="Impact" panose="020B0806030902050204" pitchFamily="34" charset="0"/>
            </a:endParaRPr>
          </a:p>
        </p:txBody>
      </p:sp>
      <p:sp>
        <p:nvSpPr>
          <p:cNvPr id="3" name="Content Placeholder 2"/>
          <p:cNvSpPr>
            <a:spLocks noGrp="1"/>
          </p:cNvSpPr>
          <p:nvPr>
            <p:ph idx="1"/>
          </p:nvPr>
        </p:nvSpPr>
        <p:spPr>
          <a:xfrm>
            <a:off x="152400" y="1968500"/>
            <a:ext cx="4648200" cy="4873625"/>
          </a:xfrm>
        </p:spPr>
        <p:txBody>
          <a:bodyPr>
            <a:normAutofit fontScale="70000" lnSpcReduction="20000"/>
          </a:bodyPr>
          <a:lstStyle/>
          <a:p>
            <a:pPr marL="274320" indent="-274320" eaLnBrk="1" fontAlgn="auto" hangingPunct="1">
              <a:spcAft>
                <a:spcPts val="0"/>
              </a:spcAft>
              <a:buFont typeface="Wingdings"/>
              <a:buChar char=""/>
              <a:defRPr/>
            </a:pPr>
            <a:r>
              <a:rPr lang="en-US" dirty="0" smtClean="0"/>
              <a:t>Eisenhower started CIA training sessions of Cuban exiles </a:t>
            </a:r>
            <a:r>
              <a:rPr lang="en-US" dirty="0" smtClean="0"/>
              <a:t>during </a:t>
            </a:r>
            <a:r>
              <a:rPr lang="en-US" dirty="0" smtClean="0"/>
              <a:t>the summer of </a:t>
            </a:r>
            <a:r>
              <a:rPr lang="en-US" dirty="0" smtClean="0"/>
              <a:t>1960 in Guatemala</a:t>
            </a:r>
            <a:endParaRPr lang="en-US" dirty="0" smtClean="0"/>
          </a:p>
          <a:p>
            <a:pPr marL="274320" indent="-274320" eaLnBrk="1" fontAlgn="auto" hangingPunct="1">
              <a:spcAft>
                <a:spcPts val="0"/>
              </a:spcAft>
              <a:buFont typeface="Wingdings"/>
              <a:buChar char=""/>
              <a:defRPr/>
            </a:pPr>
            <a:r>
              <a:rPr lang="en-US" dirty="0" smtClean="0"/>
              <a:t>Kennedy followed the plan and authorized April 17, 1961 invasion of Cuba by 1400 Cuban exiles</a:t>
            </a:r>
          </a:p>
          <a:p>
            <a:pPr marL="274320" indent="-274320" eaLnBrk="1" fontAlgn="auto" hangingPunct="1">
              <a:spcAft>
                <a:spcPts val="0"/>
              </a:spcAft>
              <a:buFont typeface="Wingdings"/>
              <a:buChar char=""/>
              <a:defRPr/>
            </a:pPr>
            <a:r>
              <a:rPr lang="en-US" dirty="0" smtClean="0"/>
              <a:t>Nothing went as planned.  Air strike failed to knock out Cuban air force.  </a:t>
            </a:r>
            <a:r>
              <a:rPr lang="en-US" dirty="0" smtClean="0"/>
              <a:t>JFK called off the second airstrike</a:t>
            </a:r>
          </a:p>
          <a:p>
            <a:pPr marL="274320" indent="-274320" eaLnBrk="1" fontAlgn="auto" hangingPunct="1">
              <a:spcAft>
                <a:spcPts val="0"/>
              </a:spcAft>
              <a:buFont typeface="Wingdings"/>
              <a:buChar char=""/>
              <a:defRPr/>
            </a:pPr>
            <a:r>
              <a:rPr lang="en-US" dirty="0" smtClean="0"/>
              <a:t>The </a:t>
            </a:r>
            <a:r>
              <a:rPr lang="en-US" dirty="0" smtClean="0"/>
              <a:t>exiles met 20,000 Cuban troops backed by Soviet tanks and jet </a:t>
            </a:r>
            <a:r>
              <a:rPr lang="en-US" dirty="0" smtClean="0"/>
              <a:t>aircraft</a:t>
            </a:r>
          </a:p>
          <a:p>
            <a:pPr marL="274320" indent="-274320" eaLnBrk="1" fontAlgn="auto" hangingPunct="1">
              <a:spcAft>
                <a:spcPts val="0"/>
              </a:spcAft>
              <a:buFont typeface="Wingdings"/>
              <a:buChar char=""/>
              <a:defRPr/>
            </a:pPr>
            <a:r>
              <a:rPr lang="en-US" dirty="0" smtClean="0"/>
              <a:t>American bombers sent to protect the retreat of the Cuban exiles, but showed up too late.</a:t>
            </a:r>
            <a:endParaRPr lang="en-US" dirty="0" smtClean="0"/>
          </a:p>
        </p:txBody>
      </p:sp>
      <p:pic>
        <p:nvPicPr>
          <p:cNvPr id="11268" name="Picture 2" descr="File:BayofPigs.jpg">
            <a:hlinkClick r:id="rId2"/>
          </p:cNvPr>
          <p:cNvPicPr>
            <a:picLocks noChangeAspect="1" noChangeArrowheads="1"/>
          </p:cNvPicPr>
          <p:nvPr/>
        </p:nvPicPr>
        <p:blipFill>
          <a:blip r:embed="rId3" cstate="print"/>
          <a:srcRect/>
          <a:stretch>
            <a:fillRect/>
          </a:stretch>
        </p:blipFill>
        <p:spPr bwMode="auto">
          <a:xfrm>
            <a:off x="3886200" y="152400"/>
            <a:ext cx="5029200" cy="1847850"/>
          </a:xfrm>
          <a:prstGeom prst="rect">
            <a:avLst/>
          </a:prstGeom>
          <a:noFill/>
          <a:ln w="9525">
            <a:noFill/>
            <a:miter lim="800000"/>
            <a:headEnd/>
            <a:tailEnd/>
          </a:ln>
        </p:spPr>
      </p:pic>
      <p:pic>
        <p:nvPicPr>
          <p:cNvPr id="11269" name="Picture 4" descr="File:Playagiron.jpg">
            <a:hlinkClick r:id="rId4"/>
          </p:cNvPr>
          <p:cNvPicPr>
            <a:picLocks noChangeAspect="1" noChangeArrowheads="1"/>
          </p:cNvPicPr>
          <p:nvPr/>
        </p:nvPicPr>
        <p:blipFill>
          <a:blip r:embed="rId5" cstate="print"/>
          <a:srcRect/>
          <a:stretch>
            <a:fillRect/>
          </a:stretch>
        </p:blipFill>
        <p:spPr bwMode="auto">
          <a:xfrm>
            <a:off x="5181600" y="2209800"/>
            <a:ext cx="3065463" cy="408781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normAutofit fontScale="90000"/>
          </a:bodyPr>
          <a:lstStyle/>
          <a:p>
            <a:pPr eaLnBrk="1" fontAlgn="auto" hangingPunct="1">
              <a:spcAft>
                <a:spcPts val="0"/>
              </a:spcAft>
              <a:defRPr/>
            </a:pPr>
            <a:r>
              <a:rPr lang="en-US" dirty="0" smtClean="0">
                <a:latin typeface="Impact" panose="020B0806030902050204" pitchFamily="34" charset="0"/>
              </a:rPr>
              <a:t>The Bay of Pigs</a:t>
            </a:r>
            <a:endParaRPr lang="en-US" dirty="0">
              <a:latin typeface="Impact" panose="020B0806030902050204" pitchFamily="34" charset="0"/>
            </a:endParaRPr>
          </a:p>
        </p:txBody>
      </p:sp>
      <p:sp>
        <p:nvSpPr>
          <p:cNvPr id="3" name="Content Placeholder 2"/>
          <p:cNvSpPr>
            <a:spLocks noGrp="1"/>
          </p:cNvSpPr>
          <p:nvPr>
            <p:ph idx="1"/>
          </p:nvPr>
        </p:nvSpPr>
        <p:spPr>
          <a:xfrm>
            <a:off x="76200" y="1371600"/>
            <a:ext cx="3962400" cy="5029200"/>
          </a:xfrm>
        </p:spPr>
        <p:txBody>
          <a:bodyPr>
            <a:normAutofit fontScale="77500" lnSpcReduction="20000"/>
          </a:bodyPr>
          <a:lstStyle/>
          <a:p>
            <a:pPr marL="274320" indent="-274320" eaLnBrk="1" fontAlgn="auto" hangingPunct="1">
              <a:spcAft>
                <a:spcPts val="0"/>
              </a:spcAft>
              <a:buFont typeface="Wingdings"/>
              <a:buChar char=""/>
              <a:defRPr/>
            </a:pPr>
            <a:r>
              <a:rPr lang="en-US" dirty="0" smtClean="0"/>
              <a:t>Kennedy took the blame for the loss</a:t>
            </a:r>
          </a:p>
          <a:p>
            <a:pPr marL="274320" indent="-274320" eaLnBrk="1" fontAlgn="auto" hangingPunct="1">
              <a:spcAft>
                <a:spcPts val="0"/>
              </a:spcAft>
              <a:buFont typeface="Wingdings"/>
              <a:buChar char=""/>
              <a:defRPr/>
            </a:pPr>
            <a:r>
              <a:rPr lang="en-US" dirty="0" smtClean="0"/>
              <a:t>Castro used US failure as public relations triumph; Kennedy negotiated the release of prisoners through $53 million </a:t>
            </a:r>
            <a:r>
              <a:rPr lang="en-US" dirty="0" smtClean="0"/>
              <a:t>worth of medical supplies</a:t>
            </a:r>
            <a:endParaRPr lang="en-US" dirty="0" smtClean="0"/>
          </a:p>
          <a:p>
            <a:pPr marL="274320" indent="-274320" eaLnBrk="1" fontAlgn="auto" hangingPunct="1">
              <a:spcAft>
                <a:spcPts val="0"/>
              </a:spcAft>
              <a:buFont typeface="Wingdings"/>
              <a:buChar char=""/>
              <a:defRPr/>
            </a:pPr>
            <a:r>
              <a:rPr lang="en-US" dirty="0" smtClean="0"/>
              <a:t>Kennedy warned that he would resist further attempts at Communist expansion in Western Hemisphere; Castro continued to accept Soviet aid</a:t>
            </a:r>
            <a:endParaRPr lang="en-US" dirty="0"/>
          </a:p>
        </p:txBody>
      </p:sp>
      <p:pic>
        <p:nvPicPr>
          <p:cNvPr id="12292" name="Picture 2" descr="File:President Kennedy addresses nation on Civil Rights, 11 June 1963.jpg">
            <a:hlinkClick r:id="rId2"/>
          </p:cNvPr>
          <p:cNvPicPr>
            <a:picLocks noChangeAspect="1" noChangeArrowheads="1"/>
          </p:cNvPicPr>
          <p:nvPr/>
        </p:nvPicPr>
        <p:blipFill>
          <a:blip r:embed="rId3" cstate="print"/>
          <a:srcRect/>
          <a:stretch>
            <a:fillRect/>
          </a:stretch>
        </p:blipFill>
        <p:spPr bwMode="auto">
          <a:xfrm>
            <a:off x="4038600" y="609600"/>
            <a:ext cx="4505325" cy="57054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anose="020B0806030902050204" pitchFamily="34" charset="0"/>
              </a:rPr>
              <a:t>Peace Corps</a:t>
            </a:r>
            <a:endParaRPr lang="en-US" dirty="0">
              <a:latin typeface="Impact" panose="020B0806030902050204" pitchFamily="34" charset="0"/>
            </a:endParaRPr>
          </a:p>
        </p:txBody>
      </p:sp>
      <p:sp>
        <p:nvSpPr>
          <p:cNvPr id="3" name="Content Placeholder 2"/>
          <p:cNvSpPr>
            <a:spLocks noGrp="1"/>
          </p:cNvSpPr>
          <p:nvPr>
            <p:ph idx="1"/>
          </p:nvPr>
        </p:nvSpPr>
        <p:spPr>
          <a:xfrm>
            <a:off x="228600" y="1371600"/>
            <a:ext cx="5029200" cy="5486400"/>
          </a:xfrm>
        </p:spPr>
        <p:txBody>
          <a:bodyPr>
            <a:normAutofit fontScale="62500" lnSpcReduction="20000"/>
          </a:bodyPr>
          <a:lstStyle/>
          <a:p>
            <a:r>
              <a:rPr lang="en-US" dirty="0"/>
              <a:t>Within weeks of his inauguration, President Kennedy </a:t>
            </a:r>
            <a:r>
              <a:rPr lang="en-US" dirty="0" smtClean="0"/>
              <a:t>Signed </a:t>
            </a:r>
            <a:r>
              <a:rPr lang="en-US" dirty="0"/>
              <a:t>Executive Order 10924, establishing the Peace </a:t>
            </a:r>
            <a:r>
              <a:rPr lang="en-US" dirty="0" smtClean="0"/>
              <a:t>Corps</a:t>
            </a:r>
          </a:p>
          <a:p>
            <a:r>
              <a:rPr lang="en-US" dirty="0" smtClean="0"/>
              <a:t>“To </a:t>
            </a:r>
            <a:r>
              <a:rPr lang="en-US" dirty="0"/>
              <a:t>promote world peace and friendship through a Peace Corps, which shall make available to interested countries and areas men and women of the United States qualified for service abroad and willing to serve, under conditions of hardship if necessary, to help the peoples of such countries and areas in meeting their needs for trained manpower</a:t>
            </a:r>
            <a:r>
              <a:rPr lang="en-US" dirty="0" smtClean="0"/>
              <a:t>.”</a:t>
            </a:r>
          </a:p>
          <a:p>
            <a:r>
              <a:rPr lang="en-US" dirty="0"/>
              <a:t>R. Sargent Shriver is appointed as the Peace Corps' first Director. From March 1961 to February 1966, Shriver developed programs in 55 countries with more than 14,500 Volunteers.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
            <a:ext cx="3663576"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933" y="4572000"/>
            <a:ext cx="2858033" cy="1924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528239"/>
      </p:ext>
    </p:extLst>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1117"/>
            <a:ext cx="7467600" cy="1143000"/>
          </a:xfrm>
        </p:spPr>
        <p:txBody>
          <a:bodyPr/>
          <a:lstStyle/>
          <a:p>
            <a:r>
              <a:rPr lang="en-US" dirty="0" smtClean="0">
                <a:latin typeface="Impact" panose="020B0806030902050204" pitchFamily="34" charset="0"/>
              </a:rPr>
              <a:t>Alliance for Progress</a:t>
            </a:r>
            <a:endParaRPr lang="en-US" dirty="0">
              <a:latin typeface="Impact" panose="020B0806030902050204" pitchFamily="34" charset="0"/>
            </a:endParaRPr>
          </a:p>
        </p:txBody>
      </p:sp>
      <p:sp>
        <p:nvSpPr>
          <p:cNvPr id="3" name="Content Placeholder 2"/>
          <p:cNvSpPr>
            <a:spLocks noGrp="1"/>
          </p:cNvSpPr>
          <p:nvPr>
            <p:ph idx="1"/>
          </p:nvPr>
        </p:nvSpPr>
        <p:spPr>
          <a:xfrm>
            <a:off x="457200" y="1600201"/>
            <a:ext cx="4419600" cy="4800599"/>
          </a:xfrm>
        </p:spPr>
        <p:txBody>
          <a:bodyPr>
            <a:normAutofit fontScale="77500" lnSpcReduction="20000"/>
          </a:bodyPr>
          <a:lstStyle/>
          <a:p>
            <a:r>
              <a:rPr lang="en-US" dirty="0"/>
              <a:t>10-year, multibillion-dollar aid program for Latin America. </a:t>
            </a:r>
            <a:endParaRPr lang="en-US" dirty="0" smtClean="0"/>
          </a:p>
          <a:p>
            <a:r>
              <a:rPr lang="en-US" dirty="0"/>
              <a:t> In requesting funds from Congress, the president stressed the need for improved literacy, land use, industrial productivity, health, and education in Latin America</a:t>
            </a:r>
            <a:r>
              <a:rPr lang="en-US" dirty="0" smtClean="0"/>
              <a:t>.</a:t>
            </a:r>
          </a:p>
          <a:p>
            <a:r>
              <a:rPr lang="en-US" dirty="0"/>
              <a:t>would hopefully make the countries stronger and better able to resist communist influences</a:t>
            </a:r>
            <a:r>
              <a:rPr lang="en-US" dirty="0" smtClean="0"/>
              <a:t>.</a:t>
            </a:r>
          </a:p>
          <a:p>
            <a:r>
              <a:rPr lang="en-US" dirty="0" smtClean="0"/>
              <a:t>Results often deemed a failure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2886075"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73" y="1389629"/>
            <a:ext cx="4038627" cy="27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937169"/>
      </p:ext>
    </p:extLst>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1"/>
            <a:ext cx="7696200" cy="1107973"/>
          </a:xfrm>
          <a:prstGeom prst="rect">
            <a:avLst/>
          </a:prstGeom>
          <a:solidFill>
            <a:schemeClr val="tx1"/>
          </a:solidFill>
        </p:spPr>
        <p:txBody>
          <a:bodyPr lIns="91418" tIns="45709" rIns="91418" bIns="45709">
            <a:spAutoFit/>
          </a:bodyPr>
          <a:lstStyle/>
          <a:p>
            <a:pPr algn="ctr" defTabSz="914172" eaLnBrk="0" fontAlgn="auto" hangingPunct="0">
              <a:spcBef>
                <a:spcPct val="50000"/>
              </a:spcBef>
              <a:spcAft>
                <a:spcPts val="0"/>
              </a:spcAft>
              <a:defRPr/>
            </a:pPr>
            <a:r>
              <a:rPr lang="en-US" sz="6600" dirty="0">
                <a:solidFill>
                  <a:srgbClr val="C00000"/>
                </a:solidFill>
                <a:effectLst>
                  <a:outerShdw blurRad="38100" dist="38100" dir="2700000" algn="tl">
                    <a:srgbClr val="C0C0C0"/>
                  </a:outerShdw>
                </a:effectLst>
                <a:latin typeface="Impact" pitchFamily="34" charset="0"/>
              </a:rPr>
              <a:t>Cuban Missile Crisis</a:t>
            </a:r>
          </a:p>
        </p:txBody>
      </p:sp>
      <p:pic>
        <p:nvPicPr>
          <p:cNvPr id="21508" name="Picture 8" descr="http://www.cas.sc.edu/hist/OvalOfficeTapes/Images/cuba/cmc_map_missile_range.jpg"/>
          <p:cNvPicPr>
            <a:picLocks noChangeAspect="1" noChangeArrowheads="1"/>
          </p:cNvPicPr>
          <p:nvPr/>
        </p:nvPicPr>
        <p:blipFill>
          <a:blip r:embed="rId2" cstate="print"/>
          <a:srcRect l="4286" t="16304" r="8571" b="16304"/>
          <a:stretch>
            <a:fillRect/>
          </a:stretch>
        </p:blipFill>
        <p:spPr bwMode="auto">
          <a:xfrm>
            <a:off x="293077" y="1134828"/>
            <a:ext cx="3733800" cy="3600450"/>
          </a:xfrm>
          <a:prstGeom prst="rect">
            <a:avLst/>
          </a:prstGeom>
          <a:noFill/>
          <a:ln w="9525">
            <a:noFill/>
            <a:miter lim="800000"/>
            <a:headEnd/>
            <a:tailEnd/>
          </a:ln>
        </p:spPr>
      </p:pic>
      <p:sp>
        <p:nvSpPr>
          <p:cNvPr id="5" name="Rectangle 4"/>
          <p:cNvSpPr/>
          <p:nvPr/>
        </p:nvSpPr>
        <p:spPr>
          <a:xfrm>
            <a:off x="4026878" y="1344706"/>
            <a:ext cx="5095808" cy="2246747"/>
          </a:xfrm>
          <a:prstGeom prst="rect">
            <a:avLst/>
          </a:prstGeom>
          <a:solidFill>
            <a:schemeClr val="bg1">
              <a:lumMod val="95000"/>
              <a:lumOff val="5000"/>
            </a:schemeClr>
          </a:solidFill>
        </p:spPr>
        <p:txBody>
          <a:bodyPr wrap="square" lIns="91418" tIns="45709" rIns="91418" bIns="45709">
            <a:spAutoFit/>
          </a:bodyPr>
          <a:lstStyle/>
          <a:p>
            <a:pPr defTabSz="914172" fontAlgn="auto">
              <a:spcBef>
                <a:spcPts val="0"/>
              </a:spcBef>
              <a:spcAft>
                <a:spcPts val="0"/>
              </a:spcAft>
              <a:defRPr/>
            </a:pPr>
            <a:r>
              <a:rPr lang="en-US" sz="2800" b="1" i="1" dirty="0">
                <a:solidFill>
                  <a:prstClr val="white"/>
                </a:solidFill>
                <a:effectLst>
                  <a:outerShdw blurRad="38100" dist="38100" dir="2700000" algn="tl">
                    <a:srgbClr val="000000">
                      <a:alpha val="43137"/>
                    </a:srgbClr>
                  </a:outerShdw>
                </a:effectLst>
                <a:latin typeface="+mn-lt"/>
                <a:cs typeface="Times New Roman" pitchFamily="18" charset="0"/>
              </a:rPr>
              <a:t>U.S. and </a:t>
            </a:r>
            <a:r>
              <a:rPr lang="en-US" sz="2800" b="1" i="1" dirty="0" smtClean="0">
                <a:solidFill>
                  <a:prstClr val="white"/>
                </a:solidFill>
                <a:effectLst>
                  <a:outerShdw blurRad="38100" dist="38100" dir="2700000" algn="tl">
                    <a:srgbClr val="000000">
                      <a:alpha val="43137"/>
                    </a:srgbClr>
                  </a:outerShdw>
                </a:effectLst>
                <a:latin typeface="+mn-lt"/>
                <a:cs typeface="Times New Roman" pitchFamily="18" charset="0"/>
              </a:rPr>
              <a:t>Soviet Union </a:t>
            </a:r>
            <a:r>
              <a:rPr lang="en-US" sz="2800" b="1" i="1" dirty="0">
                <a:solidFill>
                  <a:prstClr val="white"/>
                </a:solidFill>
                <a:effectLst>
                  <a:outerShdw blurRad="38100" dist="38100" dir="2700000" algn="tl">
                    <a:srgbClr val="000000">
                      <a:alpha val="43137"/>
                    </a:srgbClr>
                  </a:outerShdw>
                </a:effectLst>
                <a:latin typeface="+mn-lt"/>
                <a:cs typeface="Times New Roman" pitchFamily="18" charset="0"/>
              </a:rPr>
              <a:t>came extremely close to nuclear war when Russians place nuclear missiles in Cuba in November of 1962</a:t>
            </a:r>
          </a:p>
        </p:txBody>
      </p:sp>
      <p:sp>
        <p:nvSpPr>
          <p:cNvPr id="21509" name="Rectangle 5"/>
          <p:cNvSpPr>
            <a:spLocks noChangeArrowheads="1"/>
          </p:cNvSpPr>
          <p:nvPr/>
        </p:nvSpPr>
        <p:spPr bwMode="auto">
          <a:xfrm>
            <a:off x="0" y="4768064"/>
            <a:ext cx="5040923" cy="1815860"/>
          </a:xfrm>
          <a:prstGeom prst="rect">
            <a:avLst/>
          </a:prstGeom>
          <a:solidFill>
            <a:schemeClr val="tx1"/>
          </a:solidFill>
          <a:ln w="9525">
            <a:noFill/>
            <a:miter lim="800000"/>
            <a:headEnd/>
            <a:tailEnd/>
          </a:ln>
          <a:effectLst>
            <a:prstShdw prst="shdw17" dist="17961" dir="2700000">
              <a:schemeClr val="accent1">
                <a:gamma/>
                <a:shade val="60000"/>
                <a:invGamma/>
              </a:schemeClr>
            </a:prstShdw>
          </a:effectLst>
        </p:spPr>
        <p:txBody>
          <a:bodyPr wrap="square" lIns="91418" tIns="45709" rIns="91418" bIns="45709" anchor="ctr">
            <a:spAutoFit/>
          </a:bodyPr>
          <a:lstStyle/>
          <a:p>
            <a:pPr defTabSz="914172" eaLnBrk="0" fontAlgn="auto" hangingPunct="0">
              <a:spcBef>
                <a:spcPts val="0"/>
              </a:spcBef>
              <a:spcAft>
                <a:spcPts val="0"/>
              </a:spcAft>
              <a:defRPr/>
            </a:pPr>
            <a:r>
              <a:rPr lang="en-US" sz="28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In response to U.S. missiles in Turkey, the Russians began building missile bases in Cuba</a:t>
            </a:r>
            <a:r>
              <a:rPr lang="en-US" sz="2800" b="1"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7" name="Picture 2" descr="http://www.jfklibrary.org/NR/rdonlyres/77247A3D-DCEB-4E4B-913D-D6EE591033A8/39688/77247A3DDCEB4E4B913DD6EE591033A9.jpg"/>
          <p:cNvPicPr>
            <a:picLocks noChangeAspect="1" noChangeArrowheads="1"/>
          </p:cNvPicPr>
          <p:nvPr/>
        </p:nvPicPr>
        <p:blipFill>
          <a:blip r:embed="rId3" cstate="print"/>
          <a:srcRect/>
          <a:stretch>
            <a:fillRect/>
          </a:stretch>
        </p:blipFill>
        <p:spPr bwMode="auto">
          <a:xfrm>
            <a:off x="5181600" y="3601248"/>
            <a:ext cx="3822398" cy="3122281"/>
          </a:xfrm>
          <a:prstGeom prst="rect">
            <a:avLst/>
          </a:prstGeom>
          <a:noFill/>
          <a:ln w="9525">
            <a:noFill/>
            <a:miter lim="800000"/>
            <a:headEnd/>
            <a:tailEnd/>
          </a:ln>
        </p:spPr>
      </p:pic>
    </p:spTree>
    <p:extLst>
      <p:ext uri="{BB962C8B-B14F-4D97-AF65-F5344CB8AC3E}">
        <p14:creationId xmlns:p14="http://schemas.microsoft.com/office/powerpoint/2010/main" val="3268560565"/>
      </p:ext>
    </p:extLst>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 Kennedy</a:t>
            </a:r>
            <a:endParaRPr lang="en-US" dirty="0"/>
          </a:p>
        </p:txBody>
      </p:sp>
      <p:sp>
        <p:nvSpPr>
          <p:cNvPr id="5" name="Content Placeholder 4"/>
          <p:cNvSpPr>
            <a:spLocks noGrp="1"/>
          </p:cNvSpPr>
          <p:nvPr>
            <p:ph sz="half" idx="1"/>
          </p:nvPr>
        </p:nvSpPr>
        <p:spPr>
          <a:xfrm>
            <a:off x="457200" y="1600201"/>
            <a:ext cx="4114800" cy="4525963"/>
          </a:xfrm>
        </p:spPr>
        <p:txBody>
          <a:bodyPr>
            <a:normAutofit fontScale="92500" lnSpcReduction="20000"/>
          </a:bodyPr>
          <a:lstStyle/>
          <a:p>
            <a:r>
              <a:rPr lang="en-US" dirty="0" smtClean="0"/>
              <a:t>Democrat 1961-1963</a:t>
            </a:r>
          </a:p>
          <a:p>
            <a:r>
              <a:rPr lang="en-US" dirty="0" smtClean="0"/>
              <a:t>VP-Lyndon Johnson</a:t>
            </a:r>
          </a:p>
          <a:p>
            <a:r>
              <a:rPr lang="en-US" dirty="0" smtClean="0"/>
              <a:t>Election of 1960</a:t>
            </a:r>
          </a:p>
          <a:p>
            <a:r>
              <a:rPr lang="en-US" dirty="0" smtClean="0"/>
              <a:t>New Frontier</a:t>
            </a:r>
          </a:p>
          <a:p>
            <a:r>
              <a:rPr lang="en-US" dirty="0" smtClean="0"/>
              <a:t>Flexible Response</a:t>
            </a:r>
          </a:p>
          <a:p>
            <a:r>
              <a:rPr lang="en-US" dirty="0" smtClean="0"/>
              <a:t>Bay of Pigs Invasion</a:t>
            </a:r>
          </a:p>
          <a:p>
            <a:r>
              <a:rPr lang="en-US" dirty="0"/>
              <a:t>Space </a:t>
            </a:r>
            <a:r>
              <a:rPr lang="en-US" dirty="0" smtClean="0"/>
              <a:t>Race</a:t>
            </a:r>
          </a:p>
          <a:p>
            <a:r>
              <a:rPr lang="en-US" dirty="0" smtClean="0"/>
              <a:t>Peace Corps</a:t>
            </a:r>
          </a:p>
          <a:p>
            <a:r>
              <a:rPr lang="en-US" dirty="0" smtClean="0"/>
              <a:t>Alliance for Progress</a:t>
            </a:r>
          </a:p>
          <a:p>
            <a:r>
              <a:rPr lang="en-US" dirty="0"/>
              <a:t>Cuban Missile </a:t>
            </a:r>
            <a:r>
              <a:rPr lang="en-US" dirty="0" smtClean="0"/>
              <a:t>Crisis</a:t>
            </a:r>
          </a:p>
          <a:p>
            <a:r>
              <a:rPr lang="en-US" dirty="0" smtClean="0"/>
              <a:t>Berlin Wall</a:t>
            </a:r>
          </a:p>
          <a:p>
            <a:r>
              <a:rPr lang="en-US" dirty="0" smtClean="0"/>
              <a:t>Kennedy Assassination</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286029"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170920"/>
      </p:ext>
    </p:extLst>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152401"/>
            <a:ext cx="8391272" cy="1107973"/>
          </a:xfrm>
          <a:prstGeom prst="rect">
            <a:avLst/>
          </a:prstGeom>
          <a:solidFill>
            <a:schemeClr val="tx1"/>
          </a:solidFill>
        </p:spPr>
        <p:txBody>
          <a:bodyPr wrap="square" lIns="91418" tIns="45709" rIns="91418" bIns="45709">
            <a:spAutoFit/>
          </a:bodyPr>
          <a:lstStyle/>
          <a:p>
            <a:pPr algn="ctr" defTabSz="914172" eaLnBrk="0" fontAlgn="auto" hangingPunct="0">
              <a:spcBef>
                <a:spcPct val="50000"/>
              </a:spcBef>
              <a:spcAft>
                <a:spcPts val="0"/>
              </a:spcAft>
              <a:defRPr/>
            </a:pPr>
            <a:r>
              <a:rPr lang="en-US" sz="6600" dirty="0">
                <a:solidFill>
                  <a:srgbClr val="C00000"/>
                </a:solidFill>
                <a:effectLst>
                  <a:outerShdw blurRad="38100" dist="38100" dir="2700000" algn="tl">
                    <a:srgbClr val="C0C0C0"/>
                  </a:outerShdw>
                </a:effectLst>
                <a:latin typeface="Impact" pitchFamily="34" charset="0"/>
              </a:rPr>
              <a:t>Cuban Missile Crisis</a:t>
            </a:r>
          </a:p>
        </p:txBody>
      </p:sp>
      <p:sp>
        <p:nvSpPr>
          <p:cNvPr id="22532" name="Rectangle 4"/>
          <p:cNvSpPr>
            <a:spLocks noChangeArrowheads="1"/>
          </p:cNvSpPr>
          <p:nvPr/>
        </p:nvSpPr>
        <p:spPr bwMode="auto">
          <a:xfrm>
            <a:off x="196538" y="1434428"/>
            <a:ext cx="4982308" cy="1815860"/>
          </a:xfrm>
          <a:prstGeom prst="rect">
            <a:avLst/>
          </a:prstGeom>
          <a:solidFill>
            <a:schemeClr val="tx1"/>
          </a:solidFill>
          <a:ln w="9525">
            <a:noFill/>
            <a:miter lim="800000"/>
            <a:headEnd/>
            <a:tailEnd/>
          </a:ln>
          <a:effectLst>
            <a:prstShdw prst="shdw17" dist="17961" dir="2700000">
              <a:schemeClr val="accent1">
                <a:gamma/>
                <a:shade val="60000"/>
                <a:invGamma/>
              </a:schemeClr>
            </a:prstShdw>
          </a:effectLst>
        </p:spPr>
        <p:txBody>
          <a:bodyPr wrap="square" lIns="91418" tIns="45709" rIns="91418" bIns="45709" anchor="ctr">
            <a:spAutoFit/>
          </a:bodyPr>
          <a:lstStyle/>
          <a:p>
            <a:pPr defTabSz="914172" eaLnBrk="0" fontAlgn="auto" hangingPunct="0">
              <a:spcBef>
                <a:spcPts val="0"/>
              </a:spcBef>
              <a:spcAft>
                <a:spcPts val="0"/>
              </a:spcAft>
              <a:defRPr/>
            </a:pPr>
            <a:r>
              <a:rPr lang="en-US" sz="2800" b="1" i="1" dirty="0">
                <a:solidFill>
                  <a:srgbClr val="000000"/>
                </a:solidFill>
                <a:effectLst>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United States places an embargo on incoming shipments to Cuba</a:t>
            </a:r>
            <a:r>
              <a:rPr lang="en-US" sz="2800" b="1"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the Soviet </a:t>
            </a:r>
            <a:r>
              <a:rPr lang="en-US" sz="2800" b="1" i="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Union</a:t>
            </a:r>
            <a:endParaRPr lang="en-US" sz="28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4044463" y="4419601"/>
            <a:ext cx="4794738" cy="1815860"/>
          </a:xfrm>
          <a:prstGeom prst="rect">
            <a:avLst/>
          </a:prstGeom>
          <a:solidFill>
            <a:schemeClr val="bg1"/>
          </a:solidFill>
        </p:spPr>
        <p:txBody>
          <a:bodyPr wrap="square" lIns="91418" tIns="45709" rIns="91418" bIns="45709">
            <a:spAutoFit/>
          </a:bodyPr>
          <a:lstStyle/>
          <a:p>
            <a:pPr algn="r" defTabSz="914172" eaLnBrk="0" fontAlgn="auto" hangingPunct="0">
              <a:spcBef>
                <a:spcPts val="0"/>
              </a:spcBef>
              <a:spcAft>
                <a:spcPts val="0"/>
              </a:spcAft>
              <a:defRPr/>
            </a:pPr>
            <a:r>
              <a:rPr lang="en-US" sz="2800" b="1"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Soviet ships reach the quarantine line, but receive radio orders from Moscow to hold their positions</a:t>
            </a:r>
          </a:p>
        </p:txBody>
      </p:sp>
      <p:pic>
        <p:nvPicPr>
          <p:cNvPr id="22534" name="Picture 6" descr="cuban missile crisis .info - The Washington Post, Kennedy Orders Blockade of Cuba"/>
          <p:cNvPicPr>
            <a:picLocks noChangeAspect="1" noChangeArrowheads="1"/>
          </p:cNvPicPr>
          <p:nvPr/>
        </p:nvPicPr>
        <p:blipFill>
          <a:blip r:embed="rId2" cstate="print"/>
          <a:srcRect/>
          <a:stretch>
            <a:fillRect/>
          </a:stretch>
        </p:blipFill>
        <p:spPr bwMode="auto">
          <a:xfrm>
            <a:off x="937846" y="3495676"/>
            <a:ext cx="3314700" cy="3362325"/>
          </a:xfrm>
          <a:prstGeom prst="rect">
            <a:avLst/>
          </a:prstGeom>
          <a:noFill/>
          <a:ln w="9525">
            <a:noFill/>
            <a:miter lim="800000"/>
            <a:headEnd/>
            <a:tailEnd/>
          </a:ln>
        </p:spPr>
      </p:pic>
      <p:pic>
        <p:nvPicPr>
          <p:cNvPr id="8" name="Picture 4" descr="http://www2.maxwell.syr.edu/plegal/tips/t4prod/spiererwq3_files/image001.jpg"/>
          <p:cNvPicPr>
            <a:picLocks noChangeAspect="1" noChangeArrowheads="1"/>
          </p:cNvPicPr>
          <p:nvPr/>
        </p:nvPicPr>
        <p:blipFill>
          <a:blip r:embed="rId3" cstate="print"/>
          <a:srcRect/>
          <a:stretch>
            <a:fillRect/>
          </a:stretch>
        </p:blipFill>
        <p:spPr bwMode="auto">
          <a:xfrm>
            <a:off x="5140326" y="1352336"/>
            <a:ext cx="3698875" cy="27432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3862559893"/>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10063" cy="1143000"/>
          </a:xfrm>
        </p:spPr>
        <p:txBody>
          <a:bodyPr>
            <a:normAutofit fontScale="90000"/>
          </a:bodyPr>
          <a:lstStyle/>
          <a:p>
            <a:pPr eaLnBrk="1" fontAlgn="auto" hangingPunct="1">
              <a:spcAft>
                <a:spcPts val="0"/>
              </a:spcAft>
              <a:defRPr/>
            </a:pPr>
            <a:r>
              <a:rPr lang="en-US" dirty="0" smtClean="0">
                <a:latin typeface="Impact" panose="020B0806030902050204" pitchFamily="34" charset="0"/>
              </a:rPr>
              <a:t>Cuban </a:t>
            </a:r>
            <a:r>
              <a:rPr lang="en-US" dirty="0">
                <a:latin typeface="Impact" panose="020B0806030902050204" pitchFamily="34" charset="0"/>
              </a:rPr>
              <a:t>M</a:t>
            </a:r>
            <a:r>
              <a:rPr lang="en-US" dirty="0" smtClean="0">
                <a:latin typeface="Impact" panose="020B0806030902050204" pitchFamily="34" charset="0"/>
              </a:rPr>
              <a:t>issile Crisis</a:t>
            </a:r>
            <a:endParaRPr lang="en-US" dirty="0">
              <a:latin typeface="Impact" panose="020B0806030902050204" pitchFamily="34" charset="0"/>
            </a:endParaRPr>
          </a:p>
        </p:txBody>
      </p:sp>
      <p:sp>
        <p:nvSpPr>
          <p:cNvPr id="3" name="Content Placeholder 2"/>
          <p:cNvSpPr>
            <a:spLocks noGrp="1"/>
          </p:cNvSpPr>
          <p:nvPr>
            <p:ph idx="1"/>
          </p:nvPr>
        </p:nvSpPr>
        <p:spPr>
          <a:xfrm>
            <a:off x="228600" y="1600200"/>
            <a:ext cx="4495800" cy="4873625"/>
          </a:xfrm>
        </p:spPr>
        <p:txBody>
          <a:bodyPr>
            <a:normAutofit fontScale="77500" lnSpcReduction="20000"/>
          </a:bodyPr>
          <a:lstStyle/>
          <a:p>
            <a:pPr marL="274320" indent="-274320" eaLnBrk="1" fontAlgn="auto" hangingPunct="1">
              <a:spcAft>
                <a:spcPts val="0"/>
              </a:spcAft>
              <a:buFont typeface="Wingdings"/>
              <a:buChar char=""/>
              <a:defRPr/>
            </a:pPr>
            <a:r>
              <a:rPr lang="en-US" dirty="0" smtClean="0"/>
              <a:t>Khrushchev promised to defend Cuba with Soviet arms</a:t>
            </a:r>
          </a:p>
          <a:p>
            <a:pPr marL="274320" indent="-274320" eaLnBrk="1" fontAlgn="auto" hangingPunct="1">
              <a:spcAft>
                <a:spcPts val="0"/>
              </a:spcAft>
              <a:buFont typeface="Wingdings"/>
              <a:buChar char=""/>
              <a:defRPr/>
            </a:pPr>
            <a:r>
              <a:rPr lang="en-US" dirty="0" smtClean="0"/>
              <a:t>During the Summer of 1962, the Soviet flow of weapons to Cuba increased </a:t>
            </a:r>
          </a:p>
          <a:p>
            <a:pPr marL="274320" indent="-274320" eaLnBrk="1" fontAlgn="auto" hangingPunct="1">
              <a:spcAft>
                <a:spcPts val="0"/>
              </a:spcAft>
              <a:buFont typeface="Wingdings"/>
              <a:buChar char=""/>
              <a:defRPr/>
            </a:pPr>
            <a:r>
              <a:rPr lang="en-US" dirty="0" smtClean="0"/>
              <a:t>U-2 planes provided evidence that Soviets were building missile bases in Cuba.  Some contained nuclear missiles already prepared to launch</a:t>
            </a:r>
          </a:p>
          <a:p>
            <a:pPr marL="274320" indent="-274320" eaLnBrk="1" fontAlgn="auto" hangingPunct="1">
              <a:spcAft>
                <a:spcPts val="0"/>
              </a:spcAft>
              <a:buFont typeface="Wingdings"/>
              <a:buChar char=""/>
              <a:defRPr/>
            </a:pPr>
            <a:r>
              <a:rPr lang="en-US" dirty="0" smtClean="0"/>
              <a:t>On October 22, 1962 Kennedy delivered a nationally televised speech saying that an attack from Cuba would start an all out war with the Soviets</a:t>
            </a:r>
            <a:endParaRPr lang="en-US" dirty="0"/>
          </a:p>
        </p:txBody>
      </p:sp>
      <p:pic>
        <p:nvPicPr>
          <p:cNvPr id="13316" name="Picture 2" descr="File:John Kennedy, Nikita Khrushchev 1961.jpg">
            <a:hlinkClick r:id="rId2"/>
          </p:cNvPr>
          <p:cNvPicPr>
            <a:picLocks noChangeAspect="1" noChangeArrowheads="1"/>
          </p:cNvPicPr>
          <p:nvPr/>
        </p:nvPicPr>
        <p:blipFill>
          <a:blip r:embed="rId3" cstate="print"/>
          <a:srcRect/>
          <a:stretch>
            <a:fillRect/>
          </a:stretch>
        </p:blipFill>
        <p:spPr bwMode="auto">
          <a:xfrm>
            <a:off x="4724400" y="228600"/>
            <a:ext cx="4195763" cy="3257550"/>
          </a:xfrm>
          <a:prstGeom prst="rect">
            <a:avLst/>
          </a:prstGeom>
          <a:noFill/>
          <a:ln w="9525">
            <a:noFill/>
            <a:miter lim="800000"/>
            <a:headEnd/>
            <a:tailEnd/>
          </a:ln>
        </p:spPr>
      </p:pic>
      <p:pic>
        <p:nvPicPr>
          <p:cNvPr id="13317" name="Picture 4" descr="File:P-2H Neptune over Soviet ship Oct 1962.jpg">
            <a:hlinkClick r:id="rId4"/>
          </p:cNvPr>
          <p:cNvPicPr>
            <a:picLocks noChangeAspect="1" noChangeArrowheads="1"/>
          </p:cNvPicPr>
          <p:nvPr/>
        </p:nvPicPr>
        <p:blipFill>
          <a:blip r:embed="rId5" cstate="print"/>
          <a:srcRect/>
          <a:stretch>
            <a:fillRect/>
          </a:stretch>
        </p:blipFill>
        <p:spPr bwMode="auto">
          <a:xfrm>
            <a:off x="4767263" y="3613150"/>
            <a:ext cx="4152900" cy="3001963"/>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800600" cy="1143000"/>
          </a:xfrm>
        </p:spPr>
        <p:txBody>
          <a:bodyPr>
            <a:normAutofit fontScale="90000"/>
          </a:bodyPr>
          <a:lstStyle/>
          <a:p>
            <a:pPr eaLnBrk="1" fontAlgn="auto" hangingPunct="1">
              <a:spcAft>
                <a:spcPts val="0"/>
              </a:spcAft>
              <a:defRPr/>
            </a:pPr>
            <a:r>
              <a:rPr lang="en-US" dirty="0" smtClean="0">
                <a:latin typeface="Impact" panose="020B0806030902050204" pitchFamily="34" charset="0"/>
              </a:rPr>
              <a:t>Cuban </a:t>
            </a:r>
            <a:r>
              <a:rPr lang="en-US" dirty="0">
                <a:latin typeface="Impact" panose="020B0806030902050204" pitchFamily="34" charset="0"/>
              </a:rPr>
              <a:t>M</a:t>
            </a:r>
            <a:r>
              <a:rPr lang="en-US" dirty="0" smtClean="0">
                <a:latin typeface="Impact" panose="020B0806030902050204" pitchFamily="34" charset="0"/>
              </a:rPr>
              <a:t>issile Crisis</a:t>
            </a:r>
            <a:endParaRPr lang="en-US" dirty="0">
              <a:latin typeface="Impact" panose="020B0806030902050204" pitchFamily="34" charset="0"/>
            </a:endParaRPr>
          </a:p>
        </p:txBody>
      </p:sp>
      <p:sp>
        <p:nvSpPr>
          <p:cNvPr id="3" name="Content Placeholder 2"/>
          <p:cNvSpPr>
            <a:spLocks noGrp="1"/>
          </p:cNvSpPr>
          <p:nvPr>
            <p:ph idx="1"/>
          </p:nvPr>
        </p:nvSpPr>
        <p:spPr>
          <a:xfrm>
            <a:off x="457200" y="1600200"/>
            <a:ext cx="4495800" cy="4873625"/>
          </a:xfrm>
        </p:spPr>
        <p:txBody>
          <a:bodyPr>
            <a:normAutofit fontScale="70000" lnSpcReduction="20000"/>
          </a:bodyPr>
          <a:lstStyle/>
          <a:p>
            <a:pPr marL="274320" indent="-274320">
              <a:buFont typeface="Wingdings"/>
              <a:buChar char=""/>
              <a:defRPr/>
            </a:pPr>
            <a:r>
              <a:rPr lang="en-US" dirty="0"/>
              <a:t>For </a:t>
            </a:r>
            <a:r>
              <a:rPr lang="en-US" dirty="0" smtClean="0"/>
              <a:t>the next 6 </a:t>
            </a:r>
            <a:r>
              <a:rPr lang="en-US" dirty="0"/>
              <a:t>days the world expected war</a:t>
            </a:r>
          </a:p>
          <a:p>
            <a:pPr marL="274320" indent="-274320" eaLnBrk="1" fontAlgn="auto" hangingPunct="1">
              <a:spcAft>
                <a:spcPts val="0"/>
              </a:spcAft>
              <a:buFont typeface="Wingdings"/>
              <a:buChar char=""/>
              <a:defRPr/>
            </a:pPr>
            <a:r>
              <a:rPr lang="en-US" dirty="0" smtClean="0"/>
              <a:t>U.S. Navy sent to intercept Soviet ships supplying Cuba</a:t>
            </a:r>
          </a:p>
          <a:p>
            <a:pPr marL="274320" indent="-274320" eaLnBrk="1" fontAlgn="auto" hangingPunct="1">
              <a:spcAft>
                <a:spcPts val="0"/>
              </a:spcAft>
              <a:buFont typeface="Wingdings"/>
              <a:buChar char=""/>
              <a:defRPr/>
            </a:pPr>
            <a:r>
              <a:rPr lang="en-US" dirty="0" smtClean="0"/>
              <a:t>U.S. goal was to quarantine Cuba and prevent ships from coming within 800 miles of the island</a:t>
            </a:r>
          </a:p>
          <a:p>
            <a:pPr marL="274320" indent="-274320" eaLnBrk="1" fontAlgn="auto" hangingPunct="1">
              <a:spcAft>
                <a:spcPts val="0"/>
              </a:spcAft>
              <a:buFont typeface="Wingdings"/>
              <a:buChar char=""/>
              <a:defRPr/>
            </a:pPr>
            <a:r>
              <a:rPr lang="en-US" dirty="0" smtClean="0"/>
              <a:t>250,000 men prepared to start land invasion of Cuba from Florida</a:t>
            </a:r>
          </a:p>
          <a:p>
            <a:pPr marL="274320" indent="-274320" eaLnBrk="1" fontAlgn="auto" hangingPunct="1">
              <a:spcAft>
                <a:spcPts val="0"/>
              </a:spcAft>
              <a:buFont typeface="Wingdings"/>
              <a:buChar char=""/>
              <a:defRPr/>
            </a:pPr>
            <a:r>
              <a:rPr lang="en-US" dirty="0" smtClean="0"/>
              <a:t>First break in crisis:  Soviet ships stopped to avoid a conflict at sea</a:t>
            </a:r>
          </a:p>
          <a:p>
            <a:pPr marL="274320" indent="-274320" eaLnBrk="1" fontAlgn="auto" hangingPunct="1">
              <a:spcAft>
                <a:spcPts val="0"/>
              </a:spcAft>
              <a:buFont typeface="Wingdings"/>
              <a:buChar char=""/>
              <a:defRPr/>
            </a:pPr>
            <a:r>
              <a:rPr lang="en-US" dirty="0" smtClean="0"/>
              <a:t>Secretary of State Dean Rusk:  “We’re eyeball to eyeball, and I think the other side just blinked”</a:t>
            </a:r>
          </a:p>
        </p:txBody>
      </p:sp>
      <p:pic>
        <p:nvPicPr>
          <p:cNvPr id="14340" name="Picture 2"/>
          <p:cNvPicPr>
            <a:picLocks noChangeAspect="1" noChangeArrowheads="1"/>
          </p:cNvPicPr>
          <p:nvPr/>
        </p:nvPicPr>
        <p:blipFill>
          <a:blip r:embed="rId2" cstate="print"/>
          <a:srcRect/>
          <a:stretch>
            <a:fillRect/>
          </a:stretch>
        </p:blipFill>
        <p:spPr bwMode="auto">
          <a:xfrm>
            <a:off x="4876800" y="228600"/>
            <a:ext cx="4049713" cy="3206750"/>
          </a:xfrm>
          <a:prstGeom prst="rect">
            <a:avLst/>
          </a:prstGeom>
          <a:noFill/>
          <a:ln w="9525">
            <a:noFill/>
            <a:miter lim="800000"/>
            <a:headEnd/>
            <a:tailEnd/>
          </a:ln>
        </p:spPr>
      </p:pic>
      <p:pic>
        <p:nvPicPr>
          <p:cNvPr id="14341" name="Picture 3"/>
          <p:cNvPicPr>
            <a:picLocks noChangeAspect="1" noChangeArrowheads="1"/>
          </p:cNvPicPr>
          <p:nvPr/>
        </p:nvPicPr>
        <p:blipFill>
          <a:blip r:embed="rId3" cstate="print"/>
          <a:srcRect/>
          <a:stretch>
            <a:fillRect/>
          </a:stretch>
        </p:blipFill>
        <p:spPr bwMode="auto">
          <a:xfrm>
            <a:off x="4876800" y="3529013"/>
            <a:ext cx="4049713" cy="31337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6" y="1"/>
            <a:ext cx="8323385" cy="1107973"/>
          </a:xfrm>
          <a:prstGeom prst="rect">
            <a:avLst/>
          </a:prstGeom>
          <a:solidFill>
            <a:schemeClr val="tx1"/>
          </a:solidFill>
        </p:spPr>
        <p:txBody>
          <a:bodyPr wrap="square" lIns="91418" tIns="45709" rIns="91418" bIns="45709">
            <a:spAutoFit/>
          </a:bodyPr>
          <a:lstStyle/>
          <a:p>
            <a:pPr algn="ctr" defTabSz="914172" eaLnBrk="0" fontAlgn="auto" hangingPunct="0">
              <a:spcBef>
                <a:spcPct val="50000"/>
              </a:spcBef>
              <a:spcAft>
                <a:spcPts val="0"/>
              </a:spcAft>
              <a:defRPr/>
            </a:pPr>
            <a:r>
              <a:rPr lang="en-US" sz="6600" dirty="0">
                <a:solidFill>
                  <a:srgbClr val="C00000"/>
                </a:solidFill>
                <a:effectLst>
                  <a:outerShdw blurRad="38100" dist="38100" dir="2700000" algn="tl">
                    <a:srgbClr val="C0C0C0"/>
                  </a:outerShdw>
                </a:effectLst>
                <a:latin typeface="Impact" pitchFamily="34" charset="0"/>
              </a:rPr>
              <a:t>Cuban Missile Crisis</a:t>
            </a:r>
          </a:p>
        </p:txBody>
      </p:sp>
      <p:pic>
        <p:nvPicPr>
          <p:cNvPr id="24579" name="Picture 2" descr="The Loneliest Job"/>
          <p:cNvPicPr>
            <a:picLocks noChangeAspect="1" noChangeArrowheads="1"/>
          </p:cNvPicPr>
          <p:nvPr/>
        </p:nvPicPr>
        <p:blipFill>
          <a:blip r:embed="rId2" cstate="print"/>
          <a:srcRect/>
          <a:stretch>
            <a:fillRect/>
          </a:stretch>
        </p:blipFill>
        <p:spPr bwMode="auto">
          <a:xfrm>
            <a:off x="468924" y="2776452"/>
            <a:ext cx="4689231" cy="3207489"/>
          </a:xfrm>
          <a:prstGeom prst="rect">
            <a:avLst/>
          </a:prstGeom>
          <a:noFill/>
          <a:ln w="9525">
            <a:solidFill>
              <a:schemeClr val="tx1"/>
            </a:solidFill>
            <a:miter lim="800000"/>
            <a:headEnd/>
            <a:tailEnd/>
          </a:ln>
        </p:spPr>
      </p:pic>
      <p:pic>
        <p:nvPicPr>
          <p:cNvPr id="24580" name="Picture 2" descr="https://www.glastonburyus.org/staff/BernardRo/PublishingImages/cuban_missile_crisis_cartoon.gif"/>
          <p:cNvPicPr>
            <a:picLocks noChangeAspect="1" noChangeArrowheads="1"/>
          </p:cNvPicPr>
          <p:nvPr/>
        </p:nvPicPr>
        <p:blipFill>
          <a:blip r:embed="rId3" cstate="print"/>
          <a:srcRect/>
          <a:stretch>
            <a:fillRect/>
          </a:stretch>
        </p:blipFill>
        <p:spPr bwMode="auto">
          <a:xfrm>
            <a:off x="5274130" y="1199847"/>
            <a:ext cx="3848101" cy="2832100"/>
          </a:xfrm>
          <a:prstGeom prst="rect">
            <a:avLst/>
          </a:prstGeom>
          <a:noFill/>
          <a:ln w="9525">
            <a:solidFill>
              <a:schemeClr val="tx1"/>
            </a:solidFill>
            <a:miter lim="800000"/>
            <a:headEnd/>
            <a:tailEnd/>
          </a:ln>
        </p:spPr>
      </p:pic>
      <p:sp>
        <p:nvSpPr>
          <p:cNvPr id="24581" name="Rectangle 5"/>
          <p:cNvSpPr>
            <a:spLocks noChangeArrowheads="1"/>
          </p:cNvSpPr>
          <p:nvPr/>
        </p:nvSpPr>
        <p:spPr bwMode="auto">
          <a:xfrm>
            <a:off x="166982" y="1066755"/>
            <a:ext cx="5005755" cy="1815860"/>
          </a:xfrm>
          <a:prstGeom prst="rect">
            <a:avLst/>
          </a:prstGeom>
          <a:solidFill>
            <a:schemeClr val="tx1"/>
          </a:solidFill>
          <a:ln w="9525">
            <a:noFill/>
            <a:miter lim="800000"/>
            <a:headEnd/>
            <a:tailEnd/>
          </a:ln>
          <a:effectLst>
            <a:prstShdw prst="shdw17" dist="17961" dir="2700000">
              <a:schemeClr val="accent1">
                <a:gamma/>
                <a:shade val="60000"/>
                <a:invGamma/>
              </a:schemeClr>
            </a:prstShdw>
          </a:effectLst>
        </p:spPr>
        <p:txBody>
          <a:bodyPr wrap="square" lIns="91418" tIns="45709" rIns="91418" bIns="45709" anchor="ctr">
            <a:spAutoFit/>
          </a:bodyPr>
          <a:lstStyle/>
          <a:p>
            <a:pPr defTabSz="914172" eaLnBrk="0" fontAlgn="auto" hangingPunct="0">
              <a:spcBef>
                <a:spcPts val="0"/>
              </a:spcBef>
              <a:spcAft>
                <a:spcPts val="0"/>
              </a:spcAft>
              <a:defRPr/>
            </a:pPr>
            <a:r>
              <a:rPr lang="en-US" sz="2800" b="1" i="1" dirty="0">
                <a:solidFill>
                  <a:srgbClr val="000000"/>
                </a:solidFill>
                <a:latin typeface="+mn-lt"/>
                <a:ea typeface="Times New Roman" pitchFamily="18" charset="0"/>
                <a:cs typeface="Times New Roman" pitchFamily="18" charset="0"/>
              </a:rPr>
              <a:t>The Russians agreed to take their missiles out of Cuba if the U.S. removed theirs from Turkey</a:t>
            </a:r>
            <a:r>
              <a:rPr lang="en-US" sz="2800" b="1" i="1" dirty="0">
                <a:solidFill>
                  <a:prstClr val="white"/>
                </a:solidFill>
                <a:latin typeface="+mn-lt"/>
              </a:rPr>
              <a:t> </a:t>
            </a:r>
          </a:p>
        </p:txBody>
      </p:sp>
      <p:sp>
        <p:nvSpPr>
          <p:cNvPr id="24583" name="Rectangle 6"/>
          <p:cNvSpPr>
            <a:spLocks noChangeArrowheads="1"/>
          </p:cNvSpPr>
          <p:nvPr/>
        </p:nvSpPr>
        <p:spPr bwMode="auto">
          <a:xfrm>
            <a:off x="832338" y="5997957"/>
            <a:ext cx="3962400" cy="584753"/>
          </a:xfrm>
          <a:prstGeom prst="rect">
            <a:avLst/>
          </a:prstGeom>
          <a:solidFill>
            <a:schemeClr val="tx1"/>
          </a:solidFill>
          <a:ln w="9525">
            <a:noFill/>
            <a:miter lim="800000"/>
            <a:headEnd/>
            <a:tailEnd/>
          </a:ln>
        </p:spPr>
        <p:txBody>
          <a:bodyPr lIns="91418" tIns="45709" rIns="91418" bIns="45709">
            <a:spAutoFit/>
          </a:bodyPr>
          <a:lstStyle/>
          <a:p>
            <a:pPr algn="ctr" defTabSz="914172" eaLnBrk="0" fontAlgn="auto" hangingPunct="0">
              <a:spcBef>
                <a:spcPts val="0"/>
              </a:spcBef>
              <a:spcAft>
                <a:spcPts val="0"/>
              </a:spcAft>
            </a:pPr>
            <a:r>
              <a:rPr lang="en-US" sz="1600" b="1" dirty="0">
                <a:solidFill>
                  <a:srgbClr val="000000"/>
                </a:solidFill>
                <a:latin typeface="Arial Narrow" pitchFamily="34" charset="0"/>
                <a:cs typeface="Times New Roman" pitchFamily="18" charset="0"/>
              </a:rPr>
              <a:t>President John F. Kennedy thinking in the Oval Office during the Cuban Missile Crisis in 1962</a:t>
            </a:r>
            <a:endParaRPr lang="en-US" sz="1600" b="1" dirty="0">
              <a:solidFill>
                <a:prstClr val="white"/>
              </a:solidFill>
              <a:latin typeface="Arial Narrow"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4800"/>
            <a:ext cx="2074070" cy="256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227824"/>
      </p:ext>
    </p:extLst>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nimaps.com/cuba-crisis/mainmap.gif"/>
          <p:cNvPicPr>
            <a:picLocks noChangeAspect="1" noChangeArrowheads="1"/>
          </p:cNvPicPr>
          <p:nvPr/>
        </p:nvPicPr>
        <p:blipFill>
          <a:blip r:embed="rId2" cstate="print"/>
          <a:srcRect/>
          <a:stretch>
            <a:fillRect/>
          </a:stretch>
        </p:blipFill>
        <p:spPr bwMode="auto">
          <a:xfrm>
            <a:off x="0" y="-6112"/>
            <a:ext cx="9144000" cy="6858000"/>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3525156769"/>
      </p:ext>
    </p:extLst>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51"/>
            <a:ext cx="7696200" cy="1107973"/>
          </a:xfrm>
          <a:prstGeom prst="rect">
            <a:avLst/>
          </a:prstGeom>
          <a:solidFill>
            <a:schemeClr val="tx1"/>
          </a:solidFill>
          <a:ln w="9525">
            <a:noFill/>
            <a:miter lim="800000"/>
            <a:headEnd/>
            <a:tailEnd/>
          </a:ln>
          <a:effectLst/>
        </p:spPr>
        <p:txBody>
          <a:bodyPr lIns="91418" tIns="45709" rIns="91418" bIns="45709" anchor="ctr">
            <a:spAutoFit/>
          </a:bodyPr>
          <a:lstStyle/>
          <a:p>
            <a:pPr algn="ctr" defTabSz="914172" fontAlgn="auto">
              <a:spcBef>
                <a:spcPct val="50000"/>
              </a:spcBef>
              <a:spcAft>
                <a:spcPts val="0"/>
              </a:spcAft>
              <a:defRPr/>
            </a:pPr>
            <a:r>
              <a:rPr lang="en-US" sz="6600" dirty="0">
                <a:solidFill>
                  <a:srgbClr val="D40000"/>
                </a:solidFill>
                <a:effectLst>
                  <a:outerShdw blurRad="38100" dist="38100" dir="2700000" algn="tl">
                    <a:srgbClr val="C0C0C0"/>
                  </a:outerShdw>
                </a:effectLst>
                <a:latin typeface="Impact" pitchFamily="34" charset="0"/>
              </a:rPr>
              <a:t>Berlin Wall Built</a:t>
            </a:r>
          </a:p>
        </p:txBody>
      </p:sp>
      <p:pic>
        <p:nvPicPr>
          <p:cNvPr id="18435" name="Picture 3" descr="clearpixel"/>
          <p:cNvPicPr>
            <a:picLocks noChangeAspect="1" noChangeArrowheads="1"/>
          </p:cNvPicPr>
          <p:nvPr/>
        </p:nvPicPr>
        <p:blipFill>
          <a:blip r:embed="rId2"/>
          <a:srcRect/>
          <a:stretch>
            <a:fillRect/>
          </a:stretch>
        </p:blipFill>
        <p:spPr bwMode="auto">
          <a:xfrm>
            <a:off x="2009777" y="-187323"/>
            <a:ext cx="95250" cy="9525"/>
          </a:xfrm>
          <a:prstGeom prst="rect">
            <a:avLst/>
          </a:prstGeom>
          <a:noFill/>
          <a:ln w="9525">
            <a:noFill/>
            <a:miter lim="800000"/>
            <a:headEnd/>
            <a:tailEnd/>
          </a:ln>
        </p:spPr>
      </p:pic>
      <p:pic>
        <p:nvPicPr>
          <p:cNvPr id="18436"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a:ln w="9525">
            <a:noFill/>
            <a:miter lim="800000"/>
            <a:headEnd/>
            <a:tailEnd/>
          </a:ln>
        </p:spPr>
      </p:pic>
      <p:pic>
        <p:nvPicPr>
          <p:cNvPr id="18437" name="Picture 5" descr="clearpixel"/>
          <p:cNvPicPr>
            <a:picLocks noChangeAspect="1" noChangeArrowheads="1"/>
          </p:cNvPicPr>
          <p:nvPr/>
        </p:nvPicPr>
        <p:blipFill>
          <a:blip r:embed="rId2"/>
          <a:srcRect/>
          <a:stretch>
            <a:fillRect/>
          </a:stretch>
        </p:blipFill>
        <p:spPr bwMode="auto">
          <a:xfrm>
            <a:off x="3597276" y="-187323"/>
            <a:ext cx="257175" cy="9525"/>
          </a:xfrm>
          <a:prstGeom prst="rect">
            <a:avLst/>
          </a:prstGeom>
          <a:noFill/>
          <a:ln w="9525">
            <a:noFill/>
            <a:miter lim="800000"/>
            <a:headEnd/>
            <a:tailEnd/>
          </a:ln>
        </p:spPr>
      </p:pic>
      <p:pic>
        <p:nvPicPr>
          <p:cNvPr id="18438" name="Picture 6" descr="clearpixel"/>
          <p:cNvPicPr>
            <a:picLocks noChangeAspect="1" noChangeArrowheads="1"/>
          </p:cNvPicPr>
          <p:nvPr/>
        </p:nvPicPr>
        <p:blipFill>
          <a:blip r:embed="rId2"/>
          <a:srcRect/>
          <a:stretch>
            <a:fillRect/>
          </a:stretch>
        </p:blipFill>
        <p:spPr bwMode="auto">
          <a:xfrm>
            <a:off x="4362452" y="-187323"/>
            <a:ext cx="161925" cy="9525"/>
          </a:xfrm>
          <a:prstGeom prst="rect">
            <a:avLst/>
          </a:prstGeom>
          <a:noFill/>
          <a:ln w="9525">
            <a:noFill/>
            <a:miter lim="800000"/>
            <a:headEnd/>
            <a:tailEnd/>
          </a:ln>
        </p:spPr>
      </p:pic>
      <p:pic>
        <p:nvPicPr>
          <p:cNvPr id="18439"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a:ln w="9525">
            <a:noFill/>
            <a:miter lim="800000"/>
            <a:headEnd/>
            <a:tailEnd/>
          </a:ln>
        </p:spPr>
      </p:pic>
      <p:pic>
        <p:nvPicPr>
          <p:cNvPr id="18440" name="Picture 8" descr="clearpixel"/>
          <p:cNvPicPr>
            <a:picLocks noChangeAspect="1" noChangeArrowheads="1"/>
          </p:cNvPicPr>
          <p:nvPr/>
        </p:nvPicPr>
        <p:blipFill>
          <a:blip r:embed="rId2"/>
          <a:srcRect/>
          <a:stretch>
            <a:fillRect/>
          </a:stretch>
        </p:blipFill>
        <p:spPr bwMode="auto">
          <a:xfrm>
            <a:off x="5781676" y="-187323"/>
            <a:ext cx="295275" cy="9525"/>
          </a:xfrm>
          <a:prstGeom prst="rect">
            <a:avLst/>
          </a:prstGeom>
          <a:noFill/>
          <a:ln w="9525">
            <a:noFill/>
            <a:miter lim="800000"/>
            <a:headEnd/>
            <a:tailEnd/>
          </a:ln>
        </p:spPr>
      </p:pic>
      <p:sp>
        <p:nvSpPr>
          <p:cNvPr id="83978" name="Text Box 10"/>
          <p:cNvSpPr txBox="1">
            <a:spLocks noChangeArrowheads="1"/>
          </p:cNvSpPr>
          <p:nvPr/>
        </p:nvSpPr>
        <p:spPr bwMode="auto">
          <a:xfrm>
            <a:off x="4319589" y="1067390"/>
            <a:ext cx="4619625" cy="2246747"/>
          </a:xfrm>
          <a:prstGeom prst="rect">
            <a:avLst/>
          </a:prstGeom>
          <a:noFill/>
          <a:ln w="9525">
            <a:noFill/>
            <a:miter lim="800000"/>
            <a:headEnd/>
            <a:tailEnd/>
          </a:ln>
          <a:effectLst/>
        </p:spPr>
        <p:txBody>
          <a:bodyPr wrap="square" lIns="91418" tIns="45709" rIns="91418" bIns="45709">
            <a:spAutoFit/>
          </a:bodyPr>
          <a:lstStyle/>
          <a:p>
            <a:pPr defTabSz="914172" fontAlgn="auto">
              <a:spcBef>
                <a:spcPct val="50000"/>
              </a:spcBef>
              <a:spcAft>
                <a:spcPts val="0"/>
              </a:spcAft>
              <a:defRPr/>
            </a:pPr>
            <a:r>
              <a:rPr lang="en-US" sz="2800" b="1" i="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Soviets wanted to keep Germans from moving out of East Germany into West Berlin, where they could become free</a:t>
            </a:r>
            <a:endPar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304800" y="4179887"/>
            <a:ext cx="3886200" cy="1815860"/>
          </a:xfrm>
          <a:prstGeom prst="rect">
            <a:avLst/>
          </a:prstGeom>
        </p:spPr>
        <p:txBody>
          <a:bodyPr wrap="square" lIns="91418" tIns="45709" rIns="91418" bIns="45709">
            <a:spAutoFit/>
          </a:bodyPr>
          <a:lstStyle/>
          <a:p>
            <a:pPr algn="r" defTabSz="914172" fontAlgn="auto">
              <a:spcBef>
                <a:spcPts val="0"/>
              </a:spcBef>
              <a:spcAft>
                <a:spcPts val="0"/>
              </a:spcAft>
              <a:defRPr/>
            </a:pPr>
            <a:r>
              <a:rPr lang="en-US" sz="2800" b="1" i="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Berlin Wall became the symbol of Communist oppression around the world</a:t>
            </a:r>
            <a:endParaRPr lang="en-US" sz="2800" dirty="0">
              <a:solidFill>
                <a:prstClr val="white"/>
              </a:solidFill>
              <a:latin typeface="Arial"/>
            </a:endParaRPr>
          </a:p>
        </p:txBody>
      </p:sp>
      <p:pic>
        <p:nvPicPr>
          <p:cNvPr id="17419" name="Picture 11" descr="Checkpoint Charlie"/>
          <p:cNvPicPr>
            <a:picLocks noChangeAspect="1" noChangeArrowheads="1"/>
          </p:cNvPicPr>
          <p:nvPr/>
        </p:nvPicPr>
        <p:blipFill>
          <a:blip r:embed="rId3" cstate="print">
            <a:lum bright="-6000" contrast="6000"/>
          </a:blip>
          <a:srcRect l="3163" r="11005"/>
          <a:stretch>
            <a:fillRect/>
          </a:stretch>
        </p:blipFill>
        <p:spPr bwMode="auto">
          <a:xfrm>
            <a:off x="4343400" y="3361766"/>
            <a:ext cx="4572000" cy="3308911"/>
          </a:xfrm>
          <a:prstGeom prst="rect">
            <a:avLst/>
          </a:prstGeom>
          <a:noFill/>
          <a:ln w="9525">
            <a:solidFill>
              <a:schemeClr val="tx1"/>
            </a:solidFill>
            <a:miter lim="800000"/>
            <a:headEnd/>
            <a:tailEnd/>
          </a:ln>
        </p:spPr>
      </p:pic>
      <p:pic>
        <p:nvPicPr>
          <p:cNvPr id="17421" name="Picture 13" descr="http://amhist.ist.unomaha.edu/module_files/Berlin%20Wall.jpg"/>
          <p:cNvPicPr>
            <a:picLocks noChangeAspect="1" noChangeArrowheads="1"/>
          </p:cNvPicPr>
          <p:nvPr/>
        </p:nvPicPr>
        <p:blipFill>
          <a:blip r:embed="rId4" cstate="print"/>
          <a:srcRect/>
          <a:stretch>
            <a:fillRect/>
          </a:stretch>
        </p:blipFill>
        <p:spPr bwMode="auto">
          <a:xfrm>
            <a:off x="304800" y="1066802"/>
            <a:ext cx="3886200" cy="3032125"/>
          </a:xfrm>
          <a:prstGeom prst="rect">
            <a:avLst/>
          </a:prstGeom>
          <a:noFill/>
          <a:ln w="9525">
            <a:noFill/>
            <a:miter lim="800000"/>
            <a:headEnd/>
            <a:tailEnd/>
          </a:ln>
        </p:spPr>
      </p:pic>
    </p:spTree>
    <p:extLst>
      <p:ext uri="{BB962C8B-B14F-4D97-AF65-F5344CB8AC3E}">
        <p14:creationId xmlns:p14="http://schemas.microsoft.com/office/powerpoint/2010/main" val="1990064863"/>
      </p:ext>
    </p:extLst>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18"/>
            <a:ext cx="7467600" cy="1143000"/>
          </a:xfrm>
        </p:spPr>
        <p:txBody>
          <a:bodyPr/>
          <a:lstStyle/>
          <a:p>
            <a:pPr eaLnBrk="1" fontAlgn="auto" hangingPunct="1">
              <a:spcAft>
                <a:spcPts val="0"/>
              </a:spcAft>
              <a:defRPr/>
            </a:pPr>
            <a:r>
              <a:rPr lang="en-US" dirty="0" smtClean="0">
                <a:latin typeface="Impact" panose="020B0806030902050204" pitchFamily="34" charset="0"/>
              </a:rPr>
              <a:t>Berlin crisis</a:t>
            </a:r>
            <a:endParaRPr lang="en-US" dirty="0">
              <a:latin typeface="Impact" panose="020B0806030902050204" pitchFamily="34" charset="0"/>
            </a:endParaRPr>
          </a:p>
        </p:txBody>
      </p:sp>
      <p:sp>
        <p:nvSpPr>
          <p:cNvPr id="3" name="Content Placeholder 2"/>
          <p:cNvSpPr>
            <a:spLocks noGrp="1"/>
          </p:cNvSpPr>
          <p:nvPr>
            <p:ph idx="1"/>
          </p:nvPr>
        </p:nvSpPr>
        <p:spPr>
          <a:xfrm>
            <a:off x="304800" y="1219200"/>
            <a:ext cx="4337050" cy="5410200"/>
          </a:xfrm>
        </p:spPr>
        <p:txBody>
          <a:bodyPr>
            <a:normAutofit/>
          </a:bodyPr>
          <a:lstStyle/>
          <a:p>
            <a:pPr marL="274320" indent="-274320" eaLnBrk="1" fontAlgn="auto" hangingPunct="1">
              <a:spcAft>
                <a:spcPts val="0"/>
              </a:spcAft>
              <a:buFont typeface="Wingdings"/>
              <a:buChar char=""/>
              <a:defRPr/>
            </a:pPr>
            <a:r>
              <a:rPr lang="en-US" dirty="0" smtClean="0"/>
              <a:t>In the 11 years since the Berlin Airlift, West Berlin’s economy had flourished</a:t>
            </a:r>
          </a:p>
          <a:p>
            <a:pPr marL="274320" indent="-274320" eaLnBrk="1" fontAlgn="auto" hangingPunct="1">
              <a:spcAft>
                <a:spcPts val="0"/>
              </a:spcAft>
              <a:buFont typeface="Wingdings"/>
              <a:buChar char=""/>
              <a:defRPr/>
            </a:pPr>
            <a:r>
              <a:rPr lang="en-US" dirty="0" smtClean="0"/>
              <a:t>3 million East Berliners had migrated to West Berlin</a:t>
            </a:r>
          </a:p>
          <a:p>
            <a:pPr marL="274320" indent="-274320" eaLnBrk="1" fontAlgn="auto" hangingPunct="1">
              <a:spcAft>
                <a:spcPts val="0"/>
              </a:spcAft>
              <a:buFont typeface="Wingdings"/>
              <a:buChar char=""/>
              <a:defRPr/>
            </a:pPr>
            <a:r>
              <a:rPr lang="en-US" dirty="0" smtClean="0"/>
              <a:t>East Germany’s economy appeared to be a failure as did communism</a:t>
            </a:r>
          </a:p>
        </p:txBody>
      </p:sp>
      <p:pic>
        <p:nvPicPr>
          <p:cNvPr id="15364" name="Picture 2" descr="File:JFKBerlinSpeech.jpg">
            <a:hlinkClick r:id="rId2"/>
          </p:cNvPr>
          <p:cNvPicPr>
            <a:picLocks noChangeAspect="1" noChangeArrowheads="1"/>
          </p:cNvPicPr>
          <p:nvPr/>
        </p:nvPicPr>
        <p:blipFill>
          <a:blip r:embed="rId3" cstate="print"/>
          <a:srcRect/>
          <a:stretch>
            <a:fillRect/>
          </a:stretch>
        </p:blipFill>
        <p:spPr bwMode="auto">
          <a:xfrm>
            <a:off x="4614863" y="304800"/>
            <a:ext cx="3878262" cy="2895600"/>
          </a:xfrm>
          <a:prstGeom prst="rect">
            <a:avLst/>
          </a:prstGeom>
          <a:noFill/>
          <a:ln w="9525">
            <a:noFill/>
            <a:miter lim="800000"/>
            <a:headEnd/>
            <a:tailEnd/>
          </a:ln>
        </p:spPr>
      </p:pic>
      <p:pic>
        <p:nvPicPr>
          <p:cNvPr id="15365" name="Picture 4" descr="File:Berlinermauer.jpg">
            <a:hlinkClick r:id="rId4"/>
          </p:cNvPr>
          <p:cNvPicPr>
            <a:picLocks noChangeAspect="1" noChangeArrowheads="1"/>
          </p:cNvPicPr>
          <p:nvPr/>
        </p:nvPicPr>
        <p:blipFill>
          <a:blip r:embed="rId5" cstate="print"/>
          <a:srcRect/>
          <a:stretch>
            <a:fillRect/>
          </a:stretch>
        </p:blipFill>
        <p:spPr bwMode="auto">
          <a:xfrm>
            <a:off x="4641850" y="3505200"/>
            <a:ext cx="3810000" cy="28575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anose="020B0806030902050204" pitchFamily="34" charset="0"/>
              </a:rPr>
              <a:t>West Berlin/Berlin Wall</a:t>
            </a:r>
            <a:endParaRPr lang="en-US" dirty="0">
              <a:latin typeface="Impact" panose="020B0806030902050204" pitchFamily="34" charset="0"/>
            </a:endParaRPr>
          </a:p>
        </p:txBody>
      </p:sp>
      <p:sp>
        <p:nvSpPr>
          <p:cNvPr id="3" name="Content Placeholder 2"/>
          <p:cNvSpPr>
            <a:spLocks noGrp="1"/>
          </p:cNvSpPr>
          <p:nvPr>
            <p:ph idx="1"/>
          </p:nvPr>
        </p:nvSpPr>
        <p:spPr>
          <a:xfrm>
            <a:off x="457200" y="1600201"/>
            <a:ext cx="8153400" cy="5257799"/>
          </a:xfrm>
        </p:spPr>
        <p:txBody>
          <a:bodyPr>
            <a:normAutofit fontScale="85000" lnSpcReduction="20000"/>
          </a:bodyPr>
          <a:lstStyle/>
          <a:p>
            <a:r>
              <a:rPr lang="en-US" dirty="0"/>
              <a:t>In a television address to the nation on July 25, 1961, he described the embattled city as “the great testing place of Western courage and will” and declared that any attack on West Berlin would be viewed as an attack on the United States</a:t>
            </a:r>
            <a:r>
              <a:rPr lang="en-US" dirty="0" smtClean="0"/>
              <a:t>.</a:t>
            </a:r>
          </a:p>
          <a:p>
            <a:r>
              <a:rPr lang="en-US" dirty="0">
                <a:latin typeface="Arial" panose="020B0604020202020204" pitchFamily="34" charset="0"/>
                <a:cs typeface="Arial" panose="020B0604020202020204" pitchFamily="34" charset="0"/>
              </a:rPr>
              <a:t>Nikita Khrushchev described West Berlin, surrounded on all sides by East Germany, as “a bone in my throat” and vowed to “eradicate this splinter from the heart of Europe.”</a:t>
            </a:r>
            <a:r>
              <a:rPr lang="en-US" b="1" dirty="0">
                <a:latin typeface="Arial" panose="020B0604020202020204" pitchFamily="34" charset="0"/>
                <a:cs typeface="Arial" panose="020B0604020202020204" pitchFamily="34" charset="0"/>
              </a:rPr>
              <a:t> </a:t>
            </a:r>
            <a:endParaRPr lang="en-US" dirty="0" smtClean="0"/>
          </a:p>
          <a:p>
            <a:r>
              <a:rPr lang="en-US" dirty="0" smtClean="0"/>
              <a:t>In early </a:t>
            </a:r>
            <a:r>
              <a:rPr lang="en-US" dirty="0"/>
              <a:t>morning of August 13, 1961, the East German government, with Soviet support, </a:t>
            </a:r>
            <a:r>
              <a:rPr lang="en-US" dirty="0" smtClean="0"/>
              <a:t>began to build a </a:t>
            </a:r>
            <a:r>
              <a:rPr lang="en-US" dirty="0"/>
              <a:t>wall of barbed wire across the heart of Berlin</a:t>
            </a:r>
            <a:r>
              <a:rPr lang="en-US" dirty="0" smtClean="0"/>
              <a:t>.</a:t>
            </a:r>
          </a:p>
          <a:p>
            <a:r>
              <a:rPr lang="en-US" dirty="0" smtClean="0"/>
              <a:t>Berlin Wall became </a:t>
            </a:r>
            <a:r>
              <a:rPr lang="en-US" dirty="0"/>
              <a:t>a symbol of Communist oppression</a:t>
            </a:r>
          </a:p>
          <a:p>
            <a:endParaRPr lang="en-US" dirty="0"/>
          </a:p>
        </p:txBody>
      </p:sp>
    </p:spTree>
    <p:extLst>
      <p:ext uri="{BB962C8B-B14F-4D97-AF65-F5344CB8AC3E}">
        <p14:creationId xmlns:p14="http://schemas.microsoft.com/office/powerpoint/2010/main" val="2966985456"/>
      </p:ext>
    </p:extLst>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2" y="304800"/>
            <a:ext cx="8991601" cy="497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5638800"/>
            <a:ext cx="6172200" cy="523220"/>
          </a:xfrm>
          <a:prstGeom prst="rect">
            <a:avLst/>
          </a:prstGeom>
        </p:spPr>
        <p:txBody>
          <a:bodyPr wrap="square">
            <a:spAutoFit/>
          </a:bodyPr>
          <a:lstStyle/>
          <a:p>
            <a:r>
              <a:rPr lang="de-DE" sz="2800" dirty="0">
                <a:latin typeface="Arial" panose="020B0604020202020204" pitchFamily="34" charset="0"/>
                <a:cs typeface="Arial" panose="020B0604020202020204" pitchFamily="34" charset="0"/>
                <a:hlinkClick r:id="rId3"/>
              </a:rPr>
              <a:t>Ich bin ein Berliner! (June 22, 1963)</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859555"/>
      </p:ext>
    </p:extLst>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34524" cy="47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088405"/>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act" panose="020B0806030902050204" pitchFamily="34" charset="0"/>
              </a:rPr>
              <a:t>Election of 1960</a:t>
            </a:r>
            <a:r>
              <a:rPr lang="en-US" dirty="0" smtClean="0"/>
              <a:t/>
            </a:r>
            <a:br>
              <a:rPr lang="en-US" dirty="0" smtClean="0"/>
            </a:br>
            <a:endParaRPr lang="en-US" dirty="0"/>
          </a:p>
        </p:txBody>
      </p:sp>
      <p:sp>
        <p:nvSpPr>
          <p:cNvPr id="3" name="Content Placeholder 2"/>
          <p:cNvSpPr>
            <a:spLocks noGrp="1"/>
          </p:cNvSpPr>
          <p:nvPr>
            <p:ph idx="1"/>
          </p:nvPr>
        </p:nvSpPr>
        <p:spPr>
          <a:xfrm>
            <a:off x="304800" y="1066800"/>
            <a:ext cx="3962400" cy="5105400"/>
          </a:xfrm>
        </p:spPr>
        <p:txBody>
          <a:bodyPr>
            <a:normAutofit fontScale="85000" lnSpcReduction="10000"/>
          </a:bodyPr>
          <a:lstStyle/>
          <a:p>
            <a:r>
              <a:rPr lang="en-US" dirty="0" smtClean="0"/>
              <a:t>Democratic nominee for president was Massachusetts Senator, John Kennedy</a:t>
            </a:r>
          </a:p>
          <a:p>
            <a:pPr lvl="1"/>
            <a:r>
              <a:rPr lang="en-US" dirty="0"/>
              <a:t>Kennedy had well organized campaign, backing of wealthy family, charismatic</a:t>
            </a:r>
          </a:p>
          <a:p>
            <a:pPr lvl="1"/>
            <a:r>
              <a:rPr lang="en-US" dirty="0"/>
              <a:t>43 years old</a:t>
            </a:r>
          </a:p>
          <a:p>
            <a:pPr lvl="1"/>
            <a:r>
              <a:rPr lang="en-US" dirty="0"/>
              <a:t>Roman </a:t>
            </a:r>
            <a:r>
              <a:rPr lang="en-US" dirty="0" smtClean="0"/>
              <a:t>Catholic</a:t>
            </a:r>
          </a:p>
          <a:p>
            <a:r>
              <a:rPr lang="en-US" dirty="0" smtClean="0"/>
              <a:t>Republican opponent was Vice President Richard Nixon</a:t>
            </a:r>
            <a:endParaRPr lang="en-US" dirty="0"/>
          </a:p>
        </p:txBody>
      </p:sp>
      <p:pic>
        <p:nvPicPr>
          <p:cNvPr id="3074" name="Picture 2" descr="http://blogs.smh.com.au/whitehouse08/kennedy_nix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159" y="1066800"/>
            <a:ext cx="436057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16331"/>
      </p:ext>
    </p:extLst>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416302" y="451874"/>
            <a:ext cx="5499099" cy="1169529"/>
          </a:xfrm>
          <a:prstGeom prst="rect">
            <a:avLst/>
          </a:prstGeom>
          <a:solidFill>
            <a:schemeClr val="bg1"/>
          </a:solidFill>
          <a:ln w="9525">
            <a:noFill/>
            <a:miter lim="800000"/>
            <a:headEnd/>
            <a:tailEnd/>
          </a:ln>
          <a:effectLst/>
        </p:spPr>
        <p:txBody>
          <a:bodyPr wrap="square" lIns="91418" tIns="45709" rIns="91418" bIns="45709" anchor="ctr">
            <a:spAutoFit/>
          </a:bodyPr>
          <a:lstStyle/>
          <a:p>
            <a:pPr algn="r" defTabSz="914172" fontAlgn="auto">
              <a:spcBef>
                <a:spcPct val="50000"/>
              </a:spcBef>
              <a:spcAft>
                <a:spcPts val="0"/>
              </a:spcAft>
              <a:defRPr/>
            </a:pPr>
            <a:r>
              <a:rPr lang="en-US" sz="3500" b="1" i="1" dirty="0" err="1">
                <a:solidFill>
                  <a:srgbClr val="D40000"/>
                </a:solidFill>
                <a:latin typeface="Arial"/>
              </a:rPr>
              <a:t>Ich</a:t>
            </a:r>
            <a:r>
              <a:rPr lang="en-US" sz="3500" b="1" i="1" dirty="0">
                <a:solidFill>
                  <a:srgbClr val="D40000"/>
                </a:solidFill>
                <a:latin typeface="Arial"/>
              </a:rPr>
              <a:t> bin </a:t>
            </a:r>
            <a:r>
              <a:rPr lang="en-US" sz="3500" b="1" i="1" dirty="0" err="1">
                <a:solidFill>
                  <a:srgbClr val="D40000"/>
                </a:solidFill>
                <a:latin typeface="Arial"/>
              </a:rPr>
              <a:t>ein</a:t>
            </a:r>
            <a:r>
              <a:rPr lang="en-US" sz="3500" b="1" i="1" dirty="0">
                <a:solidFill>
                  <a:srgbClr val="D40000"/>
                </a:solidFill>
                <a:latin typeface="Arial"/>
              </a:rPr>
              <a:t> Berliner!</a:t>
            </a:r>
            <a:r>
              <a:rPr lang="en-US" sz="3500" b="1" dirty="0">
                <a:solidFill>
                  <a:srgbClr val="D40000"/>
                </a:solidFill>
                <a:latin typeface="Arial"/>
              </a:rPr>
              <a:t> </a:t>
            </a:r>
            <a:r>
              <a:rPr lang="en-US" sz="3500" b="1" dirty="0" smtClean="0">
                <a:solidFill>
                  <a:srgbClr val="D40000"/>
                </a:solidFill>
                <a:latin typeface="Arial"/>
              </a:rPr>
              <a:t>(June 22, 1963</a:t>
            </a:r>
            <a:r>
              <a:rPr lang="en-US" sz="3500" b="1" dirty="0">
                <a:solidFill>
                  <a:srgbClr val="D40000"/>
                </a:solidFill>
                <a:latin typeface="Arial"/>
              </a:rPr>
              <a:t>)</a:t>
            </a:r>
          </a:p>
        </p:txBody>
      </p:sp>
      <p:pic>
        <p:nvPicPr>
          <p:cNvPr id="19459" name="Picture 3" descr="clearpixel"/>
          <p:cNvPicPr>
            <a:picLocks noChangeAspect="1" noChangeArrowheads="1"/>
          </p:cNvPicPr>
          <p:nvPr/>
        </p:nvPicPr>
        <p:blipFill>
          <a:blip r:embed="rId2"/>
          <a:srcRect/>
          <a:stretch>
            <a:fillRect/>
          </a:stretch>
        </p:blipFill>
        <p:spPr bwMode="auto">
          <a:xfrm>
            <a:off x="2009777" y="-187323"/>
            <a:ext cx="95250" cy="9525"/>
          </a:xfrm>
          <a:prstGeom prst="rect">
            <a:avLst/>
          </a:prstGeom>
          <a:noFill/>
          <a:ln w="9525">
            <a:noFill/>
            <a:miter lim="800000"/>
            <a:headEnd/>
            <a:tailEnd/>
          </a:ln>
        </p:spPr>
      </p:pic>
      <p:pic>
        <p:nvPicPr>
          <p:cNvPr id="19460"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a:ln w="9525">
            <a:noFill/>
            <a:miter lim="800000"/>
            <a:headEnd/>
            <a:tailEnd/>
          </a:ln>
        </p:spPr>
      </p:pic>
      <p:pic>
        <p:nvPicPr>
          <p:cNvPr id="19461" name="Picture 5" descr="clearpixel"/>
          <p:cNvPicPr>
            <a:picLocks noChangeAspect="1" noChangeArrowheads="1"/>
          </p:cNvPicPr>
          <p:nvPr/>
        </p:nvPicPr>
        <p:blipFill>
          <a:blip r:embed="rId2"/>
          <a:srcRect/>
          <a:stretch>
            <a:fillRect/>
          </a:stretch>
        </p:blipFill>
        <p:spPr bwMode="auto">
          <a:xfrm>
            <a:off x="3597276" y="-187323"/>
            <a:ext cx="257175" cy="9525"/>
          </a:xfrm>
          <a:prstGeom prst="rect">
            <a:avLst/>
          </a:prstGeom>
          <a:noFill/>
          <a:ln w="9525">
            <a:noFill/>
            <a:miter lim="800000"/>
            <a:headEnd/>
            <a:tailEnd/>
          </a:ln>
        </p:spPr>
      </p:pic>
      <p:pic>
        <p:nvPicPr>
          <p:cNvPr id="19462" name="Picture 6" descr="clearpixel"/>
          <p:cNvPicPr>
            <a:picLocks noChangeAspect="1" noChangeArrowheads="1"/>
          </p:cNvPicPr>
          <p:nvPr/>
        </p:nvPicPr>
        <p:blipFill>
          <a:blip r:embed="rId2"/>
          <a:srcRect/>
          <a:stretch>
            <a:fillRect/>
          </a:stretch>
        </p:blipFill>
        <p:spPr bwMode="auto">
          <a:xfrm>
            <a:off x="4362452" y="-187323"/>
            <a:ext cx="161925" cy="9525"/>
          </a:xfrm>
          <a:prstGeom prst="rect">
            <a:avLst/>
          </a:prstGeom>
          <a:noFill/>
          <a:ln w="9525">
            <a:noFill/>
            <a:miter lim="800000"/>
            <a:headEnd/>
            <a:tailEnd/>
          </a:ln>
        </p:spPr>
      </p:pic>
      <p:pic>
        <p:nvPicPr>
          <p:cNvPr id="19463"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a:ln w="9525">
            <a:noFill/>
            <a:miter lim="800000"/>
            <a:headEnd/>
            <a:tailEnd/>
          </a:ln>
        </p:spPr>
      </p:pic>
      <p:pic>
        <p:nvPicPr>
          <p:cNvPr id="19464" name="Picture 8" descr="clearpixel"/>
          <p:cNvPicPr>
            <a:picLocks noChangeAspect="1" noChangeArrowheads="1"/>
          </p:cNvPicPr>
          <p:nvPr/>
        </p:nvPicPr>
        <p:blipFill>
          <a:blip r:embed="rId2"/>
          <a:srcRect/>
          <a:stretch>
            <a:fillRect/>
          </a:stretch>
        </p:blipFill>
        <p:spPr bwMode="auto">
          <a:xfrm>
            <a:off x="5781676" y="-187323"/>
            <a:ext cx="295275" cy="9525"/>
          </a:xfrm>
          <a:prstGeom prst="rect">
            <a:avLst/>
          </a:prstGeom>
          <a:noFill/>
          <a:ln w="9525">
            <a:noFill/>
            <a:miter lim="800000"/>
            <a:headEnd/>
            <a:tailEnd/>
          </a:ln>
        </p:spPr>
      </p:pic>
      <p:sp>
        <p:nvSpPr>
          <p:cNvPr id="85001" name="Text Box 9"/>
          <p:cNvSpPr txBox="1">
            <a:spLocks noChangeArrowheads="1"/>
          </p:cNvSpPr>
          <p:nvPr/>
        </p:nvSpPr>
        <p:spPr bwMode="auto">
          <a:xfrm>
            <a:off x="276227" y="2895600"/>
            <a:ext cx="3140075" cy="1569638"/>
          </a:xfrm>
          <a:prstGeom prst="rect">
            <a:avLst/>
          </a:prstGeom>
          <a:noFill/>
          <a:ln w="9525">
            <a:noFill/>
            <a:miter lim="800000"/>
            <a:headEnd/>
            <a:tailEnd/>
          </a:ln>
          <a:effectLst/>
        </p:spPr>
        <p:txBody>
          <a:bodyPr wrap="square" lIns="91418" tIns="45709" rIns="91418" bIns="45709">
            <a:spAutoFit/>
          </a:bodyPr>
          <a:lstStyle/>
          <a:p>
            <a:pPr defTabSz="914172" fontAlgn="auto">
              <a:spcBef>
                <a:spcPct val="50000"/>
              </a:spcBef>
              <a:spcAft>
                <a:spcPts val="0"/>
              </a:spcAft>
              <a:defRPr/>
            </a:pPr>
            <a:r>
              <a:rPr lang="en-US" sz="2400" b="1" dirty="0">
                <a:solidFill>
                  <a:prstClr val="white"/>
                </a:solidFill>
                <a:latin typeface="+mn-lt"/>
              </a:rPr>
              <a:t>President Kennedy tells Berliners that the West is with them!</a:t>
            </a:r>
          </a:p>
        </p:txBody>
      </p:sp>
      <p:pic>
        <p:nvPicPr>
          <p:cNvPr id="19466" name="Picture 10" descr="JFK in Berlin-1963-1"/>
          <p:cNvPicPr>
            <a:picLocks noChangeAspect="1" noChangeArrowheads="1"/>
          </p:cNvPicPr>
          <p:nvPr/>
        </p:nvPicPr>
        <p:blipFill>
          <a:blip r:embed="rId3" cstate="print">
            <a:lum contrast="6000"/>
          </a:blip>
          <a:srcRect/>
          <a:stretch>
            <a:fillRect/>
          </a:stretch>
        </p:blipFill>
        <p:spPr bwMode="auto">
          <a:xfrm>
            <a:off x="3725864" y="2286000"/>
            <a:ext cx="5143501" cy="4038600"/>
          </a:xfrm>
          <a:prstGeom prst="rect">
            <a:avLst/>
          </a:prstGeom>
          <a:noFill/>
          <a:ln w="9525">
            <a:solidFill>
              <a:schemeClr val="tx1"/>
            </a:solidFill>
            <a:miter lim="800000"/>
            <a:headEnd/>
            <a:tailEnd/>
          </a:ln>
        </p:spPr>
      </p:pic>
      <p:pic>
        <p:nvPicPr>
          <p:cNvPr id="19467" name="Picture 11" descr="Ich Bin Ein Berliner"/>
          <p:cNvPicPr>
            <a:picLocks noChangeAspect="1" noChangeArrowheads="1"/>
          </p:cNvPicPr>
          <p:nvPr/>
        </p:nvPicPr>
        <p:blipFill>
          <a:blip r:embed="rId4" cstate="print">
            <a:lum contrast="6000"/>
          </a:blip>
          <a:srcRect/>
          <a:stretch>
            <a:fillRect/>
          </a:stretch>
        </p:blipFill>
        <p:spPr bwMode="auto">
          <a:xfrm>
            <a:off x="392113" y="152400"/>
            <a:ext cx="2743200" cy="2506663"/>
          </a:xfrm>
          <a:prstGeom prst="rect">
            <a:avLst/>
          </a:prstGeom>
          <a:noFill/>
          <a:ln w="9525">
            <a:solidFill>
              <a:schemeClr val="tx1"/>
            </a:solidFill>
            <a:miter lim="800000"/>
            <a:headEnd/>
            <a:tailEnd/>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4465238"/>
            <a:ext cx="2262187"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076962"/>
      </p:ext>
    </p:extLst>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41675" cy="1143000"/>
          </a:xfrm>
        </p:spPr>
        <p:txBody>
          <a:bodyPr>
            <a:normAutofit fontScale="90000"/>
          </a:bodyPr>
          <a:lstStyle/>
          <a:p>
            <a:pPr eaLnBrk="1" fontAlgn="auto" hangingPunct="1">
              <a:spcAft>
                <a:spcPts val="0"/>
              </a:spcAft>
              <a:defRPr/>
            </a:pPr>
            <a:r>
              <a:rPr lang="en-US" dirty="0" smtClean="0"/>
              <a:t>Ways to ease tensions</a:t>
            </a:r>
            <a:endParaRPr lang="en-US" dirty="0"/>
          </a:p>
        </p:txBody>
      </p:sp>
      <p:sp>
        <p:nvSpPr>
          <p:cNvPr id="16387" name="Content Placeholder 2"/>
          <p:cNvSpPr>
            <a:spLocks noGrp="1"/>
          </p:cNvSpPr>
          <p:nvPr>
            <p:ph idx="1"/>
          </p:nvPr>
        </p:nvSpPr>
        <p:spPr>
          <a:xfrm>
            <a:off x="457200" y="1600200"/>
            <a:ext cx="3276600" cy="4873625"/>
          </a:xfrm>
        </p:spPr>
        <p:txBody>
          <a:bodyPr/>
          <a:lstStyle/>
          <a:p>
            <a:pPr eaLnBrk="1" hangingPunct="1"/>
            <a:r>
              <a:rPr lang="en-US" smtClean="0"/>
              <a:t>Hot line</a:t>
            </a:r>
          </a:p>
          <a:p>
            <a:pPr eaLnBrk="1" hangingPunct="1"/>
            <a:r>
              <a:rPr lang="en-US" smtClean="0"/>
              <a:t>Limited Test Ban Treaty-October 7, 1963</a:t>
            </a:r>
          </a:p>
        </p:txBody>
      </p:sp>
      <p:pic>
        <p:nvPicPr>
          <p:cNvPr id="16388" name="Picture 2" descr="File:President Kennedy signs Nuclear Test Ban Treaty, 07 October 1963.jpg">
            <a:hlinkClick r:id="rId2"/>
          </p:cNvPr>
          <p:cNvPicPr>
            <a:picLocks noChangeAspect="1" noChangeArrowheads="1"/>
          </p:cNvPicPr>
          <p:nvPr/>
        </p:nvPicPr>
        <p:blipFill>
          <a:blip r:embed="rId3" cstate="print"/>
          <a:srcRect/>
          <a:stretch>
            <a:fillRect/>
          </a:stretch>
        </p:blipFill>
        <p:spPr bwMode="auto">
          <a:xfrm>
            <a:off x="4267200" y="228600"/>
            <a:ext cx="4672013" cy="4267200"/>
          </a:xfrm>
          <a:prstGeom prst="rect">
            <a:avLst/>
          </a:prstGeom>
          <a:noFill/>
          <a:ln w="9525">
            <a:noFill/>
            <a:miter lim="800000"/>
            <a:headEnd/>
            <a:tailEnd/>
          </a:ln>
        </p:spPr>
      </p:pic>
      <p:pic>
        <p:nvPicPr>
          <p:cNvPr id="16389" name="Picture 4" descr="File:Jimmy Carter Library and Museum 99.JPG">
            <a:hlinkClick r:id="rId4"/>
          </p:cNvPr>
          <p:cNvPicPr>
            <a:picLocks noChangeAspect="1" noChangeArrowheads="1"/>
          </p:cNvPicPr>
          <p:nvPr/>
        </p:nvPicPr>
        <p:blipFill>
          <a:blip r:embed="rId5" cstate="print"/>
          <a:srcRect/>
          <a:stretch>
            <a:fillRect/>
          </a:stretch>
        </p:blipFill>
        <p:spPr bwMode="auto">
          <a:xfrm>
            <a:off x="2743200" y="3886200"/>
            <a:ext cx="2015729" cy="268763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Fort Worth rally, 22 November 1963.jpg">
            <a:hlinkClick r:id="rId2"/>
          </p:cNvPr>
          <p:cNvPicPr>
            <a:picLocks noChangeAspect="1" noChangeArrowheads="1"/>
          </p:cNvPicPr>
          <p:nvPr/>
        </p:nvPicPr>
        <p:blipFill>
          <a:blip r:embed="rId3" cstate="print"/>
          <a:srcRect/>
          <a:stretch>
            <a:fillRect/>
          </a:stretch>
        </p:blipFill>
        <p:spPr bwMode="auto">
          <a:xfrm>
            <a:off x="914400" y="609600"/>
            <a:ext cx="7239000" cy="5067300"/>
          </a:xfrm>
          <a:prstGeom prst="rect">
            <a:avLst/>
          </a:prstGeom>
          <a:noFill/>
          <a:ln w="9525">
            <a:noFill/>
            <a:miter lim="800000"/>
            <a:headEnd/>
            <a:tailEnd/>
          </a:ln>
        </p:spPr>
      </p:pic>
      <p:sp>
        <p:nvSpPr>
          <p:cNvPr id="17411" name="TextBox 3"/>
          <p:cNvSpPr txBox="1">
            <a:spLocks noChangeArrowheads="1"/>
          </p:cNvSpPr>
          <p:nvPr/>
        </p:nvSpPr>
        <p:spPr bwMode="auto">
          <a:xfrm>
            <a:off x="2490788" y="5943600"/>
            <a:ext cx="4279890" cy="369332"/>
          </a:xfrm>
          <a:prstGeom prst="rect">
            <a:avLst/>
          </a:prstGeom>
          <a:noFill/>
          <a:ln w="9525">
            <a:noFill/>
            <a:miter lim="800000"/>
            <a:headEnd/>
            <a:tailEnd/>
          </a:ln>
        </p:spPr>
        <p:txBody>
          <a:bodyPr wrap="none">
            <a:spAutoFit/>
          </a:bodyPr>
          <a:lstStyle/>
          <a:p>
            <a:r>
              <a:rPr lang="en-US" b="1" dirty="0">
                <a:latin typeface="+mn-lt"/>
              </a:rPr>
              <a:t>Fort Worth, Texas November 22, 1963</a:t>
            </a:r>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John F. Kennedy motorcade, Dallas crop.png">
            <a:hlinkClick r:id="rId2"/>
          </p:cNvPr>
          <p:cNvPicPr>
            <a:picLocks noChangeAspect="1" noChangeArrowheads="1"/>
          </p:cNvPicPr>
          <p:nvPr/>
        </p:nvPicPr>
        <p:blipFill>
          <a:blip r:embed="rId3" cstate="print"/>
          <a:srcRect/>
          <a:stretch>
            <a:fillRect/>
          </a:stretch>
        </p:blipFill>
        <p:spPr bwMode="auto">
          <a:xfrm>
            <a:off x="685800" y="838200"/>
            <a:ext cx="7620000" cy="5114925"/>
          </a:xfrm>
          <a:prstGeom prst="rect">
            <a:avLst/>
          </a:prstGeom>
          <a:noFill/>
          <a:ln w="9525">
            <a:noFill/>
            <a:miter lim="800000"/>
            <a:headEnd/>
            <a:tailEnd/>
          </a:ln>
        </p:spPr>
      </p:pic>
      <p:sp>
        <p:nvSpPr>
          <p:cNvPr id="3" name="TextBox 2"/>
          <p:cNvSpPr txBox="1"/>
          <p:nvPr/>
        </p:nvSpPr>
        <p:spPr>
          <a:xfrm>
            <a:off x="2438400" y="6172200"/>
            <a:ext cx="4057521" cy="369332"/>
          </a:xfrm>
          <a:prstGeom prst="rect">
            <a:avLst/>
          </a:prstGeom>
          <a:noFill/>
        </p:spPr>
        <p:txBody>
          <a:bodyPr wrap="none" rtlCol="0">
            <a:spAutoFit/>
          </a:bodyPr>
          <a:lstStyle/>
          <a:p>
            <a:r>
              <a:rPr lang="en-US" b="1" dirty="0" smtClean="0"/>
              <a:t>Dallas, Texas November 22, 1963</a:t>
            </a:r>
            <a:endParaRPr lang="en-US" b="1" dirty="0"/>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ile:DealeyPlazaAerial.jpg">
            <a:hlinkClick r:id="rId2"/>
          </p:cNvPr>
          <p:cNvPicPr>
            <a:picLocks noChangeAspect="1" noChangeArrowheads="1"/>
          </p:cNvPicPr>
          <p:nvPr/>
        </p:nvPicPr>
        <p:blipFill>
          <a:blip r:embed="rId3" cstate="print"/>
          <a:srcRect/>
          <a:stretch>
            <a:fillRect/>
          </a:stretch>
        </p:blipFill>
        <p:spPr bwMode="auto">
          <a:xfrm>
            <a:off x="588695" y="685800"/>
            <a:ext cx="7586281" cy="5715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Dealey Plaza (1969).jpg">
            <a:hlinkClick r:id="rId2"/>
          </p:cNvPr>
          <p:cNvPicPr>
            <a:picLocks noChangeAspect="1" noChangeArrowheads="1"/>
          </p:cNvPicPr>
          <p:nvPr/>
        </p:nvPicPr>
        <p:blipFill>
          <a:blip r:embed="rId3" cstate="print"/>
          <a:srcRect/>
          <a:stretch>
            <a:fillRect/>
          </a:stretch>
        </p:blipFill>
        <p:spPr bwMode="auto">
          <a:xfrm>
            <a:off x="1295400" y="304800"/>
            <a:ext cx="5943600" cy="5956061"/>
          </a:xfrm>
          <a:prstGeom prst="rect">
            <a:avLst/>
          </a:prstGeom>
          <a:noFill/>
        </p:spPr>
      </p:pic>
      <p:sp>
        <p:nvSpPr>
          <p:cNvPr id="3" name="TextBox 2"/>
          <p:cNvSpPr txBox="1"/>
          <p:nvPr/>
        </p:nvSpPr>
        <p:spPr>
          <a:xfrm>
            <a:off x="2667000" y="6324600"/>
            <a:ext cx="3385863" cy="369332"/>
          </a:xfrm>
          <a:prstGeom prst="rect">
            <a:avLst/>
          </a:prstGeom>
          <a:noFill/>
        </p:spPr>
        <p:txBody>
          <a:bodyPr wrap="none" rtlCol="0">
            <a:spAutoFit/>
          </a:bodyPr>
          <a:lstStyle/>
          <a:p>
            <a:r>
              <a:rPr lang="en-US" dirty="0" smtClean="0"/>
              <a:t>Texas School Book Depository</a:t>
            </a:r>
            <a:endParaRPr lang="en-US" dirty="0"/>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le:Lyndon B. Johnson taking the oath of office, November 1963.jpg">
            <a:hlinkClick r:id="rId2"/>
          </p:cNvPr>
          <p:cNvPicPr>
            <a:picLocks noChangeAspect="1" noChangeArrowheads="1"/>
          </p:cNvPicPr>
          <p:nvPr/>
        </p:nvPicPr>
        <p:blipFill>
          <a:blip r:embed="rId3" cstate="print"/>
          <a:srcRect/>
          <a:stretch>
            <a:fillRect/>
          </a:stretch>
        </p:blipFill>
        <p:spPr bwMode="auto">
          <a:xfrm>
            <a:off x="762000" y="381000"/>
            <a:ext cx="7219950" cy="5715000"/>
          </a:xfrm>
          <a:prstGeom prst="rect">
            <a:avLst/>
          </a:prstGeom>
          <a:noFill/>
        </p:spPr>
      </p:pic>
      <p:sp>
        <p:nvSpPr>
          <p:cNvPr id="3" name="TextBox 2"/>
          <p:cNvSpPr txBox="1"/>
          <p:nvPr/>
        </p:nvSpPr>
        <p:spPr>
          <a:xfrm>
            <a:off x="304800" y="6248400"/>
            <a:ext cx="8587607" cy="369332"/>
          </a:xfrm>
          <a:prstGeom prst="rect">
            <a:avLst/>
          </a:prstGeom>
          <a:noFill/>
        </p:spPr>
        <p:txBody>
          <a:bodyPr wrap="none" rtlCol="0">
            <a:spAutoFit/>
          </a:bodyPr>
          <a:lstStyle/>
          <a:p>
            <a:r>
              <a:rPr lang="en-US" b="1" dirty="0" smtClean="0"/>
              <a:t>Lyndon Johnson taking the Presidential Oath of Office, Air Force One</a:t>
            </a:r>
            <a:endParaRPr lang="en-US" b="1" dirty="0"/>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Pappas Exh1-murder Oswald-21-19.jpg">
            <a:hlinkClick r:id="rId2"/>
          </p:cNvPr>
          <p:cNvPicPr>
            <a:picLocks noChangeAspect="1" noChangeArrowheads="1"/>
          </p:cNvPicPr>
          <p:nvPr/>
        </p:nvPicPr>
        <p:blipFill>
          <a:blip r:embed="rId3" cstate="print"/>
          <a:srcRect/>
          <a:stretch>
            <a:fillRect/>
          </a:stretch>
        </p:blipFill>
        <p:spPr bwMode="auto">
          <a:xfrm>
            <a:off x="2209800" y="381000"/>
            <a:ext cx="4324350" cy="5705476"/>
          </a:xfrm>
          <a:prstGeom prst="rect">
            <a:avLst/>
          </a:prstGeom>
          <a:noFill/>
        </p:spPr>
      </p:pic>
      <p:sp>
        <p:nvSpPr>
          <p:cNvPr id="3" name="TextBox 2"/>
          <p:cNvSpPr txBox="1"/>
          <p:nvPr/>
        </p:nvSpPr>
        <p:spPr>
          <a:xfrm>
            <a:off x="2209800" y="6324600"/>
            <a:ext cx="4219425" cy="369332"/>
          </a:xfrm>
          <a:prstGeom prst="rect">
            <a:avLst/>
          </a:prstGeom>
          <a:noFill/>
        </p:spPr>
        <p:txBody>
          <a:bodyPr wrap="none" rtlCol="0">
            <a:spAutoFit/>
          </a:bodyPr>
          <a:lstStyle/>
          <a:p>
            <a:r>
              <a:rPr lang="en-US" dirty="0" smtClean="0"/>
              <a:t>Jack Ruby killing Lee Harvey Oswald</a:t>
            </a:r>
            <a:endParaRPr lang="en-US" dirty="0"/>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John Kennedy Interactive Timeline</a:t>
            </a:r>
            <a:endParaRPr lang="en-US" dirty="0"/>
          </a:p>
        </p:txBody>
      </p:sp>
      <p:sp>
        <p:nvSpPr>
          <p:cNvPr id="5" name="Content Placeholder 4"/>
          <p:cNvSpPr>
            <a:spLocks noGrp="1"/>
          </p:cNvSpPr>
          <p:nvPr>
            <p:ph sz="half" idx="1"/>
          </p:nvPr>
        </p:nvSpPr>
        <p:spPr>
          <a:xfrm>
            <a:off x="457200" y="1600201"/>
            <a:ext cx="4114800" cy="4525963"/>
          </a:xfrm>
        </p:spPr>
        <p:txBody>
          <a:bodyPr>
            <a:normAutofit fontScale="92500" lnSpcReduction="20000"/>
          </a:bodyPr>
          <a:lstStyle/>
          <a:p>
            <a:r>
              <a:rPr lang="en-US" dirty="0" smtClean="0"/>
              <a:t>Directions:</a:t>
            </a:r>
          </a:p>
          <a:p>
            <a:pPr lvl="1"/>
            <a:r>
              <a:rPr lang="en-US" dirty="0" smtClean="0"/>
              <a:t>With your group research an assigned Cold War event or idea associated with President Kennedy’s administration.</a:t>
            </a:r>
          </a:p>
          <a:p>
            <a:pPr lvl="1"/>
            <a:r>
              <a:rPr lang="en-US" dirty="0" smtClean="0"/>
              <a:t>Create a poster to display interactively with the class.</a:t>
            </a:r>
          </a:p>
          <a:p>
            <a:pPr lvl="1"/>
            <a:r>
              <a:rPr lang="en-US" dirty="0" smtClean="0"/>
              <a:t>The poster must contain the following information:</a:t>
            </a:r>
          </a:p>
          <a:p>
            <a:pPr lvl="2"/>
            <a:r>
              <a:rPr lang="en-US" dirty="0" smtClean="0"/>
              <a:t>Who?  What?  Where?  When?  How? and Why?</a:t>
            </a:r>
          </a:p>
          <a:p>
            <a:pPr lvl="2"/>
            <a:r>
              <a:rPr lang="en-US" dirty="0" smtClean="0"/>
              <a:t>A symbol representing the event</a:t>
            </a:r>
          </a:p>
          <a:p>
            <a:pPr lvl="2"/>
            <a:r>
              <a:rPr lang="en-US" dirty="0" smtClean="0"/>
              <a:t>A quote from someone associated with the event</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286029"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250187"/>
      </p:ext>
    </p:extLst>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John Kennedy Interactive Timeline</a:t>
            </a:r>
            <a:endParaRPr lang="en-US" dirty="0"/>
          </a:p>
        </p:txBody>
      </p:sp>
      <p:sp>
        <p:nvSpPr>
          <p:cNvPr id="5" name="Content Placeholder 4"/>
          <p:cNvSpPr>
            <a:spLocks noGrp="1"/>
          </p:cNvSpPr>
          <p:nvPr>
            <p:ph sz="half" idx="1"/>
          </p:nvPr>
        </p:nvSpPr>
        <p:spPr>
          <a:xfrm>
            <a:off x="457200" y="1600201"/>
            <a:ext cx="5105400" cy="4525963"/>
          </a:xfrm>
        </p:spPr>
        <p:txBody>
          <a:bodyPr>
            <a:normAutofit lnSpcReduction="10000"/>
          </a:bodyPr>
          <a:lstStyle/>
          <a:p>
            <a:r>
              <a:rPr lang="en-US" dirty="0" smtClean="0"/>
              <a:t>Directions:</a:t>
            </a:r>
          </a:p>
          <a:p>
            <a:pPr lvl="1"/>
            <a:r>
              <a:rPr lang="en-US" dirty="0" smtClean="0"/>
              <a:t>Resources:</a:t>
            </a:r>
          </a:p>
          <a:p>
            <a:pPr lvl="2"/>
            <a:r>
              <a:rPr lang="en-US" dirty="0" smtClean="0"/>
              <a:t>Class textbook</a:t>
            </a:r>
          </a:p>
          <a:p>
            <a:pPr lvl="2"/>
            <a:r>
              <a:rPr lang="en-US" dirty="0" smtClean="0"/>
              <a:t>Websites:</a:t>
            </a:r>
          </a:p>
          <a:p>
            <a:pPr lvl="3"/>
            <a:r>
              <a:rPr lang="en-US" dirty="0">
                <a:hlinkClick r:id="rId2"/>
              </a:rPr>
              <a:t>http://www.jfk.org</a:t>
            </a:r>
            <a:r>
              <a:rPr lang="en-US" dirty="0" smtClean="0">
                <a:hlinkClick r:id="rId2"/>
              </a:rPr>
              <a:t>/</a:t>
            </a:r>
            <a:endParaRPr lang="en-US" dirty="0" smtClean="0"/>
          </a:p>
          <a:p>
            <a:pPr lvl="3"/>
            <a:r>
              <a:rPr lang="en-US" dirty="0">
                <a:hlinkClick r:id="rId3"/>
              </a:rPr>
              <a:t>http://www.jfklibrary.org</a:t>
            </a:r>
            <a:r>
              <a:rPr lang="en-US" dirty="0" smtClean="0">
                <a:hlinkClick r:id="rId3"/>
              </a:rPr>
              <a:t>/</a:t>
            </a:r>
            <a:endParaRPr lang="en-US" dirty="0" smtClean="0"/>
          </a:p>
          <a:p>
            <a:pPr lvl="3"/>
            <a:r>
              <a:rPr lang="en-US" dirty="0">
                <a:hlinkClick r:id="rId4"/>
              </a:rPr>
              <a:t>https://</a:t>
            </a:r>
            <a:r>
              <a:rPr lang="en-US" dirty="0" smtClean="0">
                <a:hlinkClick r:id="rId4"/>
              </a:rPr>
              <a:t>www.whitehouse.gov/1600/presidents/johnfkennedy</a:t>
            </a:r>
            <a:endParaRPr lang="en-US" dirty="0" smtClean="0"/>
          </a:p>
          <a:p>
            <a:pPr lvl="3"/>
            <a:r>
              <a:rPr lang="en-US" dirty="0">
                <a:hlinkClick r:id="rId5"/>
              </a:rPr>
              <a:t>http://</a:t>
            </a:r>
            <a:r>
              <a:rPr lang="en-US" dirty="0" smtClean="0">
                <a:hlinkClick r:id="rId5"/>
              </a:rPr>
              <a:t>www.history.com/topics/us-presidents/john-f-kennedy</a:t>
            </a:r>
            <a:endParaRPr lang="en-US" dirty="0" smtClean="0"/>
          </a:p>
          <a:p>
            <a:r>
              <a:rPr lang="en-US" dirty="0" smtClean="0"/>
              <a:t>You have only 25 minutes to research and create the poster-divide the assignment!</a:t>
            </a:r>
          </a:p>
        </p:txBody>
      </p:sp>
      <p:pic>
        <p:nvPicPr>
          <p:cNvPr id="1026" name="Picture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286029"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097581"/>
      </p:ext>
    </p:extLst>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panose="020B0806030902050204" pitchFamily="34" charset="0"/>
              </a:rPr>
              <a:t>Nixon-Kennedy Debates</a:t>
            </a:r>
            <a:endParaRPr lang="en-US" dirty="0">
              <a:latin typeface="Impact" panose="020B0806030902050204" pitchFamily="34" charset="0"/>
            </a:endParaRPr>
          </a:p>
        </p:txBody>
      </p:sp>
      <p:sp>
        <p:nvSpPr>
          <p:cNvPr id="3" name="Content Placeholder 2"/>
          <p:cNvSpPr>
            <a:spLocks noGrp="1"/>
          </p:cNvSpPr>
          <p:nvPr>
            <p:ph idx="1"/>
          </p:nvPr>
        </p:nvSpPr>
        <p:spPr>
          <a:xfrm>
            <a:off x="228600" y="1371600"/>
            <a:ext cx="3810000" cy="4876799"/>
          </a:xfrm>
        </p:spPr>
        <p:txBody>
          <a:bodyPr>
            <a:normAutofit fontScale="92500" lnSpcReduction="10000"/>
          </a:bodyPr>
          <a:lstStyle/>
          <a:p>
            <a:r>
              <a:rPr lang="en-US" dirty="0" smtClean="0"/>
              <a:t>Agreed to the first televised presidential debates in American History</a:t>
            </a:r>
          </a:p>
          <a:p>
            <a:r>
              <a:rPr lang="en-US" dirty="0" smtClean="0"/>
              <a:t>Nixon readily agreed because of his expertise in foreign policy</a:t>
            </a:r>
          </a:p>
          <a:p>
            <a:r>
              <a:rPr lang="en-US" dirty="0" smtClean="0"/>
              <a:t>September 26, 1960-70 million viewers watched the first debate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330345" cy="258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047" y="4343400"/>
            <a:ext cx="352425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31017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Zaprudercamera.jpg">
            <a:hlinkClick r:id="rId2"/>
          </p:cNvPr>
          <p:cNvPicPr>
            <a:picLocks noChangeAspect="1" noChangeArrowheads="1"/>
          </p:cNvPicPr>
          <p:nvPr/>
        </p:nvPicPr>
        <p:blipFill>
          <a:blip r:embed="rId3" cstate="print"/>
          <a:srcRect/>
          <a:stretch>
            <a:fillRect/>
          </a:stretch>
        </p:blipFill>
        <p:spPr bwMode="auto">
          <a:xfrm>
            <a:off x="4724400" y="2438400"/>
            <a:ext cx="2762250" cy="28194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eaLnBrk="1" hangingPunct="1">
              <a:defRPr/>
            </a:pPr>
            <a:r>
              <a:rPr lang="en-US" dirty="0" smtClean="0"/>
              <a:t>Kennedy Assassination Extra Credit</a:t>
            </a:r>
            <a:endParaRPr lang="en-US" dirty="0"/>
          </a:p>
        </p:txBody>
      </p:sp>
      <p:sp>
        <p:nvSpPr>
          <p:cNvPr id="19460" name="Content Placeholder 3"/>
          <p:cNvSpPr>
            <a:spLocks noGrp="1"/>
          </p:cNvSpPr>
          <p:nvPr>
            <p:ph sz="half" idx="1"/>
          </p:nvPr>
        </p:nvSpPr>
        <p:spPr/>
        <p:txBody>
          <a:bodyPr>
            <a:normAutofit fontScale="92500" lnSpcReduction="10000"/>
          </a:bodyPr>
          <a:lstStyle/>
          <a:p>
            <a:pPr eaLnBrk="1" hangingPunct="1"/>
            <a:r>
              <a:rPr lang="en-US" dirty="0" smtClean="0"/>
              <a:t>Research the various theories of President Kennedy’s assassination.  The following website may be a good start:  </a:t>
            </a:r>
            <a:r>
              <a:rPr lang="en-US" b="1" dirty="0" smtClean="0"/>
              <a:t>mcadams.posc.mu.edu/home.htm</a:t>
            </a:r>
            <a:r>
              <a:rPr lang="en-US" dirty="0" smtClean="0"/>
              <a:t> </a:t>
            </a:r>
          </a:p>
          <a:p>
            <a:pPr eaLnBrk="1" hangingPunct="1"/>
            <a:r>
              <a:rPr lang="en-US" dirty="0" smtClean="0"/>
              <a:t>Write a Reflective Journal Entry on the following question:  </a:t>
            </a:r>
            <a:r>
              <a:rPr lang="en-US" i="1" dirty="0" smtClean="0"/>
              <a:t>Who killed President Kennedy?</a:t>
            </a:r>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4419600" cy="4525963"/>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0"/>
            <a:ext cx="86112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16082"/>
            <a:ext cx="19145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3124200"/>
            <a:ext cx="3048000" cy="3416320"/>
          </a:xfrm>
          <a:prstGeom prst="rect">
            <a:avLst/>
          </a:prstGeom>
          <a:noFill/>
        </p:spPr>
        <p:txBody>
          <a:bodyPr wrap="square" rtlCol="0">
            <a:spAutoFit/>
          </a:bodyPr>
          <a:lstStyle/>
          <a:p>
            <a:r>
              <a:rPr lang="en-US" b="1" dirty="0">
                <a:latin typeface="+mn-lt"/>
              </a:rPr>
              <a:t>Kennedy earned 49.7% of the popular vote to Nixon's 49.5%. Kennedy polled only about 100,000 more votes than Nixon out of over 68 million votes cast. The electoral college awarded the election to Kennedy by a 303-219 margin, despite Nixon winning more states than Kennedy.</a:t>
            </a:r>
          </a:p>
        </p:txBody>
      </p:sp>
    </p:spTree>
    <p:extLst>
      <p:ext uri="{BB962C8B-B14F-4D97-AF65-F5344CB8AC3E}">
        <p14:creationId xmlns:p14="http://schemas.microsoft.com/office/powerpoint/2010/main" val="1888552173"/>
      </p:ext>
    </p:extLst>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a:bodyPr>
          <a:lstStyle/>
          <a:p>
            <a:pPr eaLnBrk="1" fontAlgn="auto" hangingPunct="1">
              <a:spcAft>
                <a:spcPts val="0"/>
              </a:spcAft>
              <a:defRPr/>
            </a:pPr>
            <a:r>
              <a:rPr lang="en-US" dirty="0" smtClean="0">
                <a:latin typeface="Impact" panose="020B0806030902050204" pitchFamily="34" charset="0"/>
              </a:rPr>
              <a:t>Inauguration-January 20, 1961</a:t>
            </a:r>
            <a:endParaRPr lang="en-US" dirty="0">
              <a:latin typeface="Impact" panose="020B0806030902050204" pitchFamily="34" charset="0"/>
            </a:endParaRPr>
          </a:p>
        </p:txBody>
      </p:sp>
      <p:sp>
        <p:nvSpPr>
          <p:cNvPr id="9219" name="Content Placeholder 2"/>
          <p:cNvSpPr>
            <a:spLocks noGrp="1"/>
          </p:cNvSpPr>
          <p:nvPr>
            <p:ph idx="1"/>
          </p:nvPr>
        </p:nvSpPr>
        <p:spPr>
          <a:xfrm>
            <a:off x="76200" y="1066800"/>
            <a:ext cx="5791200" cy="5943600"/>
          </a:xfrm>
        </p:spPr>
        <p:txBody>
          <a:bodyPr>
            <a:normAutofit fontScale="85000" lnSpcReduction="10000"/>
          </a:bodyPr>
          <a:lstStyle/>
          <a:p>
            <a:pPr eaLnBrk="1" hangingPunct="1"/>
            <a:r>
              <a:rPr lang="en-US" dirty="0" smtClean="0">
                <a:hlinkClick r:id="rId2"/>
              </a:rPr>
              <a:t>“Ask not what your country can do for you, but what you can do for your country”</a:t>
            </a:r>
            <a:endParaRPr lang="en-US" dirty="0" smtClean="0"/>
          </a:p>
          <a:p>
            <a:pPr eaLnBrk="1" hangingPunct="1"/>
            <a:r>
              <a:rPr lang="en-US" dirty="0" smtClean="0"/>
              <a:t>Camelot </a:t>
            </a:r>
            <a:r>
              <a:rPr lang="en-US" dirty="0" smtClean="0"/>
              <a:t>Years</a:t>
            </a:r>
          </a:p>
          <a:p>
            <a:pPr lvl="1"/>
            <a:r>
              <a:rPr lang="en-US" dirty="0" smtClean="0"/>
              <a:t>“Don’t </a:t>
            </a:r>
            <a:r>
              <a:rPr lang="en-US" dirty="0"/>
              <a:t>let it be forgot, that for one brief, shining moment there was </a:t>
            </a:r>
            <a:r>
              <a:rPr lang="en-US" dirty="0" smtClean="0"/>
              <a:t>Camelot”</a:t>
            </a:r>
            <a:endParaRPr lang="en-US" dirty="0" smtClean="0"/>
          </a:p>
          <a:p>
            <a:pPr lvl="1" eaLnBrk="1" hangingPunct="1"/>
            <a:r>
              <a:rPr lang="en-US" dirty="0" smtClean="0"/>
              <a:t>Kennedy Mystique</a:t>
            </a:r>
          </a:p>
          <a:p>
            <a:pPr lvl="1" eaLnBrk="1" hangingPunct="1"/>
            <a:r>
              <a:rPr lang="en-US" dirty="0" smtClean="0"/>
              <a:t>The Best and the Brightest</a:t>
            </a:r>
          </a:p>
          <a:p>
            <a:pPr lvl="2" eaLnBrk="1" hangingPunct="1"/>
            <a:r>
              <a:rPr lang="en-US" b="1" dirty="0" err="1" smtClean="0"/>
              <a:t>McGeorge</a:t>
            </a:r>
            <a:r>
              <a:rPr lang="en-US" b="1" dirty="0" smtClean="0"/>
              <a:t> Bundy- </a:t>
            </a:r>
            <a:r>
              <a:rPr lang="en-US" dirty="0" smtClean="0"/>
              <a:t>Harvard University Dean became national security advisor</a:t>
            </a:r>
          </a:p>
          <a:p>
            <a:pPr lvl="2" eaLnBrk="1" hangingPunct="1"/>
            <a:r>
              <a:rPr lang="en-US" b="1" dirty="0" smtClean="0"/>
              <a:t>Robert Kennedy-his </a:t>
            </a:r>
            <a:r>
              <a:rPr lang="en-US" dirty="0" smtClean="0"/>
              <a:t>35 year old brother became  Attorney General</a:t>
            </a:r>
          </a:p>
          <a:p>
            <a:pPr lvl="2" eaLnBrk="1" hangingPunct="1"/>
            <a:r>
              <a:rPr lang="en-US" b="1" dirty="0" smtClean="0"/>
              <a:t>Robert McNamara- </a:t>
            </a:r>
            <a:r>
              <a:rPr lang="en-US" dirty="0" smtClean="0"/>
              <a:t>president of Ford Motor Company became Secretary of Defense</a:t>
            </a:r>
          </a:p>
          <a:p>
            <a:pPr lvl="2" eaLnBrk="1" hangingPunct="1"/>
            <a:r>
              <a:rPr lang="en-US" b="1" dirty="0" smtClean="0"/>
              <a:t>Dean Rusk- </a:t>
            </a:r>
            <a:r>
              <a:rPr lang="en-US" dirty="0" smtClean="0"/>
              <a:t>President of the Rockefeller Foundation became Secretary of State</a:t>
            </a:r>
          </a:p>
        </p:txBody>
      </p:sp>
      <p:pic>
        <p:nvPicPr>
          <p:cNvPr id="9220" name="Picture 2" descr="File:John F. Kennedy, White House photo portrait, looking up.jpg">
            <a:hlinkClick r:id="rId3"/>
          </p:cNvPr>
          <p:cNvPicPr>
            <a:picLocks noChangeAspect="1" noChangeArrowheads="1"/>
          </p:cNvPicPr>
          <p:nvPr/>
        </p:nvPicPr>
        <p:blipFill>
          <a:blip r:embed="rId4" cstate="print"/>
          <a:srcRect/>
          <a:stretch>
            <a:fillRect/>
          </a:stretch>
        </p:blipFill>
        <p:spPr bwMode="auto">
          <a:xfrm>
            <a:off x="5861050" y="1371600"/>
            <a:ext cx="3282950" cy="4191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additive="base">
                                        <p:cTn id="14"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 calcmode="lin" valueType="num">
                                      <p:cBhvr additive="base">
                                        <p:cTn id="20"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anim calcmode="lin" valueType="num">
                                      <p:cBhvr additive="base">
                                        <p:cTn id="24"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 calcmode="lin" valueType="num">
                                      <p:cBhvr additive="base">
                                        <p:cTn id="28"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219">
                                            <p:txEl>
                                              <p:pRg st="5" end="5"/>
                                            </p:txEl>
                                          </p:spTgt>
                                        </p:tgtEl>
                                        <p:attrNameLst>
                                          <p:attrName>style.visibility</p:attrName>
                                        </p:attrNameLst>
                                      </p:cBhvr>
                                      <p:to>
                                        <p:strVal val="visible"/>
                                      </p:to>
                                    </p:set>
                                    <p:anim calcmode="lin" valueType="num">
                                      <p:cBhvr additive="base">
                                        <p:cTn id="34"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219">
                                            <p:txEl>
                                              <p:pRg st="6" end="6"/>
                                            </p:txEl>
                                          </p:spTgt>
                                        </p:tgtEl>
                                        <p:attrNameLst>
                                          <p:attrName>style.visibility</p:attrName>
                                        </p:attrNameLst>
                                      </p:cBhvr>
                                      <p:to>
                                        <p:strVal val="visible"/>
                                      </p:to>
                                    </p:set>
                                    <p:anim calcmode="lin" valueType="num">
                                      <p:cBhvr additive="base">
                                        <p:cTn id="40"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219">
                                            <p:txEl>
                                              <p:pRg st="7" end="7"/>
                                            </p:txEl>
                                          </p:spTgt>
                                        </p:tgtEl>
                                        <p:attrNameLst>
                                          <p:attrName>style.visibility</p:attrName>
                                        </p:attrNameLst>
                                      </p:cBhvr>
                                      <p:to>
                                        <p:strVal val="visible"/>
                                      </p:to>
                                    </p:set>
                                    <p:anim calcmode="lin" valueType="num">
                                      <p:cBhvr additive="base">
                                        <p:cTn id="44"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9219">
                                            <p:txEl>
                                              <p:pRg st="8" end="8"/>
                                            </p:txEl>
                                          </p:spTgt>
                                        </p:tgtEl>
                                        <p:attrNameLst>
                                          <p:attrName>style.visibility</p:attrName>
                                        </p:attrNameLst>
                                      </p:cBhvr>
                                      <p:to>
                                        <p:strVal val="visible"/>
                                      </p:to>
                                    </p:set>
                                    <p:anim calcmode="lin" valueType="num">
                                      <p:cBhvr additive="base">
                                        <p:cTn id="48"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7315200" cy="1154097"/>
          </a:xfrm>
        </p:spPr>
        <p:txBody>
          <a:bodyPr/>
          <a:lstStyle/>
          <a:p>
            <a:r>
              <a:rPr lang="en-US" dirty="0" smtClean="0"/>
              <a:t>The New Frontier</a:t>
            </a:r>
            <a:endParaRPr lang="en-US" dirty="0"/>
          </a:p>
        </p:txBody>
      </p:sp>
      <p:sp>
        <p:nvSpPr>
          <p:cNvPr id="3" name="Content Placeholder 2"/>
          <p:cNvSpPr>
            <a:spLocks noGrp="1"/>
          </p:cNvSpPr>
          <p:nvPr>
            <p:ph idx="1"/>
          </p:nvPr>
        </p:nvSpPr>
        <p:spPr>
          <a:xfrm>
            <a:off x="304800" y="1447800"/>
            <a:ext cx="8305800" cy="5181600"/>
          </a:xfrm>
        </p:spPr>
        <p:txBody>
          <a:bodyPr>
            <a:normAutofit fontScale="70000" lnSpcReduction="20000"/>
          </a:bodyPr>
          <a:lstStyle/>
          <a:p>
            <a:r>
              <a:rPr lang="en-US" dirty="0" smtClean="0"/>
              <a:t>“We </a:t>
            </a:r>
            <a:r>
              <a:rPr lang="en-US" dirty="0"/>
              <a:t>stand today on the edge of a New Frontier -— the frontier of the 1960s, the frontier of unknown opportunities and perils, the frontier of unfilled hopes and unfilled threats. </a:t>
            </a:r>
            <a:r>
              <a:rPr lang="en-US" i="1" dirty="0"/>
              <a:t>...</a:t>
            </a:r>
            <a:r>
              <a:rPr lang="en-US" dirty="0"/>
              <a:t> Beyond that frontier are uncharted areas of science and space, unsolved problems of peace and war, unconquered problems of ignorance and prejudice, unanswered questions of poverty and </a:t>
            </a:r>
            <a:r>
              <a:rPr lang="en-US" dirty="0" smtClean="0"/>
              <a:t>surplus”… </a:t>
            </a:r>
            <a:r>
              <a:rPr lang="en-US" b="1" dirty="0" smtClean="0"/>
              <a:t>John Kennedy, </a:t>
            </a:r>
            <a:r>
              <a:rPr lang="en-US" b="1" dirty="0"/>
              <a:t>acceptance speech at the 1960 Democratic National Convention at the Memorial Coliseum, Los Angeles, </a:t>
            </a:r>
            <a:r>
              <a:rPr lang="en-US" b="1" dirty="0" smtClean="0"/>
              <a:t>California</a:t>
            </a:r>
          </a:p>
          <a:p>
            <a:endParaRPr lang="en-US" b="1" dirty="0" smtClean="0"/>
          </a:p>
          <a:p>
            <a:r>
              <a:rPr lang="en-US" dirty="0" smtClean="0"/>
              <a:t>New Frontier efforts were </a:t>
            </a:r>
            <a:r>
              <a:rPr lang="en-US" dirty="0"/>
              <a:t>designed to lower taxes, protect the unemployed, increase the minimum wage, and to focus on the business and housing sectors to stimulate the economy</a:t>
            </a:r>
            <a:r>
              <a:rPr lang="en-US" dirty="0" smtClean="0"/>
              <a:t>.</a:t>
            </a:r>
          </a:p>
          <a:p>
            <a:endParaRPr lang="en-US" dirty="0" smtClean="0"/>
          </a:p>
          <a:p>
            <a:r>
              <a:rPr lang="en-US" dirty="0" smtClean="0"/>
              <a:t>New Frontier also </a:t>
            </a:r>
            <a:r>
              <a:rPr lang="en-US" dirty="0"/>
              <a:t>proposed new social programs. These included federal aid to education, medical care for the elderly, urban mass transit, a Department of Urban Affairs, and regional development in Appalachia.</a:t>
            </a:r>
            <a:endParaRPr lang="en-US" b="1" dirty="0"/>
          </a:p>
        </p:txBody>
      </p:sp>
    </p:spTree>
    <p:extLst>
      <p:ext uri="{BB962C8B-B14F-4D97-AF65-F5344CB8AC3E}">
        <p14:creationId xmlns:p14="http://schemas.microsoft.com/office/powerpoint/2010/main" val="428094737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1154097"/>
          </a:xfrm>
        </p:spPr>
        <p:txBody>
          <a:bodyPr/>
          <a:lstStyle/>
          <a:p>
            <a:r>
              <a:rPr lang="en-US" dirty="0" smtClean="0"/>
              <a:t>The New Frontier</a:t>
            </a:r>
            <a:endParaRPr lang="en-US" dirty="0"/>
          </a:p>
        </p:txBody>
      </p:sp>
      <p:sp>
        <p:nvSpPr>
          <p:cNvPr id="3" name="Content Placeholder 2"/>
          <p:cNvSpPr>
            <a:spLocks noGrp="1"/>
          </p:cNvSpPr>
          <p:nvPr>
            <p:ph idx="1"/>
          </p:nvPr>
        </p:nvSpPr>
        <p:spPr>
          <a:xfrm>
            <a:off x="-18795" y="1219200"/>
            <a:ext cx="5105400" cy="5867400"/>
          </a:xfrm>
        </p:spPr>
        <p:txBody>
          <a:bodyPr>
            <a:normAutofit fontScale="70000" lnSpcReduction="20000"/>
          </a:bodyPr>
          <a:lstStyle/>
          <a:p>
            <a:r>
              <a:rPr lang="en-US" dirty="0" smtClean="0"/>
              <a:t>Lacked </a:t>
            </a:r>
            <a:r>
              <a:rPr lang="en-US" dirty="0"/>
              <a:t>deep congressional </a:t>
            </a:r>
            <a:r>
              <a:rPr lang="en-US" dirty="0" smtClean="0"/>
              <a:t>support because of his small margin of victory in the 1960 election</a:t>
            </a:r>
          </a:p>
          <a:p>
            <a:r>
              <a:rPr lang="en-US" dirty="0" smtClean="0"/>
              <a:t>He </a:t>
            </a:r>
            <a:r>
              <a:rPr lang="en-US" dirty="0"/>
              <a:t>did manage an increase in the minimum wage, but a major medical program for the elderly was shot down. </a:t>
            </a:r>
            <a:endParaRPr lang="en-US" dirty="0" smtClean="0"/>
          </a:p>
          <a:p>
            <a:r>
              <a:rPr lang="en-US" dirty="0" smtClean="0"/>
              <a:t>Attempts </a:t>
            </a:r>
            <a:r>
              <a:rPr lang="en-US" dirty="0"/>
              <a:t>to cut taxes and broaden civil rights were watered down on Capitol Hill. </a:t>
            </a:r>
            <a:endParaRPr lang="en-US" dirty="0" smtClean="0"/>
          </a:p>
          <a:p>
            <a:r>
              <a:rPr lang="en-US" dirty="0" smtClean="0"/>
              <a:t>The </a:t>
            </a:r>
            <a:r>
              <a:rPr lang="en-US" dirty="0"/>
              <a:t>proposal for a Department of Urban Affairs was killed by southern Democrats who thought Kennedy would appoint an African-American as first secretary. </a:t>
            </a:r>
            <a:endParaRPr lang="en-US" dirty="0" smtClean="0"/>
          </a:p>
          <a:p>
            <a:r>
              <a:rPr lang="en-US" dirty="0" smtClean="0"/>
              <a:t>The </a:t>
            </a:r>
            <a:r>
              <a:rPr lang="en-US" dirty="0"/>
              <a:t>education bill </a:t>
            </a:r>
            <a:r>
              <a:rPr lang="en-US" dirty="0" smtClean="0"/>
              <a:t>was dropped on </a:t>
            </a:r>
            <a:r>
              <a:rPr lang="en-US" dirty="0"/>
              <a:t>the question of aid to parochial </a:t>
            </a:r>
            <a:r>
              <a:rPr lang="en-US" dirty="0" smtClean="0"/>
              <a:t>schools</a:t>
            </a:r>
          </a:p>
          <a:p>
            <a:r>
              <a:rPr lang="en-US" b="1" dirty="0" smtClean="0"/>
              <a:t>Much of his New Frontier (including civil rights legislation) would be passed as part of LBJ’s Great Society</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605" y="1371600"/>
            <a:ext cx="4085104"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51643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act" panose="020B0806030902050204" pitchFamily="34" charset="0"/>
              </a:rPr>
              <a:t>Foreign Policy during the Cold War</a:t>
            </a:r>
            <a:endParaRPr lang="en-US" dirty="0">
              <a:latin typeface="Impact" panose="020B0806030902050204" pitchFamily="34" charset="0"/>
            </a:endParaRPr>
          </a:p>
        </p:txBody>
      </p:sp>
      <p:sp>
        <p:nvSpPr>
          <p:cNvPr id="3" name="Content Placeholder 2"/>
          <p:cNvSpPr>
            <a:spLocks noGrp="1"/>
          </p:cNvSpPr>
          <p:nvPr>
            <p:ph idx="1"/>
          </p:nvPr>
        </p:nvSpPr>
        <p:spPr>
          <a:xfrm>
            <a:off x="457200" y="1600201"/>
            <a:ext cx="8153400" cy="4876799"/>
          </a:xfrm>
        </p:spPr>
        <p:txBody>
          <a:bodyPr>
            <a:normAutofit fontScale="77500" lnSpcReduction="20000"/>
          </a:bodyPr>
          <a:lstStyle/>
          <a:p>
            <a:r>
              <a:rPr lang="en-US" dirty="0" smtClean="0"/>
              <a:t>Kennedy believed he needed to redefine U.S. nuclear strategy from the Eisenhower idea of “massive retaliation” or “brinkmanship” to </a:t>
            </a:r>
            <a:r>
              <a:rPr lang="en-US" b="1" dirty="0" smtClean="0"/>
              <a:t>“flexible response</a:t>
            </a:r>
            <a:r>
              <a:rPr lang="en-US" b="1" dirty="0" smtClean="0"/>
              <a:t>”</a:t>
            </a:r>
          </a:p>
          <a:p>
            <a:r>
              <a:rPr lang="en-US" dirty="0" smtClean="0"/>
              <a:t>Campaigned that massive </a:t>
            </a:r>
            <a:r>
              <a:rPr lang="en-US" dirty="0"/>
              <a:t>retaliation left the U.S. with only two choices: defeat on the ground or the resort to the use of nuclear weapons. </a:t>
            </a:r>
            <a:endParaRPr lang="en-US" dirty="0" smtClean="0"/>
          </a:p>
          <a:p>
            <a:r>
              <a:rPr lang="en-US" dirty="0" smtClean="0"/>
              <a:t>Claimed that it left the U.S. with a “missile gap” compared to the Soviet Union.</a:t>
            </a:r>
            <a:endParaRPr lang="en-US" dirty="0" smtClean="0"/>
          </a:p>
          <a:p>
            <a:r>
              <a:rPr lang="en-US" dirty="0" smtClean="0"/>
              <a:t>Increased defense spending in order to boost conventional military forces—nonnuclear forces such as troops, ships, and artillery</a:t>
            </a:r>
          </a:p>
          <a:p>
            <a:r>
              <a:rPr lang="en-US" dirty="0" smtClean="0"/>
              <a:t>Created elite army branch called the Special Forces, or Green Berets</a:t>
            </a:r>
          </a:p>
          <a:p>
            <a:r>
              <a:rPr lang="en-US" dirty="0" smtClean="0"/>
              <a:t>Still tripled nuclear capabilities of U.S</a:t>
            </a:r>
            <a:r>
              <a:rPr lang="en-US" dirty="0" smtClean="0"/>
              <a:t>. with the development of the ICBM</a:t>
            </a:r>
            <a:endParaRPr lang="en-US" dirty="0" smtClean="0"/>
          </a:p>
          <a:p>
            <a:endParaRPr lang="en-US" dirty="0"/>
          </a:p>
        </p:txBody>
      </p:sp>
    </p:spTree>
    <p:extLst>
      <p:ext uri="{BB962C8B-B14F-4D97-AF65-F5344CB8AC3E}">
        <p14:creationId xmlns:p14="http://schemas.microsoft.com/office/powerpoint/2010/main" val="611638318"/>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0"/>
                                        <p:tgtEl>
                                          <p:spTgt spid="3">
                                            <p:txEl>
                                              <p:pRg st="3" end="3"/>
                                            </p:txEl>
                                          </p:spTgt>
                                        </p:tgtEl>
                                      </p:cBhvr>
                                    </p:animEffect>
                                    <p:anim calcmode="lin" valueType="num">
                                      <p:cBhvr>
                                        <p:cTn id="6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 calcmode="lin" valueType="num">
                                      <p:cBhvr additive="base">
                                        <p:cTn id="6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additive="base">
                                        <p:cTn id="7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4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1767</TotalTime>
  <Words>1645</Words>
  <Application>Microsoft Office PowerPoint</Application>
  <PresentationFormat>On-screen Show (4:3)</PresentationFormat>
  <Paragraphs>159</Paragraphs>
  <Slides>40</Slides>
  <Notes>0</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Narrow</vt:lpstr>
      <vt:lpstr>Century Schoolbook</vt:lpstr>
      <vt:lpstr>Franklin Gothic Book</vt:lpstr>
      <vt:lpstr>Impact</vt:lpstr>
      <vt:lpstr>Times New Roman</vt:lpstr>
      <vt:lpstr>Wingdings</vt:lpstr>
      <vt:lpstr>Wingdings 2</vt:lpstr>
      <vt:lpstr>2_Technic</vt:lpstr>
      <vt:lpstr>4_Technic</vt:lpstr>
      <vt:lpstr>1_Technic</vt:lpstr>
      <vt:lpstr>John F. Kennedy  </vt:lpstr>
      <vt:lpstr>John Kennedy</vt:lpstr>
      <vt:lpstr>Election of 1960 </vt:lpstr>
      <vt:lpstr>Nixon-Kennedy Debates</vt:lpstr>
      <vt:lpstr>PowerPoint Presentation</vt:lpstr>
      <vt:lpstr>Inauguration-January 20, 1961</vt:lpstr>
      <vt:lpstr>The New Frontier</vt:lpstr>
      <vt:lpstr>The New Frontier</vt:lpstr>
      <vt:lpstr>Foreign Policy during the Cold War</vt:lpstr>
      <vt:lpstr>PowerPoint Presentation</vt:lpstr>
      <vt:lpstr>PowerPoint Presentation</vt:lpstr>
      <vt:lpstr>Crisis over Cuba</vt:lpstr>
      <vt:lpstr>PowerPoint Presentation</vt:lpstr>
      <vt:lpstr>PowerPoint Presentation</vt:lpstr>
      <vt:lpstr>The Bay of Pigs</vt:lpstr>
      <vt:lpstr>The Bay of Pigs</vt:lpstr>
      <vt:lpstr>Peace Corps</vt:lpstr>
      <vt:lpstr>Alliance for Progress</vt:lpstr>
      <vt:lpstr>PowerPoint Presentation</vt:lpstr>
      <vt:lpstr>PowerPoint Presentation</vt:lpstr>
      <vt:lpstr>Cuban Missile Crisis</vt:lpstr>
      <vt:lpstr>Cuban Missile Crisis</vt:lpstr>
      <vt:lpstr>PowerPoint Presentation</vt:lpstr>
      <vt:lpstr>PowerPoint Presentation</vt:lpstr>
      <vt:lpstr>PowerPoint Presentation</vt:lpstr>
      <vt:lpstr>Berlin crisis</vt:lpstr>
      <vt:lpstr>West Berlin/Berlin Wall</vt:lpstr>
      <vt:lpstr>PowerPoint Presentation</vt:lpstr>
      <vt:lpstr>PowerPoint Presentation</vt:lpstr>
      <vt:lpstr>PowerPoint Presentation</vt:lpstr>
      <vt:lpstr>Ways to ease tensions</vt:lpstr>
      <vt:lpstr>PowerPoint Presentation</vt:lpstr>
      <vt:lpstr>PowerPoint Presentation</vt:lpstr>
      <vt:lpstr>PowerPoint Presentation</vt:lpstr>
      <vt:lpstr>PowerPoint Presentation</vt:lpstr>
      <vt:lpstr>PowerPoint Presentation</vt:lpstr>
      <vt:lpstr>PowerPoint Presentation</vt:lpstr>
      <vt:lpstr>John Kennedy Interactive Timeline</vt:lpstr>
      <vt:lpstr>John Kennedy Interactive Timeline</vt:lpstr>
      <vt:lpstr>Kennedy Assassination Extra Credit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Dal</dc:creator>
  <cp:lastModifiedBy>dedwards4</cp:lastModifiedBy>
  <cp:revision>39</cp:revision>
  <dcterms:created xsi:type="dcterms:W3CDTF">2014-05-13T23:30:51Z</dcterms:created>
  <dcterms:modified xsi:type="dcterms:W3CDTF">2018-04-11T12:38:02Z</dcterms:modified>
</cp:coreProperties>
</file>