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72" r:id="rId9"/>
    <p:sldId id="269" r:id="rId10"/>
    <p:sldId id="268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lderlehrman.org/history-by-era/early-settlements/essays/pueblo-revol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Period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25" y="1809571"/>
            <a:ext cx="548686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1680 the people known collectively as “Pueblos” rebelled against their Spanish overlords in the American Southwest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Spanish had </a:t>
            </a:r>
            <a:r>
              <a:rPr lang="en-US" dirty="0" smtClean="0"/>
              <a:t>originally established </a:t>
            </a:r>
            <a:r>
              <a:rPr lang="en-US" dirty="0"/>
              <a:t>and maintained their rule with terror, beginning with Juan de </a:t>
            </a:r>
            <a:r>
              <a:rPr lang="en-US" dirty="0" err="1"/>
              <a:t>Oñate’s</a:t>
            </a:r>
            <a:r>
              <a:rPr lang="en-US" dirty="0"/>
              <a:t> invasion in 1598.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people of Acoma </a:t>
            </a:r>
            <a:r>
              <a:rPr lang="en-US" dirty="0" smtClean="0"/>
              <a:t>resisted invasion, </a:t>
            </a:r>
            <a:r>
              <a:rPr lang="en-US" dirty="0" err="1"/>
              <a:t>Oñate</a:t>
            </a:r>
            <a:r>
              <a:rPr lang="en-US" dirty="0"/>
              <a:t> </a:t>
            </a:r>
            <a:r>
              <a:rPr lang="en-US" dirty="0" smtClean="0"/>
              <a:t>had ordered </a:t>
            </a:r>
            <a:r>
              <a:rPr lang="en-US" dirty="0"/>
              <a:t>that one leg be chopped from every man over fifteen and the rest of the population be </a:t>
            </a:r>
            <a:r>
              <a:rPr lang="en-US" dirty="0" smtClean="0"/>
              <a:t>enslaved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2754"/>
            <a:ext cx="5844067" cy="32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8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1680-less than 3,000 Spanish colonists in New Mexico, most of which were </a:t>
            </a:r>
            <a:r>
              <a:rPr lang="en-US" dirty="0" err="1" smtClean="0"/>
              <a:t>mesitzos</a:t>
            </a:r>
            <a:r>
              <a:rPr lang="en-US" dirty="0" smtClean="0"/>
              <a:t>, since few European settlers came to the region</a:t>
            </a:r>
          </a:p>
          <a:p>
            <a:r>
              <a:rPr lang="en-US" dirty="0" smtClean="0"/>
              <a:t>Relationship between the Spanish and Pueblo Indians had </a:t>
            </a:r>
            <a:r>
              <a:rPr lang="en-US" dirty="0" err="1" smtClean="0"/>
              <a:t>detoriated</a:t>
            </a:r>
            <a:r>
              <a:rPr lang="en-US" dirty="0" smtClean="0"/>
              <a:t> over 17</a:t>
            </a:r>
            <a:r>
              <a:rPr lang="en-US" baseline="30000" dirty="0" smtClean="0"/>
              <a:t>th</a:t>
            </a:r>
            <a:r>
              <a:rPr lang="en-US" dirty="0" smtClean="0"/>
              <a:t> century; governors, settlers and missionaries had sought to control Indian labor</a:t>
            </a:r>
          </a:p>
          <a:p>
            <a:r>
              <a:rPr lang="en-US" dirty="0" smtClean="0"/>
              <a:t>Number of Pueblos had declined from 60,000 in 1600 to 17,000 eighty years later</a:t>
            </a:r>
          </a:p>
          <a:p>
            <a:r>
              <a:rPr lang="en-US" dirty="0" smtClean="0"/>
              <a:t>Some natives accepted baptism to avoid harsh treatment even as they practiced their old religion</a:t>
            </a:r>
          </a:p>
        </p:txBody>
      </p:sp>
    </p:spTree>
    <p:extLst>
      <p:ext uri="{BB962C8B-B14F-4D97-AF65-F5344CB8AC3E}">
        <p14:creationId xmlns:p14="http://schemas.microsoft.com/office/powerpoint/2010/main" val="170727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Cause:  as the Inquisition in Spain began to persecute Jews and Muslims; the Franciscan friars increased their efforts in New Mexico to convert the Pueblo; Friars burned Indian idols, masks, and other sacred objects; Pueblos had had enough of Christianity</a:t>
            </a:r>
          </a:p>
          <a:p>
            <a:r>
              <a:rPr lang="en-US" dirty="0" smtClean="0"/>
              <a:t>Cause:  prolonged drought began around 1660</a:t>
            </a:r>
          </a:p>
          <a:p>
            <a:r>
              <a:rPr lang="en-US" dirty="0" smtClean="0"/>
              <a:t>Cause:  inability of friars to protect the villages and missions from attacks by Navajo and Apache</a:t>
            </a:r>
          </a:p>
          <a:p>
            <a:r>
              <a:rPr lang="en-US" dirty="0" smtClean="0"/>
              <a:t>Cause:  </a:t>
            </a:r>
            <a:r>
              <a:rPr lang="en-US" dirty="0"/>
              <a:t>Legal enslavement of American Indians by Spaniards had been forbidden by royal decree since the mid-sixteenth century, but that did not stop the actual </a:t>
            </a:r>
            <a:r>
              <a:rPr lang="en-US" dirty="0" smtClean="0"/>
              <a:t>practice; encomienda system still flourished</a:t>
            </a:r>
          </a:p>
          <a:p>
            <a:r>
              <a:rPr lang="en-US" dirty="0" smtClean="0"/>
              <a:t>Cause:  Spanish assumption that the Pueblo could never organize given they had been divided among themselves; </a:t>
            </a:r>
            <a:r>
              <a:rPr lang="en-US" dirty="0"/>
              <a:t>There was no distinct “Pueblo” people, speaking one language and sharing one culture. </a:t>
            </a:r>
            <a:r>
              <a:rPr lang="en-US" dirty="0" smtClean="0"/>
              <a:t>(Keres</a:t>
            </a:r>
            <a:r>
              <a:rPr lang="en-US" dirty="0"/>
              <a:t>, </a:t>
            </a:r>
            <a:r>
              <a:rPr lang="en-US" dirty="0" err="1"/>
              <a:t>Tompiros</a:t>
            </a:r>
            <a:r>
              <a:rPr lang="en-US" dirty="0"/>
              <a:t>, </a:t>
            </a:r>
            <a:r>
              <a:rPr lang="en-US" dirty="0" err="1"/>
              <a:t>Tewas</a:t>
            </a:r>
            <a:r>
              <a:rPr lang="en-US" dirty="0"/>
              <a:t>, </a:t>
            </a:r>
            <a:r>
              <a:rPr lang="en-US" dirty="0" err="1"/>
              <a:t>Tiwas</a:t>
            </a:r>
            <a:r>
              <a:rPr lang="en-US" dirty="0"/>
              <a:t>, </a:t>
            </a:r>
            <a:r>
              <a:rPr lang="en-US" dirty="0" err="1"/>
              <a:t>Towas</a:t>
            </a:r>
            <a:r>
              <a:rPr lang="en-US" dirty="0"/>
              <a:t>, </a:t>
            </a:r>
            <a:r>
              <a:rPr lang="en-US" dirty="0" err="1"/>
              <a:t>Piros</a:t>
            </a:r>
            <a:r>
              <a:rPr lang="en-US" dirty="0"/>
              <a:t>, and Zuni, </a:t>
            </a:r>
            <a:r>
              <a:rPr lang="en-US" dirty="0" smtClean="0"/>
              <a:t>along with Utes</a:t>
            </a:r>
            <a:r>
              <a:rPr lang="en-US" dirty="0"/>
              <a:t>, Navajos, and </a:t>
            </a:r>
            <a:r>
              <a:rPr lang="en-US" dirty="0" smtClean="0"/>
              <a:t>Apaches)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0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5087617" cy="46910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Pope became the main organizer of an uprising that drove Spanish out of the colony</a:t>
            </a:r>
          </a:p>
          <a:p>
            <a:r>
              <a:rPr lang="en-US" dirty="0" smtClean="0"/>
              <a:t>In 1675, Pope had been one of forty seven Pueblo Indians arrested for “sorcery” (practicing their original religion)</a:t>
            </a:r>
          </a:p>
          <a:p>
            <a:r>
              <a:rPr lang="en-US" dirty="0" smtClean="0"/>
              <a:t>Pope was forced to Santa Fe to be publically whipped</a:t>
            </a:r>
          </a:p>
          <a:p>
            <a:r>
              <a:rPr lang="en-US" dirty="0" smtClean="0"/>
              <a:t>After this humiliation, Pope returned home to plan the revolt</a:t>
            </a:r>
          </a:p>
          <a:p>
            <a:r>
              <a:rPr lang="en-US" dirty="0" smtClean="0"/>
              <a:t>1680-2000 warriors destroyed isolated farms and missions killing 400 colonists, including 21 Franciscan missionaries</a:t>
            </a:r>
          </a:p>
          <a:p>
            <a:r>
              <a:rPr lang="en-US" dirty="0" smtClean="0"/>
              <a:t>Surrounded Santa Fe and forced Spanish to abandon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48" y="365125"/>
            <a:ext cx="3396132" cy="63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69" y="1690688"/>
            <a:ext cx="596338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**The Pueblo Revolt was the most complete victory for Native Americans over Europeans and the only wholesale expulsion of settlers in the history of North America.**</a:t>
            </a:r>
          </a:p>
          <a:p>
            <a:r>
              <a:rPr lang="en-US" dirty="0" smtClean="0"/>
              <a:t>Pueblos turned with vengeance on all symbols of European culture:  uprooted fruit trees, destroyed cattle, burned churches and images of Christ and the Virgin Mary, waded into rivers to wash away their Catholic Baptism</a:t>
            </a:r>
          </a:p>
          <a:p>
            <a:r>
              <a:rPr lang="en-US" dirty="0" smtClean="0"/>
              <a:t>Pueblos rebuilt places of worship known as “kivas”; resumed sacred dances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85" y="1934426"/>
            <a:ext cx="5496529" cy="36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Pueblo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the end of the 1680s, warfare began between Pueblo and with the Apache and Navajo</a:t>
            </a:r>
          </a:p>
          <a:p>
            <a:r>
              <a:rPr lang="en-US" dirty="0" smtClean="0"/>
              <a:t>Pope died around 1690</a:t>
            </a:r>
          </a:p>
          <a:p>
            <a:r>
              <a:rPr lang="en-US" dirty="0" smtClean="0"/>
              <a:t>1692-Spain launched an invasion to reconquer New Mexico; some Pueblo welcomed the military protection</a:t>
            </a:r>
          </a:p>
          <a:p>
            <a:r>
              <a:rPr lang="en-US" dirty="0" smtClean="0"/>
              <a:t>Spain had learned a lesson: 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century, Spanish authorities began to adopt a more tolerant attitude for traditional religious practices and made fewer demands on labor</a:t>
            </a:r>
          </a:p>
          <a:p>
            <a:r>
              <a:rPr lang="en-US" dirty="0" smtClean="0"/>
              <a:t>New Mexico would act as more importantly a </a:t>
            </a:r>
            <a:r>
              <a:rPr lang="en-US" dirty="0"/>
              <a:t>buffer zone, protecting the </a:t>
            </a:r>
            <a:r>
              <a:rPr lang="en-US" dirty="0" smtClean="0"/>
              <a:t>silver </a:t>
            </a:r>
            <a:r>
              <a:rPr lang="en-US" dirty="0"/>
              <a:t>mines from the </a:t>
            </a:r>
            <a:r>
              <a:rPr lang="en-US" dirty="0" smtClean="0"/>
              <a:t>French and the British</a:t>
            </a:r>
          </a:p>
          <a:p>
            <a:r>
              <a:rPr lang="en-US" dirty="0"/>
              <a:t> Spaniards </a:t>
            </a:r>
            <a:r>
              <a:rPr lang="en-US" dirty="0" smtClean="0"/>
              <a:t>remained </a:t>
            </a:r>
            <a:r>
              <a:rPr lang="en-US" dirty="0"/>
              <a:t>until Mexican independence in 1821. The Spanish were followed by two successor republics, Mexico and, ultimately,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69799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Countryman, “The Pueblo Revolt”, History Now-Journal Of the Gilder </a:t>
            </a:r>
            <a:r>
              <a:rPr lang="en-US" dirty="0" err="1" smtClean="0"/>
              <a:t>Lehrman</a:t>
            </a:r>
            <a:r>
              <a:rPr lang="en-US" dirty="0" smtClean="0"/>
              <a:t> Institute. (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smtClean="0">
                <a:hlinkClick r:id="rId2"/>
              </a:rPr>
              <a:t>www.gilderlehrman.org/history-by-era/early-settlements/essays/pueblo-revolt</a:t>
            </a:r>
            <a:r>
              <a:rPr lang="en-US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Hernando Cortes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1519-Cortes and 600 men landed at Vera Cruz, Mexico to begin a 200 mile march to the Aztec capital of Tenochtitlan</a:t>
            </a:r>
          </a:p>
          <a:p>
            <a:r>
              <a:rPr lang="en-US" dirty="0" smtClean="0"/>
              <a:t>1521-Cortes and his officers had become rulers of the empire</a:t>
            </a:r>
          </a:p>
          <a:p>
            <a:r>
              <a:rPr lang="en-US" dirty="0" smtClean="0"/>
              <a:t>1522-1528-remants of Indian culture conquered by the Spanish in Yucatan and Guatemala</a:t>
            </a:r>
          </a:p>
          <a:p>
            <a:r>
              <a:rPr lang="en-US" dirty="0" smtClean="0"/>
              <a:t>1531-Francisco Pizarro led a band of soldiers from Panama to Peru to conquer the Incas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Encomienda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System where favored officers became privileged landowners, or </a:t>
            </a:r>
            <a:r>
              <a:rPr lang="en-US" i="1" dirty="0" err="1" smtClean="0"/>
              <a:t>encomenderos</a:t>
            </a:r>
            <a:endParaRPr lang="en-US" i="1" dirty="0" smtClean="0"/>
          </a:p>
          <a:p>
            <a:r>
              <a:rPr lang="en-US" i="1" dirty="0" err="1" smtClean="0"/>
              <a:t>Encomenderos</a:t>
            </a:r>
            <a:r>
              <a:rPr lang="en-US" dirty="0" smtClean="0"/>
              <a:t> protected villages and supported missionary priests and required tributes from the villagers in the form of goods and labor</a:t>
            </a:r>
          </a:p>
          <a:p>
            <a:r>
              <a:rPr lang="en-US" dirty="0" smtClean="0"/>
              <a:t>Spanish </a:t>
            </a:r>
            <a:r>
              <a:rPr lang="en-US" dirty="0" smtClean="0"/>
              <a:t>exploitation and disease caused devastation to Indian population:  from 50 million at the beginning to 4 million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Whites totaled no more than 100,000 in the mid 16th century; up to 3 million by the end of the colonial period</a:t>
            </a:r>
          </a:p>
          <a:p>
            <a:r>
              <a:rPr lang="en-US" dirty="0"/>
              <a:t>T</a:t>
            </a:r>
            <a:r>
              <a:rPr lang="en-US" dirty="0" smtClean="0"/>
              <a:t>he need for African labor as early as 1503; over 9 million Africans would be transported </a:t>
            </a:r>
          </a:p>
        </p:txBody>
      </p:sp>
    </p:spTree>
    <p:extLst>
      <p:ext uri="{BB962C8B-B14F-4D97-AF65-F5344CB8AC3E}">
        <p14:creationId xmlns:p14="http://schemas.microsoft.com/office/powerpoint/2010/main" val="78702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what is now the U.S. belonged to Spain during the Colonial period</a:t>
            </a:r>
          </a:p>
          <a:p>
            <a:r>
              <a:rPr lang="en-US" dirty="0" smtClean="0"/>
              <a:t>Possessions more far reaching than English or French:  New Spain was centered in Mexico but its territory extended from Florida Keys to Alaska; also included the deep South (Memphis originally founded as San Fernando; Vicksburg as Nogales)</a:t>
            </a:r>
          </a:p>
          <a:p>
            <a:r>
              <a:rPr lang="en-US" dirty="0" smtClean="0"/>
              <a:t>Established provinces in North America as defensive buffers protecting its trade in Mexico and South America</a:t>
            </a:r>
          </a:p>
          <a:p>
            <a:r>
              <a:rPr lang="en-US" dirty="0" smtClean="0"/>
              <a:t>Concerned about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Spanish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in Spanish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Spanish forced thousands of Indians to work in gold and silver mines and on large scale farms (haciendas) controlled by Spanish landlords</a:t>
            </a:r>
          </a:p>
          <a:p>
            <a:r>
              <a:rPr lang="en-US" dirty="0" smtClean="0"/>
              <a:t>Spanish colonies were different than other European colonies given that Natives did most of the work</a:t>
            </a:r>
          </a:p>
          <a:p>
            <a:r>
              <a:rPr lang="en-US" dirty="0" smtClean="0"/>
              <a:t>Main crops grown were native-corn, bean, and squash (three sisters) even though the Spanish introduced livestock, wheat and sugar</a:t>
            </a:r>
          </a:p>
          <a:p>
            <a:r>
              <a:rPr lang="en-US" dirty="0" smtClean="0"/>
              <a:t>Non-Spaniards barred from emigrating, as well as, non Christian Spaniards (Jews and Moors)</a:t>
            </a:r>
          </a:p>
          <a:p>
            <a:r>
              <a:rPr lang="en-US" dirty="0" smtClean="0"/>
              <a:t>Social advancement opportunities did draw people to come:  225,000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Century; most of these were single men (laborers, craftsmen, and soldiers)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Colonists in Spanish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also came as government officials, priests, professionals</a:t>
            </a:r>
          </a:p>
          <a:p>
            <a:r>
              <a:rPr lang="en-US" i="1" dirty="0" err="1" smtClean="0"/>
              <a:t>Peninsulares</a:t>
            </a:r>
            <a:r>
              <a:rPr lang="en-US" i="1" dirty="0"/>
              <a:t> </a:t>
            </a:r>
            <a:r>
              <a:rPr lang="en-US" dirty="0" smtClean="0"/>
              <a:t>(persons of European birth) were at the top of the social order</a:t>
            </a:r>
          </a:p>
          <a:p>
            <a:r>
              <a:rPr lang="en-US" dirty="0" smtClean="0"/>
              <a:t>Indians always outnumbered Spanish</a:t>
            </a:r>
          </a:p>
          <a:p>
            <a:r>
              <a:rPr lang="en-US" dirty="0" smtClean="0"/>
              <a:t>By 1600, </a:t>
            </a:r>
            <a:r>
              <a:rPr lang="en-US" i="1" dirty="0" smtClean="0"/>
              <a:t>mestizos</a:t>
            </a:r>
            <a:r>
              <a:rPr lang="en-US" dirty="0" smtClean="0"/>
              <a:t> (persons of mixed origin) made up a large part of the urban population of Spanish America; helped repopulate disease ridden areas</a:t>
            </a:r>
          </a:p>
          <a:p>
            <a:r>
              <a:rPr lang="en-US" dirty="0" smtClean="0"/>
              <a:t>**Spanish America evolved into a hybrid culture, part Spanish, part Indian and part African; but it had a single faith, language, and government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8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the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Confidence in the superiority of their own culture; expected societies to abandon their old beliefs; failure to do so reinforced the idea that natives were “heathens”</a:t>
            </a:r>
          </a:p>
          <a:p>
            <a:r>
              <a:rPr lang="en-US" dirty="0" smtClean="0"/>
              <a:t>Spanish brought violence and missionary zeal</a:t>
            </a:r>
          </a:p>
          <a:p>
            <a:r>
              <a:rPr lang="en-US" dirty="0" smtClean="0"/>
              <a:t>1492 Treaty of Tordesillas sanctioned by Pope Alexander VI dividing non-Christian world between Spain and Portugal</a:t>
            </a:r>
          </a:p>
          <a:p>
            <a:r>
              <a:rPr lang="en-US" dirty="0" smtClean="0"/>
              <a:t>1517-Martin Luther’s posting of the Ninety-Five Theses and the onset of the Protestant Reformation caused Spain to double its efforts to spread the Roman Catholic faith as the “true faith” to Native Americans</a:t>
            </a:r>
          </a:p>
          <a:p>
            <a:r>
              <a:rPr lang="en-US" dirty="0" smtClean="0"/>
              <a:t>Not only souls to be saved, but a labor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Bartolomeo de Las Casas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00201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1537, Pope Paul III outlawed the enslavement of Indians declaring they were “truly men” who must be treated as “dumb beasts”</a:t>
            </a:r>
          </a:p>
          <a:p>
            <a:r>
              <a:rPr lang="en-US" dirty="0" smtClean="0"/>
              <a:t>15 years later a Dominican priest wrote </a:t>
            </a:r>
            <a:r>
              <a:rPr lang="en-US" i="1" dirty="0" smtClean="0"/>
              <a:t>A Very Brief Account of the Destruction of the Indies</a:t>
            </a:r>
            <a:r>
              <a:rPr lang="en-US" dirty="0" smtClean="0"/>
              <a:t>:   denounced Spain for causing deaths of millions of innocent people</a:t>
            </a:r>
          </a:p>
          <a:p>
            <a:r>
              <a:rPr lang="en-US" dirty="0" smtClean="0"/>
              <a:t>1514 he had freed his own slaves and began to preach against the injustices</a:t>
            </a:r>
          </a:p>
          <a:p>
            <a:r>
              <a:rPr lang="en-US" dirty="0" smtClean="0"/>
              <a:t>Insisted that Indians were rational beings, not barbarians, and that Spain had no ground to deprive them of their lands and liberty</a:t>
            </a:r>
          </a:p>
          <a:p>
            <a:r>
              <a:rPr lang="en-US" dirty="0" smtClean="0"/>
              <a:t>Efforts led to New Laws of 1542 ending slavery and the encomienda system</a:t>
            </a:r>
          </a:p>
          <a:p>
            <a:r>
              <a:rPr lang="en-US" dirty="0" smtClean="0"/>
              <a:t>Replaced by </a:t>
            </a:r>
            <a:r>
              <a:rPr lang="en-US" dirty="0" err="1" smtClean="0"/>
              <a:t>repartimiento</a:t>
            </a:r>
            <a:r>
              <a:rPr lang="en-US" dirty="0" smtClean="0"/>
              <a:t> system:  wage labor, but forced to work a fixed amount per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68" y="951893"/>
            <a:ext cx="3290794" cy="5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812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164</TotalTime>
  <Words>1269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Spanish Exploration</vt:lpstr>
      <vt:lpstr>Hernando Cortes</vt:lpstr>
      <vt:lpstr>Encomienda</vt:lpstr>
      <vt:lpstr>Spanish America</vt:lpstr>
      <vt:lpstr>Governing Spanish America</vt:lpstr>
      <vt:lpstr>Colonists in Spanish America</vt:lpstr>
      <vt:lpstr>Colonists in Spanish America</vt:lpstr>
      <vt:lpstr>Spreading the Faith</vt:lpstr>
      <vt:lpstr>Bartolomeo de Las Casas</vt:lpstr>
      <vt:lpstr>The Pueblo Revolt</vt:lpstr>
      <vt:lpstr>The Pueblo Revolt</vt:lpstr>
      <vt:lpstr>The Pueblo Revolt</vt:lpstr>
      <vt:lpstr>The Pueblo Revolt</vt:lpstr>
      <vt:lpstr>The Pueblo Revolt</vt:lpstr>
      <vt:lpstr>The Pueblo Revolt</vt:lpstr>
      <vt:lpstr>Works Cited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Exploration</dc:title>
  <dc:creator>dedwards4</dc:creator>
  <cp:lastModifiedBy>dedwards4</cp:lastModifiedBy>
  <cp:revision>15</cp:revision>
  <dcterms:created xsi:type="dcterms:W3CDTF">2017-08-31T20:58:45Z</dcterms:created>
  <dcterms:modified xsi:type="dcterms:W3CDTF">2017-08-31T23:56:23Z</dcterms:modified>
</cp:coreProperties>
</file>