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3"/>
  </p:notesMasterIdLst>
  <p:sldIdLst>
    <p:sldId id="292"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86" r:id="rId17"/>
    <p:sldId id="287" r:id="rId18"/>
    <p:sldId id="288" r:id="rId19"/>
    <p:sldId id="289" r:id="rId20"/>
    <p:sldId id="290" r:id="rId21"/>
    <p:sldId id="291"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089489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46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24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50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83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0" name="Shape 210"/>
          <p:cNvSpPr txBox="1">
            <a:spLocks noGrp="1"/>
          </p:cNvSpPr>
          <p:nvPr>
            <p:ph type="sldNum" idx="12"/>
          </p:nvPr>
        </p:nvSpPr>
        <p:spPr>
          <a:xfrm>
            <a:off x="3884612" y="8685211"/>
            <a:ext cx="2971799"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3808571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93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9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62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72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53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520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3" name="Shape 113"/>
          <p:cNvSpPr txBox="1">
            <a:spLocks noGrp="1"/>
          </p:cNvSpPr>
          <p:nvPr>
            <p:ph type="sldNum" idx="12"/>
          </p:nvPr>
        </p:nvSpPr>
        <p:spPr>
          <a:xfrm>
            <a:off x="3884612" y="8685211"/>
            <a:ext cx="2971799"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31975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79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59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9" name="Shape 139"/>
          <p:cNvSpPr txBox="1">
            <a:spLocks noGrp="1"/>
          </p:cNvSpPr>
          <p:nvPr>
            <p:ph type="sldNum" idx="12"/>
          </p:nvPr>
        </p:nvSpPr>
        <p:spPr>
          <a:xfrm>
            <a:off x="3884612" y="8685211"/>
            <a:ext cx="2971799"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36748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61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7" name="Shape 157"/>
          <p:cNvSpPr txBox="1">
            <a:spLocks noGrp="1"/>
          </p:cNvSpPr>
          <p:nvPr>
            <p:ph type="sldNum" idx="12"/>
          </p:nvPr>
        </p:nvSpPr>
        <p:spPr>
          <a:xfrm>
            <a:off x="3884612" y="8685211"/>
            <a:ext cx="2971799"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30113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40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39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1"/>
          </p:nvPr>
        </p:nvSpPr>
        <p:spPr>
          <a:xfrm>
            <a:off x="914400" y="1219200"/>
            <a:ext cx="8229600" cy="5638800"/>
          </a:xfrm>
          <a:prstGeom prst="rect">
            <a:avLst/>
          </a:prstGeom>
          <a:noFill/>
          <a:ln>
            <a:noFill/>
          </a:ln>
        </p:spPr>
        <p:txBody>
          <a:bodyPr wrap="square" lIns="91425" tIns="91425" rIns="91425" bIns="91425" anchor="t" anchorCtr="0"/>
          <a:lstStyle>
            <a:lvl1pPr marL="342900" marR="0" lvl="0" indent="-88900" algn="l" rtl="0">
              <a:spcBef>
                <a:spcPts val="800"/>
              </a:spcBef>
              <a:spcAft>
                <a:spcPts val="0"/>
              </a:spcAft>
              <a:buClr>
                <a:schemeClr val="accent1"/>
              </a:buClr>
              <a:buSzPct val="100000"/>
              <a:buFont typeface="Arial"/>
              <a:buChar char="■"/>
              <a:defRPr sz="4000" b="0" i="0" u="none" strike="noStrike" cap="none">
                <a:solidFill>
                  <a:schemeClr val="dk1"/>
                </a:solidFill>
                <a:latin typeface="Calibri"/>
                <a:ea typeface="Calibri"/>
                <a:cs typeface="Calibri"/>
                <a:sym typeface="Calibri"/>
              </a:defRPr>
            </a:lvl1pPr>
            <a:lvl2pPr marL="742950" marR="0" lvl="1" indent="-31750" algn="l" rtl="0">
              <a:spcBef>
                <a:spcPts val="800"/>
              </a:spcBef>
              <a:spcAft>
                <a:spcPts val="0"/>
              </a:spcAft>
              <a:buClr>
                <a:schemeClr val="dk1"/>
              </a:buClr>
              <a:buSzPct val="100000"/>
              <a:buFont typeface="Arial"/>
              <a:buChar char="–"/>
              <a:defRPr sz="4000" b="0" i="0" u="none" strike="noStrike" cap="none">
                <a:solidFill>
                  <a:schemeClr val="dk1"/>
                </a:solidFill>
                <a:latin typeface="Calibri"/>
                <a:ea typeface="Calibri"/>
                <a:cs typeface="Calibri"/>
                <a:sym typeface="Calibri"/>
              </a:defRPr>
            </a:lvl2pPr>
            <a:lvl3pPr marL="1143000" marR="0" lvl="2" indent="25400" algn="l" rtl="0">
              <a:spcBef>
                <a:spcPts val="800"/>
              </a:spcBef>
              <a:spcAft>
                <a:spcPts val="0"/>
              </a:spcAft>
              <a:buClr>
                <a:schemeClr val="dk1"/>
              </a:buClr>
              <a:buSzPct val="100000"/>
              <a:buFont typeface="Calibri"/>
              <a:buChar char="•"/>
              <a:defRPr sz="4000" b="0" i="0" u="none" strike="noStrike" cap="none">
                <a:solidFill>
                  <a:schemeClr val="dk1"/>
                </a:solidFill>
                <a:latin typeface="Calibri"/>
                <a:ea typeface="Calibri"/>
                <a:cs typeface="Calibri"/>
                <a:sym typeface="Calibri"/>
              </a:defRPr>
            </a:lvl3pPr>
            <a:lvl4pPr marL="1600200" marR="0" lvl="3" indent="25400" algn="l" rtl="0">
              <a:spcBef>
                <a:spcPts val="800"/>
              </a:spcBef>
              <a:spcAft>
                <a:spcPts val="0"/>
              </a:spcAft>
              <a:buClr>
                <a:schemeClr val="dk1"/>
              </a:buClr>
              <a:buSzPct val="100000"/>
              <a:buFont typeface="Calibri"/>
              <a:buChar char="•"/>
              <a:defRPr sz="4000" b="0" i="0" u="none" strike="noStrike" cap="none">
                <a:solidFill>
                  <a:schemeClr val="dk1"/>
                </a:solidFill>
                <a:latin typeface="Calibri"/>
                <a:ea typeface="Calibri"/>
                <a:cs typeface="Calibri"/>
                <a:sym typeface="Calibri"/>
              </a:defRPr>
            </a:lvl4pPr>
            <a:lvl5pPr marL="2057400" marR="0" lvl="4" indent="25400" algn="l" rtl="0">
              <a:spcBef>
                <a:spcPts val="800"/>
              </a:spcBef>
              <a:spcAft>
                <a:spcPts val="0"/>
              </a:spcAft>
              <a:buClr>
                <a:schemeClr val="dk1"/>
              </a:buClr>
              <a:buSzPct val="100000"/>
              <a:buFont typeface="Calibri"/>
              <a:buChar char="•"/>
              <a:defRPr sz="4000" b="0" i="0" u="none" strike="noStrike" cap="none">
                <a:solidFill>
                  <a:schemeClr val="dk1"/>
                </a:solidFill>
                <a:latin typeface="Calibri"/>
                <a:ea typeface="Calibri"/>
                <a:cs typeface="Calibri"/>
                <a:sym typeface="Calibri"/>
              </a:defRPr>
            </a:lvl5pPr>
            <a:lvl6pPr marL="2514600" marR="0" lvl="5"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6pPr>
            <a:lvl7pPr marL="2971800" marR="0" lvl="6"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7pPr>
            <a:lvl8pPr marL="3429000" marR="0" lvl="7"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8pPr>
            <a:lvl9pPr marL="3886200" marR="0" lvl="8"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accent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accent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Calibri"/>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1"/>
          </p:nvPr>
        </p:nvSpPr>
        <p:spPr>
          <a:xfrm>
            <a:off x="914400" y="1219200"/>
            <a:ext cx="4038599" cy="5638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accent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5105400" y="1219200"/>
            <a:ext cx="4038599" cy="5638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accent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Calibri"/>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1"/>
        <p:cNvGrpSpPr/>
        <p:nvPr/>
      </p:nvGrpSpPr>
      <p:grpSpPr>
        <a:xfrm>
          <a:off x="0" y="0"/>
          <a:ext cx="0" cy="0"/>
          <a:chOff x="0" y="0"/>
          <a:chExt cx="0" cy="0"/>
        </a:xfrm>
      </p:grpSpPr>
      <p:sp>
        <p:nvSpPr>
          <p:cNvPr id="52" name="Shape 52"/>
          <p:cNvSpPr/>
          <p:nvPr/>
        </p:nvSpPr>
        <p:spPr>
          <a:xfrm>
            <a:off x="0" y="0"/>
            <a:ext cx="9144000" cy="68580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sldNum" idx="12"/>
          </p:nvPr>
        </p:nvSpPr>
        <p:spPr>
          <a:xfrm>
            <a:off x="8472457" y="6217622"/>
            <a:ext cx="548700" cy="524700"/>
          </a:xfrm>
          <a:prstGeom prst="rect">
            <a:avLst/>
          </a:prstGeom>
          <a:noFill/>
          <a:ln>
            <a:noFill/>
          </a:ln>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US" sz="1000">
                <a:solidFill>
                  <a:srgbClr val="616161"/>
                </a:solidFill>
              </a:rPr>
              <a:t>‹#›</a:t>
            </a:fld>
            <a:endParaRPr lang="en-US" sz="1000">
              <a:solidFill>
                <a:srgbClr val="61616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8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8230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10713"/>
            <a:ext cx="1063624" cy="6863950"/>
            <a:chOff x="0" y="-10713"/>
            <a:chExt cx="1063624" cy="6863950"/>
          </a:xfrm>
        </p:grpSpPr>
        <p:grpSp>
          <p:nvGrpSpPr>
            <p:cNvPr id="11" name="Shape 11"/>
            <p:cNvGrpSpPr/>
            <p:nvPr/>
          </p:nvGrpSpPr>
          <p:grpSpPr>
            <a:xfrm rot="-5400000" flipH="1">
              <a:off x="-2894605" y="2901354"/>
              <a:ext cx="6863949" cy="1039812"/>
              <a:chOff x="-11112" y="2455862"/>
              <a:chExt cx="9155111" cy="1039812"/>
            </a:xfrm>
          </p:grpSpPr>
          <p:sp>
            <p:nvSpPr>
              <p:cNvPr id="12" name="Shape 12"/>
              <p:cNvSpPr/>
              <p:nvPr/>
            </p:nvSpPr>
            <p:spPr>
              <a:xfrm rot="-5400000">
                <a:off x="4054475" y="-1571625"/>
                <a:ext cx="990599" cy="9121775"/>
              </a:xfrm>
              <a:custGeom>
                <a:avLst/>
                <a:gdLst/>
                <a:ahLst/>
                <a:cxnLst/>
                <a:rect l="0" t="0" r="0" b="0"/>
                <a:pathLst>
                  <a:path w="120000" h="120000" extrusionOk="0">
                    <a:moveTo>
                      <a:pt x="0" y="0"/>
                    </a:moveTo>
                    <a:lnTo>
                      <a:pt x="0" y="120000"/>
                    </a:lnTo>
                    <a:lnTo>
                      <a:pt x="120000" y="120000"/>
                    </a:lnTo>
                    <a:lnTo>
                      <a:pt x="120000" y="0"/>
                    </a:lnTo>
                    <a:lnTo>
                      <a:pt x="0" y="0"/>
                    </a:lnTo>
                    <a:close/>
                  </a:path>
                </a:pathLst>
              </a:cu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Shape 13"/>
              <p:cNvSpPr/>
              <p:nvPr/>
            </p:nvSpPr>
            <p:spPr>
              <a:xfrm rot="-5400000">
                <a:off x="2099467" y="2650331"/>
                <a:ext cx="990599" cy="668337"/>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l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Shape 14"/>
              <p:cNvSpPr/>
              <p:nvPr/>
            </p:nvSpPr>
            <p:spPr>
              <a:xfrm rot="-5400000">
                <a:off x="1532731" y="2661442"/>
                <a:ext cx="990599" cy="671511"/>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fo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Shape 15"/>
              <p:cNvSpPr/>
              <p:nvPr/>
            </p:nvSpPr>
            <p:spPr>
              <a:xfrm rot="-5400000">
                <a:off x="-116680" y="2794792"/>
                <a:ext cx="990599" cy="404811"/>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l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 name="Shape 16"/>
              <p:cNvSpPr/>
              <p:nvPr/>
            </p:nvSpPr>
            <p:spPr>
              <a:xfrm rot="-5400000">
                <a:off x="1053306" y="2751931"/>
                <a:ext cx="990599" cy="465137"/>
              </a:xfrm>
              <a:custGeom>
                <a:avLst/>
                <a:gdLst/>
                <a:ahLst/>
                <a:cxnLst/>
                <a:rect l="0" t="0" r="0" b="0"/>
                <a:pathLst>
                  <a:path w="120000" h="120000" extrusionOk="0">
                    <a:moveTo>
                      <a:pt x="0" y="0"/>
                    </a:moveTo>
                    <a:lnTo>
                      <a:pt x="0" y="102965"/>
                    </a:lnTo>
                    <a:cubicBezTo>
                      <a:pt x="20000" y="120000"/>
                      <a:pt x="100000" y="120000"/>
                      <a:pt x="120000" y="102965"/>
                    </a:cubicBezTo>
                    <a:lnTo>
                      <a:pt x="120000" y="0"/>
                    </a:lnTo>
                    <a:cubicBezTo>
                      <a:pt x="46153" y="15899"/>
                      <a:pt x="25000" y="0"/>
                      <a:pt x="0" y="0"/>
                    </a:cubicBezTo>
                    <a:close/>
                  </a:path>
                </a:pathLst>
              </a:custGeom>
              <a:solidFill>
                <a:schemeClr val="dk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 name="Shape 17"/>
              <p:cNvSpPr/>
              <p:nvPr/>
            </p:nvSpPr>
            <p:spPr>
              <a:xfrm rot="-5400000">
                <a:off x="685800" y="2697162"/>
                <a:ext cx="990599" cy="577850"/>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Shape 18"/>
              <p:cNvSpPr/>
              <p:nvPr/>
            </p:nvSpPr>
            <p:spPr>
              <a:xfrm rot="-5400000">
                <a:off x="230187" y="2743199"/>
                <a:ext cx="1003300" cy="501650"/>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 name="Shape 19"/>
              <p:cNvSpPr/>
              <p:nvPr/>
            </p:nvSpPr>
            <p:spPr>
              <a:xfrm rot="-5400000">
                <a:off x="5062537" y="2630487"/>
                <a:ext cx="990599" cy="666749"/>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l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 name="Shape 20"/>
              <p:cNvSpPr/>
              <p:nvPr/>
            </p:nvSpPr>
            <p:spPr>
              <a:xfrm rot="-5400000">
                <a:off x="4555331" y="2642392"/>
                <a:ext cx="990599" cy="668337"/>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dk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Shape 21"/>
              <p:cNvSpPr/>
              <p:nvPr/>
            </p:nvSpPr>
            <p:spPr>
              <a:xfrm rot="-5400000">
                <a:off x="2903536" y="2773362"/>
                <a:ext cx="990599" cy="406399"/>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Shape 22"/>
              <p:cNvSpPr/>
              <p:nvPr/>
            </p:nvSpPr>
            <p:spPr>
              <a:xfrm rot="-5400000">
                <a:off x="4033837" y="2744787"/>
                <a:ext cx="990599" cy="463550"/>
              </a:xfrm>
              <a:custGeom>
                <a:avLst/>
                <a:gdLst/>
                <a:ahLst/>
                <a:cxnLst/>
                <a:rect l="0" t="0" r="0" b="0"/>
                <a:pathLst>
                  <a:path w="120000" h="120000" extrusionOk="0">
                    <a:moveTo>
                      <a:pt x="0" y="0"/>
                    </a:moveTo>
                    <a:lnTo>
                      <a:pt x="0" y="102965"/>
                    </a:lnTo>
                    <a:cubicBezTo>
                      <a:pt x="20000" y="120000"/>
                      <a:pt x="100000" y="120000"/>
                      <a:pt x="120000" y="102965"/>
                    </a:cubicBezTo>
                    <a:lnTo>
                      <a:pt x="120000" y="0"/>
                    </a:lnTo>
                    <a:cubicBezTo>
                      <a:pt x="46153" y="15899"/>
                      <a:pt x="25000" y="0"/>
                      <a:pt x="0" y="0"/>
                    </a:cubicBezTo>
                    <a:close/>
                  </a:path>
                </a:pathLst>
              </a:custGeom>
              <a:solidFill>
                <a:schemeClr val="fo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 name="Shape 23"/>
              <p:cNvSpPr/>
              <p:nvPr/>
            </p:nvSpPr>
            <p:spPr>
              <a:xfrm rot="-5400000">
                <a:off x="3698875" y="2690812"/>
                <a:ext cx="990599" cy="571500"/>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 name="Shape 24"/>
              <p:cNvSpPr/>
              <p:nvPr/>
            </p:nvSpPr>
            <p:spPr>
              <a:xfrm rot="-5400000">
                <a:off x="3227387" y="2732087"/>
                <a:ext cx="1003300" cy="501650"/>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 name="Shape 25"/>
              <p:cNvSpPr/>
              <p:nvPr/>
            </p:nvSpPr>
            <p:spPr>
              <a:xfrm rot="-5400000">
                <a:off x="6442075" y="2625725"/>
                <a:ext cx="990599" cy="666749"/>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 name="Shape 26"/>
              <p:cNvSpPr/>
              <p:nvPr/>
            </p:nvSpPr>
            <p:spPr>
              <a:xfrm rot="-5400000">
                <a:off x="5880893" y="2636042"/>
                <a:ext cx="990599" cy="671511"/>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 name="Shape 27"/>
              <p:cNvSpPr/>
              <p:nvPr/>
            </p:nvSpPr>
            <p:spPr>
              <a:xfrm rot="-5400000">
                <a:off x="7225506" y="2761456"/>
                <a:ext cx="990599" cy="404811"/>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fo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 name="Shape 28"/>
              <p:cNvSpPr/>
              <p:nvPr/>
            </p:nvSpPr>
            <p:spPr>
              <a:xfrm>
                <a:off x="8682036" y="2466975"/>
                <a:ext cx="461961" cy="992187"/>
              </a:xfrm>
              <a:custGeom>
                <a:avLst/>
                <a:gdLst/>
                <a:ahLst/>
                <a:cxnLst/>
                <a:rect l="0" t="0" r="0" b="0"/>
                <a:pathLst>
                  <a:path w="120000" h="120000" extrusionOk="0">
                    <a:moveTo>
                      <a:pt x="0" y="119808"/>
                    </a:moveTo>
                    <a:lnTo>
                      <a:pt x="120000" y="120000"/>
                    </a:lnTo>
                    <a:lnTo>
                      <a:pt x="120000" y="1152"/>
                    </a:lnTo>
                    <a:lnTo>
                      <a:pt x="0" y="0"/>
                    </a:lnTo>
                    <a:cubicBezTo>
                      <a:pt x="16082" y="73728"/>
                      <a:pt x="0" y="94848"/>
                      <a:pt x="0" y="119808"/>
                    </a:cubicBezTo>
                    <a:close/>
                  </a:path>
                </a:pathLst>
              </a:custGeom>
              <a:solidFill>
                <a:schemeClr val="dk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 name="Shape 29"/>
              <p:cNvSpPr/>
              <p:nvPr/>
            </p:nvSpPr>
            <p:spPr>
              <a:xfrm rot="-5400000">
                <a:off x="8045450" y="2665412"/>
                <a:ext cx="990599" cy="571500"/>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 name="Shape 30"/>
              <p:cNvSpPr/>
              <p:nvPr/>
            </p:nvSpPr>
            <p:spPr>
              <a:xfrm rot="-5400000">
                <a:off x="7580311" y="2706687"/>
                <a:ext cx="1003300" cy="501650"/>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1" name="Shape 31"/>
            <p:cNvSpPr/>
            <p:nvPr/>
          </p:nvSpPr>
          <p:spPr>
            <a:xfrm rot="-5400000" flipH="1">
              <a:off x="-3101975" y="3097212"/>
              <a:ext cx="6858000" cy="654050"/>
            </a:xfrm>
            <a:custGeom>
              <a:avLst/>
              <a:gdLst/>
              <a:ahLst/>
              <a:cxnLst/>
              <a:rect l="0" t="0" r="0" b="0"/>
              <a:pathLst>
                <a:path w="120000" h="120000" extrusionOk="0">
                  <a:moveTo>
                    <a:pt x="0" y="61090"/>
                  </a:moveTo>
                  <a:cubicBezTo>
                    <a:pt x="34717" y="120000"/>
                    <a:pt x="47379" y="28987"/>
                    <a:pt x="119999" y="58597"/>
                  </a:cubicBezTo>
                  <a:lnTo>
                    <a:pt x="119999" y="1246"/>
                  </a:lnTo>
                  <a:lnTo>
                    <a:pt x="0" y="0"/>
                  </a:lnTo>
                  <a:lnTo>
                    <a:pt x="0" y="61090"/>
                  </a:lnTo>
                  <a:close/>
                </a:path>
              </a:pathLst>
            </a:custGeom>
            <a:gradFill>
              <a:gsLst>
                <a:gs pos="0">
                  <a:schemeClr val="lt1"/>
                </a:gs>
                <a:gs pos="100000">
                  <a:srgbClr val="767676"/>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 name="Shape 32"/>
            <p:cNvSpPr/>
            <p:nvPr/>
          </p:nvSpPr>
          <p:spPr>
            <a:xfrm rot="-5400000" flipH="1">
              <a:off x="-2514600" y="3273425"/>
              <a:ext cx="6856412" cy="300036"/>
            </a:xfrm>
            <a:custGeom>
              <a:avLst/>
              <a:gdLst/>
              <a:ahLst/>
              <a:cxnLst/>
              <a:rect l="0" t="0" r="0" b="0"/>
              <a:pathLst>
                <a:path w="120000" h="120000" extrusionOk="0">
                  <a:moveTo>
                    <a:pt x="0" y="17777"/>
                  </a:moveTo>
                  <a:cubicBezTo>
                    <a:pt x="20017" y="0"/>
                    <a:pt x="103544" y="102222"/>
                    <a:pt x="120000" y="0"/>
                  </a:cubicBezTo>
                  <a:lnTo>
                    <a:pt x="120000" y="120000"/>
                  </a:lnTo>
                  <a:lnTo>
                    <a:pt x="20" y="120000"/>
                  </a:lnTo>
                  <a:lnTo>
                    <a:pt x="0" y="17777"/>
                  </a:lnTo>
                  <a:close/>
                </a:path>
              </a:pathLst>
            </a:custGeom>
            <a:gradFill>
              <a:gsLst>
                <a:gs pos="0">
                  <a:srgbClr val="767676"/>
                </a:gs>
                <a:gs pos="100000">
                  <a:schemeClr val="lt1"/>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3" name="Shape 33"/>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4" name="Shape 34"/>
          <p:cNvSpPr txBox="1">
            <a:spLocks noGrp="1"/>
          </p:cNvSpPr>
          <p:nvPr>
            <p:ph type="body" idx="1"/>
          </p:nvPr>
        </p:nvSpPr>
        <p:spPr>
          <a:xfrm>
            <a:off x="914400" y="1219200"/>
            <a:ext cx="8229600" cy="5638800"/>
          </a:xfrm>
          <a:prstGeom prst="rect">
            <a:avLst/>
          </a:prstGeom>
          <a:noFill/>
          <a:ln>
            <a:noFill/>
          </a:ln>
        </p:spPr>
        <p:txBody>
          <a:bodyPr wrap="square" lIns="91425" tIns="91425" rIns="91425" bIns="91425" anchor="t" anchorCtr="0"/>
          <a:lstStyle>
            <a:lvl1pPr marL="342900" marR="0" lvl="0" indent="-88900" algn="l" rtl="0">
              <a:spcBef>
                <a:spcPts val="800"/>
              </a:spcBef>
              <a:spcAft>
                <a:spcPts val="0"/>
              </a:spcAft>
              <a:buClr>
                <a:schemeClr val="accent1"/>
              </a:buClr>
              <a:buSzPct val="100000"/>
              <a:buFont typeface="Arial"/>
              <a:buChar char="■"/>
              <a:defRPr sz="4000" b="0" i="0" u="none" strike="noStrike" cap="none">
                <a:solidFill>
                  <a:schemeClr val="dk1"/>
                </a:solidFill>
                <a:latin typeface="Calibri"/>
                <a:ea typeface="Calibri"/>
                <a:cs typeface="Calibri"/>
                <a:sym typeface="Calibri"/>
              </a:defRPr>
            </a:lvl1pPr>
            <a:lvl2pPr marL="742950" marR="0" lvl="1" indent="-31750" algn="l" rtl="0">
              <a:spcBef>
                <a:spcPts val="800"/>
              </a:spcBef>
              <a:spcAft>
                <a:spcPts val="0"/>
              </a:spcAft>
              <a:buClr>
                <a:schemeClr val="dk1"/>
              </a:buClr>
              <a:buSzPct val="100000"/>
              <a:buFont typeface="Arial"/>
              <a:buChar char="–"/>
              <a:defRPr sz="4000" b="0" i="0" u="none" strike="noStrike" cap="none">
                <a:solidFill>
                  <a:schemeClr val="dk1"/>
                </a:solidFill>
                <a:latin typeface="Calibri"/>
                <a:ea typeface="Calibri"/>
                <a:cs typeface="Calibri"/>
                <a:sym typeface="Calibri"/>
              </a:defRPr>
            </a:lvl2pPr>
            <a:lvl3pPr marL="1143000" marR="0" lvl="2" indent="25400" algn="l" rtl="0">
              <a:spcBef>
                <a:spcPts val="800"/>
              </a:spcBef>
              <a:spcAft>
                <a:spcPts val="0"/>
              </a:spcAft>
              <a:buClr>
                <a:schemeClr val="dk1"/>
              </a:buClr>
              <a:buSzPct val="100000"/>
              <a:buFont typeface="Calibri"/>
              <a:buChar char="•"/>
              <a:defRPr sz="4000" b="0" i="0" u="none" strike="noStrike" cap="none">
                <a:solidFill>
                  <a:schemeClr val="dk1"/>
                </a:solidFill>
                <a:latin typeface="Calibri"/>
                <a:ea typeface="Calibri"/>
                <a:cs typeface="Calibri"/>
                <a:sym typeface="Calibri"/>
              </a:defRPr>
            </a:lvl3pPr>
            <a:lvl4pPr marL="1600200" marR="0" lvl="3" indent="25400" algn="l" rtl="0">
              <a:spcBef>
                <a:spcPts val="800"/>
              </a:spcBef>
              <a:spcAft>
                <a:spcPts val="0"/>
              </a:spcAft>
              <a:buClr>
                <a:schemeClr val="dk1"/>
              </a:buClr>
              <a:buSzPct val="100000"/>
              <a:buFont typeface="Calibri"/>
              <a:buChar char="•"/>
              <a:defRPr sz="4000" b="0" i="0" u="none" strike="noStrike" cap="none">
                <a:solidFill>
                  <a:schemeClr val="dk1"/>
                </a:solidFill>
                <a:latin typeface="Calibri"/>
                <a:ea typeface="Calibri"/>
                <a:cs typeface="Calibri"/>
                <a:sym typeface="Calibri"/>
              </a:defRPr>
            </a:lvl4pPr>
            <a:lvl5pPr marL="2057400" marR="0" lvl="4" indent="25400" algn="l" rtl="0">
              <a:spcBef>
                <a:spcPts val="800"/>
              </a:spcBef>
              <a:spcAft>
                <a:spcPts val="0"/>
              </a:spcAft>
              <a:buClr>
                <a:schemeClr val="dk1"/>
              </a:buClr>
              <a:buSzPct val="100000"/>
              <a:buFont typeface="Calibri"/>
              <a:buChar char="•"/>
              <a:defRPr sz="4000" b="0" i="0" u="none" strike="noStrike" cap="none">
                <a:solidFill>
                  <a:schemeClr val="dk1"/>
                </a:solidFill>
                <a:latin typeface="Calibri"/>
                <a:ea typeface="Calibri"/>
                <a:cs typeface="Calibri"/>
                <a:sym typeface="Calibri"/>
              </a:defRPr>
            </a:lvl5pPr>
            <a:lvl6pPr marL="2514600" marR="0" lvl="5"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6pPr>
            <a:lvl7pPr marL="2971800" marR="0" lvl="6"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7pPr>
            <a:lvl8pPr marL="3429000" marR="0" lvl="7"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8pPr>
            <a:lvl9pPr marL="3886200" marR="0" lvl="8" indent="25400" algn="l" rtl="0">
              <a:spcBef>
                <a:spcPts val="80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Spanish Exploration &amp; Colonization</a:t>
            </a:r>
            <a:endParaRPr lang="en-US" dirty="0"/>
          </a:p>
        </p:txBody>
      </p:sp>
      <p:sp>
        <p:nvSpPr>
          <p:cNvPr id="3" name="Subtitle 2"/>
          <p:cNvSpPr>
            <a:spLocks noGrp="1"/>
          </p:cNvSpPr>
          <p:nvPr>
            <p:ph type="subTitle" idx="1"/>
          </p:nvPr>
        </p:nvSpPr>
        <p:spPr/>
        <p:txBody>
          <a:bodyPr/>
          <a:lstStyle/>
          <a:p>
            <a:r>
              <a:rPr lang="en-US" dirty="0" smtClean="0"/>
              <a:t>17</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312924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0"/>
            <a:ext cx="9144000" cy="990599"/>
          </a:xfrm>
          <a:prstGeom prst="rect">
            <a:avLst/>
          </a:prstGeom>
          <a:noFill/>
          <a:ln>
            <a:noFill/>
          </a:ln>
        </p:spPr>
        <p:txBody>
          <a:bodyPr wrap="square" lIns="91425" tIns="45700" rIns="91425" bIns="45700" anchor="ctr" anchorCtr="0">
            <a:noAutofit/>
          </a:bodyPr>
          <a:lstStyle/>
          <a:p>
            <a:pPr marL="0" marR="0" lvl="0" indent="0" algn="ctr" rtl="0">
              <a:lnSpc>
                <a:spcPct val="85000"/>
              </a:lnSpc>
              <a:spcBef>
                <a:spcPts val="0"/>
              </a:spcBef>
              <a:spcAft>
                <a:spcPts val="0"/>
              </a:spcAft>
              <a:buClr>
                <a:srgbClr val="C00000"/>
              </a:buClr>
              <a:buSzPct val="25000"/>
              <a:buFont typeface="Calibri"/>
              <a:buNone/>
            </a:pPr>
            <a:r>
              <a:rPr lang="en-US" sz="3200" b="0" i="0" u="none" strike="noStrike" cap="none">
                <a:solidFill>
                  <a:srgbClr val="C00000"/>
                </a:solidFill>
                <a:latin typeface="Calibri"/>
                <a:ea typeface="Calibri"/>
                <a:cs typeface="Calibri"/>
                <a:sym typeface="Calibri"/>
              </a:rPr>
              <a:t>Use these documents to guess what the </a:t>
            </a:r>
            <a:br>
              <a:rPr lang="en-US" sz="3200" b="0" i="0" u="none" strike="noStrike" cap="none">
                <a:solidFill>
                  <a:srgbClr val="C00000"/>
                </a:solidFill>
                <a:latin typeface="Calibri"/>
                <a:ea typeface="Calibri"/>
                <a:cs typeface="Calibri"/>
                <a:sym typeface="Calibri"/>
              </a:rPr>
            </a:br>
            <a:r>
              <a:rPr lang="en-US" sz="3200" b="0" i="0" u="none" strike="noStrike" cap="none">
                <a:solidFill>
                  <a:srgbClr val="C00000"/>
                </a:solidFill>
                <a:latin typeface="Calibri"/>
                <a:ea typeface="Calibri"/>
                <a:cs typeface="Calibri"/>
                <a:sym typeface="Calibri"/>
              </a:rPr>
              <a:t>Spanish colonies in North America were like</a:t>
            </a:r>
          </a:p>
        </p:txBody>
      </p:sp>
      <p:pic>
        <p:nvPicPr>
          <p:cNvPr id="176" name="Shape 176" descr="5111015"/>
          <p:cNvPicPr preferRelativeResize="0"/>
          <p:nvPr/>
        </p:nvPicPr>
        <p:blipFill rotWithShape="1">
          <a:blip r:embed="rId3">
            <a:alphaModFix/>
          </a:blip>
          <a:srcRect/>
          <a:stretch/>
        </p:blipFill>
        <p:spPr>
          <a:xfrm>
            <a:off x="76200" y="990600"/>
            <a:ext cx="8180387" cy="5108574"/>
          </a:xfrm>
          <a:prstGeom prst="rect">
            <a:avLst/>
          </a:prstGeom>
          <a:noFill/>
          <a:ln>
            <a:noFill/>
          </a:ln>
        </p:spPr>
      </p:pic>
      <p:sp>
        <p:nvSpPr>
          <p:cNvPr id="177" name="Shape 177"/>
          <p:cNvSpPr/>
          <p:nvPr/>
        </p:nvSpPr>
        <p:spPr>
          <a:xfrm>
            <a:off x="4953000" y="3657600"/>
            <a:ext cx="4038599" cy="2971799"/>
          </a:xfrm>
          <a:prstGeom prst="wedgeRectCallout">
            <a:avLst>
              <a:gd name="adj1" fmla="val 8340"/>
              <a:gd name="adj2" fmla="val 16835"/>
            </a:avLst>
          </a:prstGeom>
          <a:solidFill>
            <a:schemeClr val="lt1"/>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1" indent="0" algn="ctr"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“I find it confounding to attempt to Christianize the native peoples, and then,  when we have done so, to make slaves of them on our estates. In God’s name is that any way to treat Christians?”</a:t>
            </a:r>
          </a:p>
          <a:p>
            <a:pPr marL="0" marR="0" lvl="1"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         --</a:t>
            </a:r>
            <a:r>
              <a:rPr lang="en-US" sz="2400" b="0" i="0" u="none" strike="noStrike" cap="none">
                <a:solidFill>
                  <a:schemeClr val="dk1"/>
                </a:solidFill>
                <a:latin typeface="Calibri"/>
                <a:ea typeface="Calibri"/>
                <a:cs typeface="Calibri"/>
                <a:sym typeface="Calibri"/>
              </a:rPr>
              <a:t>Bartolome de las Casas</a:t>
            </a:r>
          </a:p>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178" name="Shape 178" descr="social3"/>
          <p:cNvPicPr preferRelativeResize="0"/>
          <p:nvPr/>
        </p:nvPicPr>
        <p:blipFill rotWithShape="1">
          <a:blip r:embed="rId4">
            <a:alphaModFix/>
          </a:blip>
          <a:srcRect t="9919"/>
          <a:stretch/>
        </p:blipFill>
        <p:spPr>
          <a:xfrm>
            <a:off x="0" y="990600"/>
            <a:ext cx="5562600" cy="5813424"/>
          </a:xfrm>
          <a:prstGeom prst="rect">
            <a:avLst/>
          </a:prstGeom>
          <a:noFill/>
          <a:ln>
            <a:noFill/>
          </a:ln>
        </p:spPr>
      </p:pic>
      <p:pic>
        <p:nvPicPr>
          <p:cNvPr id="179" name="Shape 179" descr="B_005_DonOnate_pix"/>
          <p:cNvPicPr preferRelativeResize="0"/>
          <p:nvPr/>
        </p:nvPicPr>
        <p:blipFill rotWithShape="1">
          <a:blip r:embed="rId5">
            <a:alphaModFix/>
          </a:blip>
          <a:srcRect/>
          <a:stretch/>
        </p:blipFill>
        <p:spPr>
          <a:xfrm>
            <a:off x="5467350" y="1371600"/>
            <a:ext cx="3600450" cy="4524374"/>
          </a:xfrm>
          <a:prstGeom prst="rect">
            <a:avLst/>
          </a:prstGeom>
          <a:noFill/>
          <a:ln>
            <a:noFill/>
          </a:ln>
        </p:spPr>
      </p:pic>
      <p:sp>
        <p:nvSpPr>
          <p:cNvPr id="180" name="Shape 180"/>
          <p:cNvSpPr/>
          <p:nvPr/>
        </p:nvSpPr>
        <p:spPr>
          <a:xfrm>
            <a:off x="5410200" y="5943600"/>
            <a:ext cx="3657600" cy="457200"/>
          </a:xfrm>
          <a:prstGeom prst="wedgeRectCallout">
            <a:avLst>
              <a:gd name="adj1" fmla="val 8340"/>
              <a:gd name="adj2" fmla="val 16835"/>
            </a:avLst>
          </a:prstGeom>
          <a:solidFill>
            <a:schemeClr val="lt1"/>
          </a:solidFill>
          <a:ln>
            <a:noFill/>
          </a:ln>
        </p:spPr>
        <p:txBody>
          <a:bodyPr wrap="square" lIns="91425" tIns="45700" rIns="91425" bIns="45700" anchor="t" anchorCtr="0">
            <a:noAutofit/>
          </a:bodyPr>
          <a:lstStyle/>
          <a:p>
            <a:pPr marL="0" marR="0" lvl="1" indent="0" algn="ctr"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Spanish peninsulare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7"/>
                                        </p:tgtEl>
                                      </p:cBhvr>
                                    </p:animEffect>
                                    <p:set>
                                      <p:cBhvr>
                                        <p:cTn id="7" dur="1" fill="hold">
                                          <p:stCondLst>
                                            <p:cond delay="1000"/>
                                          </p:stCondLst>
                                        </p:cTn>
                                        <p:tgtEl>
                                          <p:spTgt spid="17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76"/>
                                        </p:tgtEl>
                                      </p:cBhvr>
                                    </p:animEffect>
                                    <p:set>
                                      <p:cBhvr>
                                        <p:cTn id="10" dur="1" fill="hold">
                                          <p:stCondLst>
                                            <p:cond delay="1000"/>
                                          </p:stCondLst>
                                        </p:cTn>
                                        <p:tgtEl>
                                          <p:spTgt spid="17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1000"/>
                                        <p:tgtEl>
                                          <p:spTgt spid="180"/>
                                        </p:tgtEl>
                                      </p:cBhvr>
                                    </p:animEffect>
                                  </p:childTnLst>
                                </p:cTn>
                              </p:par>
                              <p:par>
                                <p:cTn id="14" presetID="10" presetClass="entr" presetSubtype="0" fill="hold" nodeType="withEffect">
                                  <p:stCondLst>
                                    <p:cond delay="0"/>
                                  </p:stCondLst>
                                  <p:childTnLst>
                                    <p:set>
                                      <p:cBhvr>
                                        <p:cTn id="15" dur="1" fill="hold">
                                          <p:stCondLst>
                                            <p:cond delay="0"/>
                                          </p:stCondLst>
                                        </p:cTn>
                                        <p:tgtEl>
                                          <p:spTgt spid="179"/>
                                        </p:tgtEl>
                                        <p:attrNameLst>
                                          <p:attrName>style.visibility</p:attrName>
                                        </p:attrNameLst>
                                      </p:cBhvr>
                                      <p:to>
                                        <p:strVal val="visible"/>
                                      </p:to>
                                    </p:set>
                                    <p:animEffect transition="in" filter="fade">
                                      <p:cBhvr>
                                        <p:cTn id="16" dur="1000"/>
                                        <p:tgtEl>
                                          <p:spTgt spid="179"/>
                                        </p:tgtEl>
                                      </p:cBhvr>
                                    </p:animEffect>
                                  </p:childTnLst>
                                </p:cTn>
                              </p:par>
                              <p:par>
                                <p:cTn id="17" presetID="10" presetClass="entr" presetSubtype="0"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fade">
                                      <p:cBhvr>
                                        <p:cTn id="19"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pic>
        <p:nvPicPr>
          <p:cNvPr id="185" name="Shape 185" descr="http://static.howstuffworks.com/gif/willow/history-of-south-america0.gif"/>
          <p:cNvPicPr preferRelativeResize="0"/>
          <p:nvPr/>
        </p:nvPicPr>
        <p:blipFill rotWithShape="1">
          <a:blip r:embed="rId3">
            <a:alphaModFix/>
          </a:blip>
          <a:srcRect l="1559" r="9522"/>
          <a:stretch/>
        </p:blipFill>
        <p:spPr>
          <a:xfrm>
            <a:off x="4572000" y="228600"/>
            <a:ext cx="4495800" cy="6507162"/>
          </a:xfrm>
          <a:prstGeom prst="rect">
            <a:avLst/>
          </a:prstGeom>
          <a:noFill/>
          <a:ln>
            <a:noFill/>
          </a:ln>
        </p:spPr>
      </p:pic>
      <p:sp>
        <p:nvSpPr>
          <p:cNvPr id="186" name="Shape 186"/>
          <p:cNvSpPr/>
          <p:nvPr/>
        </p:nvSpPr>
        <p:spPr>
          <a:xfrm>
            <a:off x="4648200" y="76200"/>
            <a:ext cx="4419599" cy="762000"/>
          </a:xfrm>
          <a:prstGeom prst="wedgeRectCallout">
            <a:avLst>
              <a:gd name="adj1" fmla="val 14140"/>
              <a:gd name="adj2" fmla="val 50072"/>
            </a:avLst>
          </a:prstGeom>
          <a:solidFill>
            <a:srgbClr val="FF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FF0000"/>
              </a:buClr>
              <a:buSzPct val="25000"/>
              <a:buFont typeface="Calibri"/>
              <a:buNone/>
            </a:pPr>
            <a:r>
              <a:rPr lang="en-US" sz="2400" b="0" i="0" u="none">
                <a:solidFill>
                  <a:srgbClr val="FF0000"/>
                </a:solidFill>
                <a:latin typeface="Calibri"/>
                <a:ea typeface="Calibri"/>
                <a:cs typeface="Calibri"/>
                <a:sym typeface="Calibri"/>
              </a:rPr>
              <a:t>Spanish conquistadors searched for gold &amp; silver</a:t>
            </a:r>
          </a:p>
        </p:txBody>
      </p:sp>
      <p:sp>
        <p:nvSpPr>
          <p:cNvPr id="187" name="Shape 187"/>
          <p:cNvSpPr/>
          <p:nvPr/>
        </p:nvSpPr>
        <p:spPr>
          <a:xfrm>
            <a:off x="76200" y="2057400"/>
            <a:ext cx="4419599" cy="838199"/>
          </a:xfrm>
          <a:prstGeom prst="wedgeRectCallout">
            <a:avLst>
              <a:gd name="adj1" fmla="val 8763"/>
              <a:gd name="adj2" fmla="val 12960"/>
            </a:avLst>
          </a:prstGeom>
          <a:solidFill>
            <a:srgbClr val="99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Why did the Spanish colonize in America? </a:t>
            </a:r>
          </a:p>
        </p:txBody>
      </p:sp>
      <p:sp>
        <p:nvSpPr>
          <p:cNvPr id="188" name="Shape 188"/>
          <p:cNvSpPr/>
          <p:nvPr/>
        </p:nvSpPr>
        <p:spPr>
          <a:xfrm>
            <a:off x="76200" y="76200"/>
            <a:ext cx="4419599" cy="1904999"/>
          </a:xfrm>
          <a:prstGeom prst="wedgeRectCallout">
            <a:avLst>
              <a:gd name="adj1" fmla="val 20466"/>
              <a:gd name="adj2" fmla="val 51324"/>
            </a:avLst>
          </a:prstGeom>
          <a:solidFill>
            <a:srgbClr val="FFCC99"/>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In the 1600s &amp; 1700s, Spain dominated </a:t>
            </a:r>
            <a:br>
              <a:rPr lang="en-US" sz="3200" b="0" i="0" u="none">
                <a:solidFill>
                  <a:schemeClr val="dk1"/>
                </a:solidFill>
                <a:latin typeface="Calibri"/>
                <a:ea typeface="Calibri"/>
                <a:cs typeface="Calibri"/>
                <a:sym typeface="Calibri"/>
              </a:rPr>
            </a:br>
            <a:r>
              <a:rPr lang="en-US" sz="3200" b="0" i="0" u="none">
                <a:solidFill>
                  <a:schemeClr val="dk1"/>
                </a:solidFill>
                <a:latin typeface="Calibri"/>
                <a:ea typeface="Calibri"/>
                <a:cs typeface="Calibri"/>
                <a:sym typeface="Calibri"/>
              </a:rPr>
              <a:t>Central &amp; South Americas and the SE &amp; SW regions of North America</a:t>
            </a:r>
          </a:p>
        </p:txBody>
      </p:sp>
      <p:pic>
        <p:nvPicPr>
          <p:cNvPr id="189" name="Shape 189" descr="20267"/>
          <p:cNvPicPr preferRelativeResize="0"/>
          <p:nvPr/>
        </p:nvPicPr>
        <p:blipFill rotWithShape="1">
          <a:blip r:embed="rId4">
            <a:alphaModFix/>
          </a:blip>
          <a:srcRect/>
          <a:stretch/>
        </p:blipFill>
        <p:spPr>
          <a:xfrm>
            <a:off x="268287" y="2089150"/>
            <a:ext cx="8494711" cy="4692649"/>
          </a:xfrm>
          <a:prstGeom prst="rect">
            <a:avLst/>
          </a:prstGeom>
          <a:noFill/>
          <a:ln>
            <a:noFill/>
          </a:ln>
        </p:spPr>
      </p:pic>
      <p:pic>
        <p:nvPicPr>
          <p:cNvPr id="190" name="Shape 190" descr="covermap"/>
          <p:cNvPicPr preferRelativeResize="0"/>
          <p:nvPr/>
        </p:nvPicPr>
        <p:blipFill rotWithShape="1">
          <a:blip r:embed="rId5">
            <a:alphaModFix/>
          </a:blip>
          <a:srcRect/>
          <a:stretch/>
        </p:blipFill>
        <p:spPr>
          <a:xfrm>
            <a:off x="381000" y="2127250"/>
            <a:ext cx="8534399" cy="4730750"/>
          </a:xfrm>
          <a:prstGeom prst="rect">
            <a:avLst/>
          </a:prstGeom>
          <a:noFill/>
          <a:ln>
            <a:noFill/>
          </a:ln>
        </p:spPr>
      </p:pic>
      <p:sp>
        <p:nvSpPr>
          <p:cNvPr id="191" name="Shape 191"/>
          <p:cNvSpPr/>
          <p:nvPr/>
        </p:nvSpPr>
        <p:spPr>
          <a:xfrm>
            <a:off x="4648200" y="914400"/>
            <a:ext cx="4419599" cy="1143000"/>
          </a:xfrm>
          <a:prstGeom prst="wedgeRectCallout">
            <a:avLst>
              <a:gd name="adj1" fmla="val -6599"/>
              <a:gd name="adj2" fmla="val 72720"/>
            </a:avLst>
          </a:prstGeom>
          <a:solidFill>
            <a:srgbClr val="FFA7A7"/>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Spain converting Indians to Catholicism &amp; created missions in America</a:t>
            </a:r>
          </a:p>
        </p:txBody>
      </p:sp>
      <p:sp>
        <p:nvSpPr>
          <p:cNvPr id="192" name="Shape 192"/>
          <p:cNvSpPr/>
          <p:nvPr/>
        </p:nvSpPr>
        <p:spPr>
          <a:xfrm>
            <a:off x="7162800" y="5638800"/>
            <a:ext cx="1676399" cy="914400"/>
          </a:xfrm>
          <a:prstGeom prst="wedgeRectCallout">
            <a:avLst>
              <a:gd name="adj1" fmla="val 15250"/>
              <a:gd name="adj2" fmla="val 9790"/>
            </a:avLst>
          </a:prstGeom>
          <a:solidFill>
            <a:schemeClr val="lt1"/>
          </a:solid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Red = Spanish missions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p:cTn id="10" dur="1000"/>
                                        <p:tgtEl>
                                          <p:spTgt spid="186"/>
                                        </p:tgtEl>
                                      </p:cBhvr>
                                    </p:animEffect>
                                  </p:childTnLst>
                                </p:cTn>
                              </p:par>
                              <p:par>
                                <p:cTn id="11" presetID="10" presetClass="exit" presetSubtype="0" fill="hold" nodeType="withEffect">
                                  <p:stCondLst>
                                    <p:cond delay="0"/>
                                  </p:stCondLst>
                                  <p:childTnLst>
                                    <p:animEffect transition="out" filter="fade">
                                      <p:cBhvr>
                                        <p:cTn id="12" dur="1000"/>
                                        <p:tgtEl>
                                          <p:spTgt spid="185"/>
                                        </p:tgtEl>
                                      </p:cBhvr>
                                    </p:animEffect>
                                    <p:set>
                                      <p:cBhvr>
                                        <p:cTn id="13" dur="1" fill="hold">
                                          <p:stCondLst>
                                            <p:cond delay="1000"/>
                                          </p:stCondLst>
                                        </p:cTn>
                                        <p:tgtEl>
                                          <p:spTgt spid="18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87"/>
                                        </p:tgtEl>
                                      </p:cBhvr>
                                    </p:animEffect>
                                    <p:set>
                                      <p:cBhvr>
                                        <p:cTn id="16" dur="1" fill="hold">
                                          <p:stCondLst>
                                            <p:cond delay="1000"/>
                                          </p:stCondLst>
                                        </p:cTn>
                                        <p:tgtEl>
                                          <p:spTgt spid="18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fade">
                                      <p:cBhvr>
                                        <p:cTn id="21" dur="1000"/>
                                        <p:tgtEl>
                                          <p:spTgt spid="191"/>
                                        </p:tgtEl>
                                      </p:cBhvr>
                                    </p:animEffect>
                                  </p:childTnLst>
                                </p:cTn>
                              </p:par>
                              <p:par>
                                <p:cTn id="22" presetID="10" presetClass="exit" presetSubtype="0" fill="hold" nodeType="withEffect">
                                  <p:stCondLst>
                                    <p:cond delay="0"/>
                                  </p:stCondLst>
                                  <p:childTnLst>
                                    <p:animEffect transition="out" filter="fade">
                                      <p:cBhvr>
                                        <p:cTn id="23" dur="1000"/>
                                        <p:tgtEl>
                                          <p:spTgt spid="189"/>
                                        </p:tgtEl>
                                      </p:cBhvr>
                                    </p:animEffect>
                                    <p:set>
                                      <p:cBhvr>
                                        <p:cTn id="24" dur="1" fill="hold">
                                          <p:stCondLst>
                                            <p:cond delay="1000"/>
                                          </p:stCondLst>
                                        </p:cTn>
                                        <p:tgtEl>
                                          <p:spTgt spid="18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childTnLst>
                                </p:cTn>
                              </p:par>
                              <p:par>
                                <p:cTn id="28" presetID="10" presetClass="entr" presetSubtype="0" fill="hold" nodeType="withEffect">
                                  <p:stCondLst>
                                    <p:cond delay="0"/>
                                  </p:stCondLst>
                                  <p:childTnLst>
                                    <p:set>
                                      <p:cBhvr>
                                        <p:cTn id="29" dur="1" fill="hold">
                                          <p:stCondLst>
                                            <p:cond delay="0"/>
                                          </p:stCondLst>
                                        </p:cTn>
                                        <p:tgtEl>
                                          <p:spTgt spid="192"/>
                                        </p:tgtEl>
                                        <p:attrNameLst>
                                          <p:attrName>style.visibility</p:attrName>
                                        </p:attrNameLst>
                                      </p:cBhvr>
                                      <p:to>
                                        <p:strVal val="visible"/>
                                      </p:to>
                                    </p:set>
                                    <p:animEffect transition="in" filter="fade">
                                      <p:cBhvr>
                                        <p:cTn id="30"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pic>
        <p:nvPicPr>
          <p:cNvPr id="197" name="Shape 197" descr="http://static.howstuffworks.com/gif/willow/history-of-south-america0.gif"/>
          <p:cNvPicPr preferRelativeResize="0"/>
          <p:nvPr/>
        </p:nvPicPr>
        <p:blipFill rotWithShape="1">
          <a:blip r:embed="rId3">
            <a:alphaModFix/>
          </a:blip>
          <a:srcRect l="1559" r="9522"/>
          <a:stretch/>
        </p:blipFill>
        <p:spPr>
          <a:xfrm>
            <a:off x="4572000" y="228600"/>
            <a:ext cx="4495800" cy="6507162"/>
          </a:xfrm>
          <a:prstGeom prst="rect">
            <a:avLst/>
          </a:prstGeom>
          <a:noFill/>
          <a:ln>
            <a:noFill/>
          </a:ln>
        </p:spPr>
      </p:pic>
      <p:sp>
        <p:nvSpPr>
          <p:cNvPr id="198" name="Shape 198"/>
          <p:cNvSpPr/>
          <p:nvPr/>
        </p:nvSpPr>
        <p:spPr>
          <a:xfrm>
            <a:off x="76200" y="76200"/>
            <a:ext cx="4419599" cy="1904999"/>
          </a:xfrm>
          <a:prstGeom prst="wedgeRectCallout">
            <a:avLst>
              <a:gd name="adj1" fmla="val 17861"/>
              <a:gd name="adj2" fmla="val 50461"/>
            </a:avLst>
          </a:prstGeom>
          <a:solidFill>
            <a:srgbClr val="FFCC99"/>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The King of Spain who sent viceroys to strictly govern the colonies (Colonists could not vote &amp; had few freedoms)  </a:t>
            </a:r>
          </a:p>
        </p:txBody>
      </p:sp>
      <p:pic>
        <p:nvPicPr>
          <p:cNvPr id="199" name="Shape 199" descr="B_005_DonOnate_pix"/>
          <p:cNvPicPr preferRelativeResize="0"/>
          <p:nvPr/>
        </p:nvPicPr>
        <p:blipFill rotWithShape="1">
          <a:blip r:embed="rId4">
            <a:alphaModFix/>
          </a:blip>
          <a:srcRect/>
          <a:stretch/>
        </p:blipFill>
        <p:spPr>
          <a:xfrm>
            <a:off x="381000" y="2070100"/>
            <a:ext cx="3809999" cy="4787900"/>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pic>
        <p:nvPicPr>
          <p:cNvPr id="204" name="Shape 204" descr="http://blindkat.hegewisch.net/pirates/spmain2.jpg"/>
          <p:cNvPicPr preferRelativeResize="0"/>
          <p:nvPr/>
        </p:nvPicPr>
        <p:blipFill rotWithShape="1">
          <a:blip r:embed="rId3">
            <a:alphaModFix/>
          </a:blip>
          <a:srcRect/>
          <a:stretch/>
        </p:blipFill>
        <p:spPr>
          <a:xfrm>
            <a:off x="0" y="1752600"/>
            <a:ext cx="6570661" cy="5105399"/>
          </a:xfrm>
          <a:prstGeom prst="rect">
            <a:avLst/>
          </a:prstGeom>
          <a:noFill/>
          <a:ln>
            <a:noFill/>
          </a:ln>
        </p:spPr>
      </p:pic>
      <p:pic>
        <p:nvPicPr>
          <p:cNvPr id="205" name="Shape 205" descr="http://3.bp.blogspot.com/-H6fIqfEX-nU/TW17ok4hxdI/AAAAAAAAADY/vFWUTcK_pak/s1600/Gold_coins.jpg"/>
          <p:cNvPicPr preferRelativeResize="0"/>
          <p:nvPr/>
        </p:nvPicPr>
        <p:blipFill rotWithShape="1">
          <a:blip r:embed="rId4">
            <a:alphaModFix/>
          </a:blip>
          <a:srcRect/>
          <a:stretch/>
        </p:blipFill>
        <p:spPr>
          <a:xfrm>
            <a:off x="6553200" y="1828800"/>
            <a:ext cx="2514599" cy="4953000"/>
          </a:xfrm>
          <a:prstGeom prst="rect">
            <a:avLst/>
          </a:prstGeom>
          <a:noFill/>
          <a:ln>
            <a:noFill/>
          </a:ln>
        </p:spPr>
      </p:pic>
      <p:sp>
        <p:nvSpPr>
          <p:cNvPr id="206" name="Shape 206"/>
          <p:cNvSpPr/>
          <p:nvPr/>
        </p:nvSpPr>
        <p:spPr>
          <a:xfrm>
            <a:off x="76200" y="152400"/>
            <a:ext cx="6476999" cy="1524000"/>
          </a:xfrm>
          <a:prstGeom prst="wedgeRectCallout">
            <a:avLst>
              <a:gd name="adj1" fmla="val 15603"/>
              <a:gd name="adj2" fmla="val 48993"/>
            </a:avLst>
          </a:prstGeom>
          <a:solidFill>
            <a:srgbClr val="FF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The economy of the Spanish colonies was based on mining </a:t>
            </a:r>
            <a:br>
              <a:rPr lang="en-US" sz="3200" b="0" i="0" u="none">
                <a:solidFill>
                  <a:schemeClr val="dk1"/>
                </a:solidFill>
                <a:latin typeface="Calibri"/>
                <a:ea typeface="Calibri"/>
                <a:cs typeface="Calibri"/>
                <a:sym typeface="Calibri"/>
              </a:rPr>
            </a:br>
            <a:r>
              <a:rPr lang="en-US" sz="3200" b="0" i="0" u="none">
                <a:solidFill>
                  <a:schemeClr val="dk1"/>
                </a:solidFill>
                <a:latin typeface="Calibri"/>
                <a:ea typeface="Calibri"/>
                <a:cs typeface="Calibri"/>
                <a:sym typeface="Calibri"/>
              </a:rPr>
              <a:t>gold &amp; silver (bullion)…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04"/>
                                        </p:tgtEl>
                                      </p:cBhvr>
                                    </p:animEffect>
                                    <p:set>
                                      <p:cBhvr>
                                        <p:cTn id="7" dur="1" fill="hold">
                                          <p:stCondLst>
                                            <p:cond delay="1000"/>
                                          </p:stCondLst>
                                        </p:cTn>
                                        <p:tgtEl>
                                          <p:spTgt spid="20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05"/>
                                        </p:tgtEl>
                                      </p:cBhvr>
                                    </p:animEffect>
                                    <p:set>
                                      <p:cBhvr>
                                        <p:cTn id="10" dur="1" fill="hold">
                                          <p:stCondLst>
                                            <p:cond delay="1000"/>
                                          </p:stCondLst>
                                        </p:cTn>
                                        <p:tgtEl>
                                          <p:spTgt spid="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descr="5111015"/>
          <p:cNvPicPr preferRelativeResize="0"/>
          <p:nvPr/>
        </p:nvPicPr>
        <p:blipFill rotWithShape="1">
          <a:blip r:embed="rId3">
            <a:alphaModFix/>
          </a:blip>
          <a:srcRect/>
          <a:stretch/>
        </p:blipFill>
        <p:spPr>
          <a:xfrm>
            <a:off x="457200" y="1814511"/>
            <a:ext cx="8077200" cy="5043600"/>
          </a:xfrm>
          <a:prstGeom prst="rect">
            <a:avLst/>
          </a:prstGeom>
          <a:noFill/>
          <a:ln>
            <a:noFill/>
          </a:ln>
        </p:spPr>
      </p:pic>
      <p:sp>
        <p:nvSpPr>
          <p:cNvPr id="213" name="Shape 213"/>
          <p:cNvSpPr/>
          <p:nvPr/>
        </p:nvSpPr>
        <p:spPr>
          <a:xfrm>
            <a:off x="1414350" y="152400"/>
            <a:ext cx="7653300" cy="1524000"/>
          </a:xfrm>
          <a:prstGeom prst="wedgeRectCallout">
            <a:avLst>
              <a:gd name="adj1" fmla="val 13392"/>
              <a:gd name="adj2" fmla="val 50072"/>
            </a:avLst>
          </a:prstGeom>
          <a:solidFill>
            <a:srgbClr val="CC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 &amp; haciendas (plantations) using the encomienda system of Indian workers to farm cash crops like sugar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pic>
        <p:nvPicPr>
          <p:cNvPr id="218" name="Shape 218" descr="social3"/>
          <p:cNvPicPr preferRelativeResize="0"/>
          <p:nvPr/>
        </p:nvPicPr>
        <p:blipFill rotWithShape="1">
          <a:blip r:embed="rId3">
            <a:alphaModFix/>
          </a:blip>
          <a:srcRect t="9919"/>
          <a:stretch/>
        </p:blipFill>
        <p:spPr>
          <a:xfrm>
            <a:off x="4610100" y="1215725"/>
            <a:ext cx="4533899" cy="4998300"/>
          </a:xfrm>
          <a:prstGeom prst="rect">
            <a:avLst/>
          </a:prstGeom>
          <a:noFill/>
          <a:ln>
            <a:noFill/>
          </a:ln>
        </p:spPr>
      </p:pic>
      <p:sp>
        <p:nvSpPr>
          <p:cNvPr id="219" name="Shape 219"/>
          <p:cNvSpPr/>
          <p:nvPr/>
        </p:nvSpPr>
        <p:spPr>
          <a:xfrm>
            <a:off x="533400" y="152400"/>
            <a:ext cx="8001000" cy="457200"/>
          </a:xfrm>
          <a:prstGeom prst="wedgeRectCallout">
            <a:avLst>
              <a:gd name="adj1" fmla="val 11165"/>
              <a:gd name="adj2" fmla="val 53357"/>
            </a:avLst>
          </a:prstGeom>
          <a:solidFill>
            <a:srgbClr val="FF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Spanish colonial society was strictly controlled</a:t>
            </a:r>
          </a:p>
        </p:txBody>
      </p:sp>
      <p:sp>
        <p:nvSpPr>
          <p:cNvPr id="220" name="Shape 220"/>
          <p:cNvSpPr/>
          <p:nvPr/>
        </p:nvSpPr>
        <p:spPr>
          <a:xfrm>
            <a:off x="114300" y="838200"/>
            <a:ext cx="4533900" cy="1117500"/>
          </a:xfrm>
          <a:prstGeom prst="wedgeRectCallout">
            <a:avLst>
              <a:gd name="adj1" fmla="val 50512"/>
              <a:gd name="adj2" fmla="val 7603"/>
            </a:avLst>
          </a:prstGeom>
          <a:solidFill>
            <a:srgbClr val="FF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Viceroys (royal governors) had power &amp; were at the top of society </a:t>
            </a:r>
          </a:p>
        </p:txBody>
      </p:sp>
      <p:sp>
        <p:nvSpPr>
          <p:cNvPr id="221" name="Shape 221"/>
          <p:cNvSpPr/>
          <p:nvPr/>
        </p:nvSpPr>
        <p:spPr>
          <a:xfrm>
            <a:off x="76200" y="2133600"/>
            <a:ext cx="4791900" cy="828000"/>
          </a:xfrm>
          <a:prstGeom prst="wedgeRectCallout">
            <a:avLst>
              <a:gd name="adj1" fmla="val 50316"/>
              <a:gd name="adj2" fmla="val 5461"/>
            </a:avLst>
          </a:prstGeom>
          <a:solidFill>
            <a:srgbClr val="CC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White Spanish colonists (creoles) had land &amp; wealth</a:t>
            </a:r>
          </a:p>
        </p:txBody>
      </p:sp>
      <p:sp>
        <p:nvSpPr>
          <p:cNvPr id="222" name="Shape 222"/>
          <p:cNvSpPr/>
          <p:nvPr/>
        </p:nvSpPr>
        <p:spPr>
          <a:xfrm>
            <a:off x="76200" y="3124200"/>
            <a:ext cx="4724400" cy="1904999"/>
          </a:xfrm>
          <a:prstGeom prst="wedgeRectCallout">
            <a:avLst>
              <a:gd name="adj1" fmla="val 50731"/>
              <a:gd name="adj2" fmla="val 19957"/>
            </a:avLst>
          </a:prstGeom>
          <a:solidFill>
            <a:srgbClr val="CC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The lack of colonial women led to intermarriages between white colonists &amp; Indians (mixed-race Indians were mestizos)   </a:t>
            </a:r>
          </a:p>
        </p:txBody>
      </p:sp>
      <p:sp>
        <p:nvSpPr>
          <p:cNvPr id="223" name="Shape 223"/>
          <p:cNvSpPr/>
          <p:nvPr/>
        </p:nvSpPr>
        <p:spPr>
          <a:xfrm>
            <a:off x="76200" y="5181600"/>
            <a:ext cx="3581399" cy="1524000"/>
          </a:xfrm>
          <a:prstGeom prst="wedgeRectCallout">
            <a:avLst>
              <a:gd name="adj1" fmla="val 50276"/>
              <a:gd name="adj2" fmla="val 21152"/>
            </a:avLst>
          </a:prstGeom>
          <a:solidFill>
            <a:srgbClr val="FFCC99"/>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Native Indians &amp; African slaves made up the bottom of colonial society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gtEl>
                                        <p:attrNameLst>
                                          <p:attrName>style.visibility</p:attrName>
                                        </p:attrNameLst>
                                      </p:cBhvr>
                                      <p:to>
                                        <p:strVal val="visible"/>
                                      </p:to>
                                    </p:set>
                                    <p:animEffect transition="in" filter="fade">
                                      <p:cBhvr>
                                        <p:cTn id="22"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French Exploration &amp; Colonization</a:t>
            </a:r>
            <a:endParaRPr lang="en-US" dirty="0"/>
          </a:p>
        </p:txBody>
      </p:sp>
      <p:sp>
        <p:nvSpPr>
          <p:cNvPr id="3" name="Subtitle 2"/>
          <p:cNvSpPr>
            <a:spLocks noGrp="1"/>
          </p:cNvSpPr>
          <p:nvPr>
            <p:ph type="subTitle" idx="1"/>
          </p:nvPr>
        </p:nvSpPr>
        <p:spPr/>
        <p:txBody>
          <a:bodyPr/>
          <a:lstStyle/>
          <a:p>
            <a:r>
              <a:rPr lang="en-US" dirty="0" smtClean="0"/>
              <a:t>17</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343163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0" y="857250"/>
            <a:ext cx="9144000" cy="742800"/>
          </a:xfrm>
          <a:prstGeom prst="rect">
            <a:avLst/>
          </a:prstGeom>
          <a:noFill/>
          <a:ln>
            <a:noFill/>
          </a:ln>
        </p:spPr>
        <p:txBody>
          <a:bodyPr wrap="square" lIns="91425" tIns="45700" rIns="91425" bIns="45700" anchor="ctr" anchorCtr="0">
            <a:noAutofit/>
          </a:bodyPr>
          <a:lstStyle/>
          <a:p>
            <a:pPr>
              <a:buClr>
                <a:srgbClr val="C00000"/>
              </a:buClr>
              <a:buSzPct val="25000"/>
            </a:pPr>
            <a:r>
              <a:rPr lang="en" sz="2400">
                <a:latin typeface="Roboto"/>
                <a:ea typeface="Roboto"/>
                <a:cs typeface="Roboto"/>
                <a:sym typeface="Roboto"/>
              </a:rPr>
              <a:t>Use these documents to guess what the </a:t>
            </a:r>
            <a:br>
              <a:rPr lang="en" sz="2400">
                <a:latin typeface="Roboto"/>
                <a:ea typeface="Roboto"/>
                <a:cs typeface="Roboto"/>
                <a:sym typeface="Roboto"/>
              </a:rPr>
            </a:br>
            <a:r>
              <a:rPr lang="en" sz="2400">
                <a:latin typeface="Roboto"/>
                <a:ea typeface="Roboto"/>
                <a:cs typeface="Roboto"/>
                <a:sym typeface="Roboto"/>
              </a:rPr>
              <a:t>French colonies in North America were like</a:t>
            </a:r>
          </a:p>
        </p:txBody>
      </p:sp>
      <p:pic>
        <p:nvPicPr>
          <p:cNvPr id="97" name="Shape 97" descr="Agenouillés autour d'un autel, des Amérindiens assistent à une messe en plein air, donnée par un prêtre européen. / Kneeling around an altar, Amerindians listen to an outdoor mass, celebrated by a European priest."/>
          <p:cNvPicPr preferRelativeResize="0"/>
          <p:nvPr/>
        </p:nvPicPr>
        <p:blipFill rotWithShape="1">
          <a:blip r:embed="rId3">
            <a:alphaModFix/>
          </a:blip>
          <a:srcRect/>
          <a:stretch/>
        </p:blipFill>
        <p:spPr>
          <a:xfrm>
            <a:off x="1752600" y="1646634"/>
            <a:ext cx="5257800" cy="4354200"/>
          </a:xfrm>
          <a:prstGeom prst="rect">
            <a:avLst/>
          </a:prstGeom>
          <a:noFill/>
          <a:ln>
            <a:noFill/>
          </a:ln>
        </p:spPr>
      </p:pic>
      <p:pic>
        <p:nvPicPr>
          <p:cNvPr id="98" name="Shape 98" descr="Photo of FUR TRADERS and Indian.Engraving, 1777."/>
          <p:cNvPicPr preferRelativeResize="0"/>
          <p:nvPr/>
        </p:nvPicPr>
        <p:blipFill rotWithShape="1">
          <a:blip r:embed="rId4">
            <a:alphaModFix/>
          </a:blip>
          <a:srcRect/>
          <a:stretch/>
        </p:blipFill>
        <p:spPr>
          <a:xfrm>
            <a:off x="381000" y="1600200"/>
            <a:ext cx="8404200" cy="4286100"/>
          </a:xfrm>
          <a:prstGeom prst="rect">
            <a:avLst/>
          </a:prstGeom>
          <a:noFill/>
          <a:ln>
            <a:noFill/>
          </a:ln>
        </p:spPr>
      </p:pic>
    </p:spTree>
    <p:extLst>
      <p:ext uri="{BB962C8B-B14F-4D97-AF65-F5344CB8AC3E}">
        <p14:creationId xmlns:p14="http://schemas.microsoft.com/office/powerpoint/2010/main" val="23671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7"/>
                                        </p:tgtEl>
                                      </p:cBhvr>
                                    </p:animEffect>
                                    <p:set>
                                      <p:cBhvr>
                                        <p:cTn id="7" dur="1" fill="hold">
                                          <p:stCondLst>
                                            <p:cond delay="1000"/>
                                          </p:stCondLst>
                                        </p:cTn>
                                        <p:tgtEl>
                                          <p:spTgt spid="9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descr="http://static.howstuffworks.com/gif/willow/history-of-south-america0.gif"/>
          <p:cNvPicPr preferRelativeResize="0"/>
          <p:nvPr/>
        </p:nvPicPr>
        <p:blipFill rotWithShape="1">
          <a:blip r:embed="rId3">
            <a:alphaModFix/>
          </a:blip>
          <a:srcRect l="1556" r="9523"/>
          <a:stretch/>
        </p:blipFill>
        <p:spPr>
          <a:xfrm>
            <a:off x="4676775" y="1085850"/>
            <a:ext cx="4391100" cy="4766100"/>
          </a:xfrm>
          <a:prstGeom prst="rect">
            <a:avLst/>
          </a:prstGeom>
          <a:noFill/>
          <a:ln>
            <a:noFill/>
          </a:ln>
        </p:spPr>
      </p:pic>
      <p:sp>
        <p:nvSpPr>
          <p:cNvPr id="104" name="Shape 104"/>
          <p:cNvSpPr/>
          <p:nvPr/>
        </p:nvSpPr>
        <p:spPr>
          <a:xfrm>
            <a:off x="76200" y="3075825"/>
            <a:ext cx="4495800" cy="1567200"/>
          </a:xfrm>
          <a:prstGeom prst="wedgeRectCallout">
            <a:avLst>
              <a:gd name="adj1" fmla="val 14151"/>
              <a:gd name="adj2" fmla="val 49425"/>
            </a:avLst>
          </a:prstGeom>
          <a:solidFill>
            <a:srgbClr val="CC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France </a:t>
            </a:r>
            <a:r>
              <a:rPr lang="en" sz="2400" u="sng">
                <a:solidFill>
                  <a:schemeClr val="dk1"/>
                </a:solidFill>
                <a:latin typeface="Roboto"/>
                <a:ea typeface="Roboto"/>
                <a:cs typeface="Roboto"/>
                <a:sym typeface="Roboto"/>
              </a:rPr>
              <a:t>claimed land </a:t>
            </a:r>
            <a:r>
              <a:rPr lang="en" sz="2400">
                <a:solidFill>
                  <a:schemeClr val="dk1"/>
                </a:solidFill>
                <a:latin typeface="Roboto"/>
                <a:ea typeface="Roboto"/>
                <a:cs typeface="Roboto"/>
                <a:sym typeface="Roboto"/>
              </a:rPr>
              <a:t>from </a:t>
            </a:r>
            <a:r>
              <a:rPr lang="en" sz="2400">
                <a:solidFill>
                  <a:srgbClr val="FF0000"/>
                </a:solidFill>
                <a:latin typeface="Roboto"/>
                <a:ea typeface="Roboto"/>
                <a:cs typeface="Roboto"/>
                <a:sym typeface="Roboto"/>
              </a:rPr>
              <a:t>Canada to New Orleans</a:t>
            </a:r>
            <a:r>
              <a:rPr lang="en" sz="2400">
                <a:solidFill>
                  <a:schemeClr val="dk1"/>
                </a:solidFill>
                <a:latin typeface="Roboto"/>
                <a:ea typeface="Roboto"/>
                <a:cs typeface="Roboto"/>
                <a:sym typeface="Roboto"/>
              </a:rPr>
              <a:t> &amp; controlled </a:t>
            </a:r>
            <a:r>
              <a:rPr lang="en" sz="2400">
                <a:solidFill>
                  <a:srgbClr val="FF0000"/>
                </a:solidFill>
                <a:latin typeface="Roboto"/>
                <a:ea typeface="Roboto"/>
                <a:cs typeface="Roboto"/>
                <a:sym typeface="Roboto"/>
              </a:rPr>
              <a:t>territory along the Mississippi River </a:t>
            </a:r>
          </a:p>
        </p:txBody>
      </p:sp>
      <p:sp>
        <p:nvSpPr>
          <p:cNvPr id="105" name="Shape 105"/>
          <p:cNvSpPr/>
          <p:nvPr/>
        </p:nvSpPr>
        <p:spPr>
          <a:xfrm>
            <a:off x="76200" y="1085850"/>
            <a:ext cx="4495800" cy="1868400"/>
          </a:xfrm>
          <a:prstGeom prst="wedgeRectCallout">
            <a:avLst>
              <a:gd name="adj1" fmla="val 17717"/>
              <a:gd name="adj2" fmla="val 51056"/>
            </a:avLst>
          </a:prstGeom>
          <a:solidFill>
            <a:srgbClr val="CC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In the 1600s, </a:t>
            </a:r>
            <a:r>
              <a:rPr lang="en" sz="2400" u="sng">
                <a:solidFill>
                  <a:schemeClr val="dk1"/>
                </a:solidFill>
                <a:latin typeface="Roboto"/>
                <a:ea typeface="Roboto"/>
                <a:cs typeface="Roboto"/>
                <a:sym typeface="Roboto"/>
              </a:rPr>
              <a:t>French explorer Samuel de Champlain</a:t>
            </a:r>
            <a:r>
              <a:rPr lang="en" sz="2400">
                <a:solidFill>
                  <a:schemeClr val="dk1"/>
                </a:solidFill>
                <a:latin typeface="Roboto"/>
                <a:ea typeface="Roboto"/>
                <a:cs typeface="Roboto"/>
                <a:sym typeface="Roboto"/>
              </a:rPr>
              <a:t> failed to find a  NW passage through Canada but </a:t>
            </a:r>
            <a:r>
              <a:rPr lang="en" sz="2400">
                <a:solidFill>
                  <a:srgbClr val="FF0000"/>
                </a:solidFill>
                <a:latin typeface="Roboto"/>
                <a:ea typeface="Roboto"/>
                <a:cs typeface="Roboto"/>
                <a:sym typeface="Roboto"/>
              </a:rPr>
              <a:t>created</a:t>
            </a:r>
            <a:r>
              <a:rPr lang="en" sz="2400">
                <a:solidFill>
                  <a:schemeClr val="dk1"/>
                </a:solidFill>
                <a:latin typeface="Roboto"/>
                <a:ea typeface="Roboto"/>
                <a:cs typeface="Roboto"/>
                <a:sym typeface="Roboto"/>
              </a:rPr>
              <a:t> the French colony of </a:t>
            </a:r>
            <a:r>
              <a:rPr lang="en" sz="2400">
                <a:solidFill>
                  <a:srgbClr val="FF0000"/>
                </a:solidFill>
                <a:latin typeface="Roboto"/>
                <a:ea typeface="Roboto"/>
                <a:cs typeface="Roboto"/>
                <a:sym typeface="Roboto"/>
              </a:rPr>
              <a:t>Quebec</a:t>
            </a:r>
            <a:r>
              <a:rPr lang="en" sz="2400">
                <a:solidFill>
                  <a:schemeClr val="dk1"/>
                </a:solidFill>
                <a:latin typeface="Roboto"/>
                <a:ea typeface="Roboto"/>
                <a:cs typeface="Roboto"/>
                <a:sym typeface="Roboto"/>
              </a:rPr>
              <a:t> </a:t>
            </a:r>
          </a:p>
        </p:txBody>
      </p:sp>
      <p:sp>
        <p:nvSpPr>
          <p:cNvPr id="106" name="Shape 106"/>
          <p:cNvSpPr/>
          <p:nvPr/>
        </p:nvSpPr>
        <p:spPr>
          <a:xfrm>
            <a:off x="76200" y="4800600"/>
            <a:ext cx="4495800" cy="780900"/>
          </a:xfrm>
          <a:prstGeom prst="wedgeRectCallout">
            <a:avLst>
              <a:gd name="adj1" fmla="val 12230"/>
              <a:gd name="adj2" fmla="val 48715"/>
            </a:avLst>
          </a:prstGeom>
          <a:solidFill>
            <a:srgbClr val="FF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Why did the French colonize in America? </a:t>
            </a:r>
          </a:p>
        </p:txBody>
      </p:sp>
    </p:spTree>
    <p:extLst>
      <p:ext uri="{BB962C8B-B14F-4D97-AF65-F5344CB8AC3E}">
        <p14:creationId xmlns:p14="http://schemas.microsoft.com/office/powerpoint/2010/main" val="6602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descr="covermap"/>
          <p:cNvPicPr preferRelativeResize="0"/>
          <p:nvPr/>
        </p:nvPicPr>
        <p:blipFill rotWithShape="1">
          <a:blip r:embed="rId3">
            <a:alphaModFix/>
          </a:blip>
          <a:srcRect/>
          <a:stretch/>
        </p:blipFill>
        <p:spPr>
          <a:xfrm>
            <a:off x="152400" y="2299096"/>
            <a:ext cx="8839200" cy="3701700"/>
          </a:xfrm>
          <a:prstGeom prst="rect">
            <a:avLst/>
          </a:prstGeom>
          <a:noFill/>
          <a:ln>
            <a:noFill/>
          </a:ln>
        </p:spPr>
      </p:pic>
      <p:pic>
        <p:nvPicPr>
          <p:cNvPr id="112" name="Shape 112" descr="3C14954U-Hennepin"/>
          <p:cNvPicPr preferRelativeResize="0"/>
          <p:nvPr/>
        </p:nvPicPr>
        <p:blipFill rotWithShape="1">
          <a:blip r:embed="rId4">
            <a:alphaModFix/>
          </a:blip>
          <a:srcRect r="20401"/>
          <a:stretch/>
        </p:blipFill>
        <p:spPr>
          <a:xfrm>
            <a:off x="152400" y="941784"/>
            <a:ext cx="4343400" cy="2537400"/>
          </a:xfrm>
          <a:prstGeom prst="rect">
            <a:avLst/>
          </a:prstGeom>
          <a:noFill/>
          <a:ln>
            <a:noFill/>
          </a:ln>
        </p:spPr>
      </p:pic>
      <p:sp>
        <p:nvSpPr>
          <p:cNvPr id="113" name="Shape 113"/>
          <p:cNvSpPr/>
          <p:nvPr/>
        </p:nvSpPr>
        <p:spPr>
          <a:xfrm>
            <a:off x="4495800" y="914400"/>
            <a:ext cx="4572000" cy="1384800"/>
          </a:xfrm>
          <a:prstGeom prst="wedgeRectCallout">
            <a:avLst>
              <a:gd name="adj1" fmla="val 20652"/>
              <a:gd name="adj2" fmla="val 50977"/>
            </a:avLst>
          </a:prstGeom>
          <a:solidFill>
            <a:srgbClr val="FFFF99"/>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Like Spain, the French colonists focused on wealth &amp; converting Indians to Catholicism </a:t>
            </a:r>
          </a:p>
        </p:txBody>
      </p:sp>
      <p:sp>
        <p:nvSpPr>
          <p:cNvPr id="114" name="Shape 114"/>
          <p:cNvSpPr/>
          <p:nvPr/>
        </p:nvSpPr>
        <p:spPr>
          <a:xfrm>
            <a:off x="7162800" y="4816625"/>
            <a:ext cx="1828800" cy="955500"/>
          </a:xfrm>
          <a:prstGeom prst="wedgeRectCallout">
            <a:avLst>
              <a:gd name="adj1" fmla="val 50689"/>
              <a:gd name="adj2" fmla="val 24874"/>
            </a:avLst>
          </a:prstGeom>
          <a:solidFill>
            <a:schemeClr val="lt1"/>
          </a:solidFill>
          <a:ln>
            <a:noFill/>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Yellow = French missions</a:t>
            </a:r>
          </a:p>
        </p:txBody>
      </p:sp>
    </p:spTree>
    <p:extLst>
      <p:ext uri="{BB962C8B-B14F-4D97-AF65-F5344CB8AC3E}">
        <p14:creationId xmlns:p14="http://schemas.microsoft.com/office/powerpoint/2010/main" val="411368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3">
            <a:alphaModFix/>
          </a:blip>
          <a:srcRect/>
          <a:stretch/>
        </p:blipFill>
        <p:spPr>
          <a:xfrm>
            <a:off x="115125" y="1710400"/>
            <a:ext cx="9144000" cy="4736400"/>
          </a:xfrm>
          <a:prstGeom prst="rect">
            <a:avLst/>
          </a:prstGeom>
          <a:noFill/>
          <a:ln>
            <a:noFill/>
          </a:ln>
        </p:spPr>
      </p:pic>
      <p:pic>
        <p:nvPicPr>
          <p:cNvPr id="108" name="Shape 108"/>
          <p:cNvPicPr preferRelativeResize="0"/>
          <p:nvPr/>
        </p:nvPicPr>
        <p:blipFill rotWithShape="1">
          <a:blip r:embed="rId4">
            <a:alphaModFix/>
          </a:blip>
          <a:srcRect/>
          <a:stretch/>
        </p:blipFill>
        <p:spPr>
          <a:xfrm>
            <a:off x="7239000" y="5257800"/>
            <a:ext cx="1828800" cy="1524000"/>
          </a:xfrm>
          <a:prstGeom prst="rect">
            <a:avLst/>
          </a:prstGeom>
          <a:noFill/>
          <a:ln>
            <a:noFill/>
          </a:ln>
        </p:spPr>
      </p:pic>
      <p:sp>
        <p:nvSpPr>
          <p:cNvPr id="109" name="Shape 109"/>
          <p:cNvSpPr/>
          <p:nvPr/>
        </p:nvSpPr>
        <p:spPr>
          <a:xfrm>
            <a:off x="533400" y="76200"/>
            <a:ext cx="8018700" cy="1107900"/>
          </a:xfrm>
          <a:prstGeom prst="wedgeRectCallout">
            <a:avLst>
              <a:gd name="adj1" fmla="val 13491"/>
              <a:gd name="adj2" fmla="val 50002"/>
            </a:avLst>
          </a:prstGeom>
          <a:solidFill>
            <a:srgbClr val="FF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During the Renaissance, a desire for new trade routes to Asia led to an Age of Exploration</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descr="image?id=91554&amp;rendTypeId=4"/>
          <p:cNvPicPr preferRelativeResize="0"/>
          <p:nvPr/>
        </p:nvPicPr>
        <p:blipFill rotWithShape="1">
          <a:blip r:embed="rId3">
            <a:alphaModFix/>
          </a:blip>
          <a:srcRect/>
          <a:stretch/>
        </p:blipFill>
        <p:spPr>
          <a:xfrm>
            <a:off x="4724400" y="1257300"/>
            <a:ext cx="4375200" cy="4572000"/>
          </a:xfrm>
          <a:prstGeom prst="rect">
            <a:avLst/>
          </a:prstGeom>
          <a:noFill/>
          <a:ln>
            <a:noFill/>
          </a:ln>
        </p:spPr>
      </p:pic>
      <p:sp>
        <p:nvSpPr>
          <p:cNvPr id="120" name="Shape 120"/>
          <p:cNvSpPr/>
          <p:nvPr/>
        </p:nvSpPr>
        <p:spPr>
          <a:xfrm>
            <a:off x="76200" y="1956600"/>
            <a:ext cx="4572000" cy="1143000"/>
          </a:xfrm>
          <a:prstGeom prst="wedgeRectCallout">
            <a:avLst>
              <a:gd name="adj1" fmla="val 50582"/>
              <a:gd name="adj2" fmla="val 24173"/>
            </a:avLst>
          </a:prstGeom>
          <a:solidFill>
            <a:srgbClr val="CCFFFF"/>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Most French colonists profited from the </a:t>
            </a:r>
            <a:r>
              <a:rPr lang="en" sz="2400">
                <a:solidFill>
                  <a:srgbClr val="FF0000"/>
                </a:solidFill>
                <a:latin typeface="Roboto"/>
                <a:ea typeface="Roboto"/>
                <a:cs typeface="Roboto"/>
                <a:sym typeface="Roboto"/>
              </a:rPr>
              <a:t>fur trade, small-scale farming, or lumbering</a:t>
            </a:r>
            <a:r>
              <a:rPr lang="en" sz="2400">
                <a:solidFill>
                  <a:schemeClr val="dk1"/>
                </a:solidFill>
                <a:latin typeface="Roboto"/>
                <a:ea typeface="Roboto"/>
                <a:cs typeface="Roboto"/>
                <a:sym typeface="Roboto"/>
              </a:rPr>
              <a:t> </a:t>
            </a:r>
          </a:p>
        </p:txBody>
      </p:sp>
      <p:sp>
        <p:nvSpPr>
          <p:cNvPr id="121" name="Shape 121"/>
          <p:cNvSpPr/>
          <p:nvPr/>
        </p:nvSpPr>
        <p:spPr>
          <a:xfrm>
            <a:off x="76200" y="3213900"/>
            <a:ext cx="4572000" cy="1687500"/>
          </a:xfrm>
          <a:prstGeom prst="wedgeRectCallout">
            <a:avLst>
              <a:gd name="adj1" fmla="val 50312"/>
              <a:gd name="adj2" fmla="val 26402"/>
            </a:avLst>
          </a:prstGeom>
          <a:solidFill>
            <a:srgbClr val="FFCCFF"/>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Because the French needed furs, they were the most </a:t>
            </a:r>
            <a:r>
              <a:rPr lang="en" sz="2400">
                <a:solidFill>
                  <a:srgbClr val="FF0000"/>
                </a:solidFill>
                <a:latin typeface="Roboto"/>
                <a:ea typeface="Roboto"/>
                <a:cs typeface="Roboto"/>
                <a:sym typeface="Roboto"/>
              </a:rPr>
              <a:t>friendly with </a:t>
            </a:r>
            <a:br>
              <a:rPr lang="en" sz="2400">
                <a:solidFill>
                  <a:srgbClr val="FF0000"/>
                </a:solidFill>
                <a:latin typeface="Roboto"/>
                <a:ea typeface="Roboto"/>
                <a:cs typeface="Roboto"/>
                <a:sym typeface="Roboto"/>
              </a:rPr>
            </a:br>
            <a:r>
              <a:rPr lang="en" sz="2400">
                <a:solidFill>
                  <a:srgbClr val="FF0000"/>
                </a:solidFill>
                <a:latin typeface="Roboto"/>
                <a:ea typeface="Roboto"/>
                <a:cs typeface="Roboto"/>
                <a:sym typeface="Roboto"/>
              </a:rPr>
              <a:t>the local Indians</a:t>
            </a:r>
            <a:r>
              <a:rPr lang="en" sz="2400">
                <a:solidFill>
                  <a:schemeClr val="dk1"/>
                </a:solidFill>
                <a:latin typeface="Roboto"/>
                <a:ea typeface="Roboto"/>
                <a:cs typeface="Roboto"/>
                <a:sym typeface="Roboto"/>
              </a:rPr>
              <a:t>…</a:t>
            </a:r>
          </a:p>
        </p:txBody>
      </p:sp>
      <p:pic>
        <p:nvPicPr>
          <p:cNvPr id="122" name="Shape 122" descr="Chain of authority in New France"/>
          <p:cNvPicPr preferRelativeResize="0"/>
          <p:nvPr/>
        </p:nvPicPr>
        <p:blipFill rotWithShape="1">
          <a:blip r:embed="rId4">
            <a:alphaModFix/>
          </a:blip>
          <a:srcRect/>
          <a:stretch/>
        </p:blipFill>
        <p:spPr>
          <a:xfrm>
            <a:off x="4648200" y="857250"/>
            <a:ext cx="4495800" cy="5143500"/>
          </a:xfrm>
          <a:prstGeom prst="rect">
            <a:avLst/>
          </a:prstGeom>
          <a:noFill/>
          <a:ln>
            <a:noFill/>
          </a:ln>
        </p:spPr>
      </p:pic>
    </p:spTree>
    <p:extLst>
      <p:ext uri="{BB962C8B-B14F-4D97-AF65-F5344CB8AC3E}">
        <p14:creationId xmlns:p14="http://schemas.microsoft.com/office/powerpoint/2010/main" val="42462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xit" presetSubtype="0" fill="hold" nodeType="withEffect">
                                  <p:stCondLst>
                                    <p:cond delay="0"/>
                                  </p:stCondLst>
                                  <p:childTnLst>
                                    <p:animEffect transition="out" filter="fade">
                                      <p:cBhvr>
                                        <p:cTn id="9" dur="1000"/>
                                        <p:tgtEl>
                                          <p:spTgt spid="119"/>
                                        </p:tgtEl>
                                      </p:cBhvr>
                                    </p:animEffect>
                                    <p:set>
                                      <p:cBhvr>
                                        <p:cTn id="10" dur="1" fill="hold">
                                          <p:stCondLst>
                                            <p:cond delay="1000"/>
                                          </p:stCondLst>
                                        </p:cTn>
                                        <p:tgtEl>
                                          <p:spTgt spid="11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1038275" y="1179600"/>
            <a:ext cx="4572000" cy="1305900"/>
          </a:xfrm>
          <a:prstGeom prst="wedgeRectCallout">
            <a:avLst>
              <a:gd name="adj1" fmla="val 50042"/>
              <a:gd name="adj2" fmla="val 20300"/>
            </a:avLst>
          </a:prstGeom>
          <a:solidFill>
            <a:srgbClr val="CCCCFF"/>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…French colonists had to be Catholic &amp; few people immigrated to America </a:t>
            </a:r>
          </a:p>
        </p:txBody>
      </p:sp>
      <p:sp>
        <p:nvSpPr>
          <p:cNvPr id="128" name="Shape 128"/>
          <p:cNvSpPr/>
          <p:nvPr/>
        </p:nvSpPr>
        <p:spPr>
          <a:xfrm>
            <a:off x="1038275" y="2595175"/>
            <a:ext cx="4572000" cy="1826700"/>
          </a:xfrm>
          <a:prstGeom prst="wedgeRectCallout">
            <a:avLst>
              <a:gd name="adj1" fmla="val 49773"/>
              <a:gd name="adj2" fmla="val 18943"/>
            </a:avLst>
          </a:prstGeom>
          <a:solidFill>
            <a:srgbClr val="FFFFCC"/>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algn="ctr">
              <a:lnSpc>
                <a:spcPct val="75000"/>
              </a:lnSpc>
              <a:buClr>
                <a:schemeClr val="dk1"/>
              </a:buClr>
              <a:buSzPct val="25000"/>
            </a:pPr>
            <a:r>
              <a:rPr lang="en" sz="2400">
                <a:solidFill>
                  <a:schemeClr val="dk1"/>
                </a:solidFill>
                <a:latin typeface="Roboto"/>
                <a:ea typeface="Roboto"/>
                <a:cs typeface="Roboto"/>
                <a:sym typeface="Roboto"/>
              </a:rPr>
              <a:t>Like the Spanish colonies, the French colonial gov’ts were strictly controlled by the King of France who ruled via royal governors </a:t>
            </a:r>
          </a:p>
        </p:txBody>
      </p:sp>
      <p:pic>
        <p:nvPicPr>
          <p:cNvPr id="129" name="Shape 129" descr="220px-Philippe_de_Champaigne_-_Louis_XIII_Crowned_by_Victory_(Siege_of_La_Rochelle%2C_1628)_-_WGA4712.jpg"/>
          <p:cNvPicPr preferRelativeResize="0"/>
          <p:nvPr/>
        </p:nvPicPr>
        <p:blipFill>
          <a:blip r:embed="rId3">
            <a:alphaModFix/>
          </a:blip>
          <a:stretch>
            <a:fillRect/>
          </a:stretch>
        </p:blipFill>
        <p:spPr>
          <a:xfrm>
            <a:off x="5935376" y="1599666"/>
            <a:ext cx="2785149" cy="3658674"/>
          </a:xfrm>
          <a:prstGeom prst="rect">
            <a:avLst/>
          </a:prstGeom>
          <a:noFill/>
          <a:ln>
            <a:noFill/>
          </a:ln>
        </p:spPr>
      </p:pic>
    </p:spTree>
    <p:extLst>
      <p:ext uri="{BB962C8B-B14F-4D97-AF65-F5344CB8AC3E}">
        <p14:creationId xmlns:p14="http://schemas.microsoft.com/office/powerpoint/2010/main" val="130299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descr="Columbus_Taking_Possession.jpg image by rauur343"/>
          <p:cNvPicPr preferRelativeResize="0"/>
          <p:nvPr/>
        </p:nvPicPr>
        <p:blipFill rotWithShape="1">
          <a:blip r:embed="rId3">
            <a:alphaModFix/>
          </a:blip>
          <a:srcRect/>
          <a:stretch/>
        </p:blipFill>
        <p:spPr>
          <a:xfrm>
            <a:off x="5715000" y="2566986"/>
            <a:ext cx="3352800" cy="4290900"/>
          </a:xfrm>
          <a:prstGeom prst="rect">
            <a:avLst/>
          </a:prstGeom>
          <a:noFill/>
          <a:ln>
            <a:noFill/>
          </a:ln>
        </p:spPr>
      </p:pic>
      <p:sp>
        <p:nvSpPr>
          <p:cNvPr id="116" name="Shape 116"/>
          <p:cNvSpPr/>
          <p:nvPr/>
        </p:nvSpPr>
        <p:spPr>
          <a:xfrm>
            <a:off x="1291600" y="4835125"/>
            <a:ext cx="4234200" cy="1907700"/>
          </a:xfrm>
          <a:prstGeom prst="wedgeRectCallout">
            <a:avLst>
              <a:gd name="adj1" fmla="val 8261"/>
              <a:gd name="adj2" fmla="val 17443"/>
            </a:avLst>
          </a:prstGeom>
          <a:solidFill>
            <a:srgbClr val="CC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sng">
                <a:solidFill>
                  <a:schemeClr val="dk1"/>
                </a:solidFill>
                <a:latin typeface="Calibri"/>
                <a:ea typeface="Calibri"/>
                <a:cs typeface="Calibri"/>
                <a:sym typeface="Calibri"/>
              </a:rPr>
              <a:t>Portugal</a:t>
            </a:r>
            <a:r>
              <a:rPr lang="en-US" sz="3200" b="0" i="0" u="none">
                <a:solidFill>
                  <a:schemeClr val="dk1"/>
                </a:solidFill>
                <a:latin typeface="Calibri"/>
                <a:ea typeface="Calibri"/>
                <a:cs typeface="Calibri"/>
                <a:sym typeface="Calibri"/>
              </a:rPr>
              <a:t> was the </a:t>
            </a:r>
            <a:r>
              <a:rPr lang="en-US" sz="3200" b="0" i="0" u="none">
                <a:solidFill>
                  <a:srgbClr val="FF0000"/>
                </a:solidFill>
                <a:latin typeface="Calibri"/>
                <a:ea typeface="Calibri"/>
                <a:cs typeface="Calibri"/>
                <a:sym typeface="Calibri"/>
              </a:rPr>
              <a:t>first country to settle in the Americas (Brazil)</a:t>
            </a:r>
          </a:p>
        </p:txBody>
      </p:sp>
      <p:sp>
        <p:nvSpPr>
          <p:cNvPr id="117" name="Shape 117"/>
          <p:cNvSpPr/>
          <p:nvPr/>
        </p:nvSpPr>
        <p:spPr>
          <a:xfrm>
            <a:off x="1869900" y="334075"/>
            <a:ext cx="6007800" cy="2232900"/>
          </a:xfrm>
          <a:prstGeom prst="wedgeRectCallout">
            <a:avLst>
              <a:gd name="adj1" fmla="val 7093"/>
              <a:gd name="adj2" fmla="val 15323"/>
            </a:avLst>
          </a:prstGeom>
          <a:solidFill>
            <a:srgbClr val="FF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Christopher Columbus’ “discovery” of America  in 1492 transformed the future of American Indians &amp; Europeans</a:t>
            </a:r>
          </a:p>
        </p:txBody>
      </p:sp>
      <p:sp>
        <p:nvSpPr>
          <p:cNvPr id="118" name="Shape 118"/>
          <p:cNvSpPr/>
          <p:nvPr/>
        </p:nvSpPr>
        <p:spPr>
          <a:xfrm>
            <a:off x="1291600" y="2623475"/>
            <a:ext cx="4234200" cy="2010000"/>
          </a:xfrm>
          <a:prstGeom prst="wedgeRectCallout">
            <a:avLst>
              <a:gd name="adj1" fmla="val 7093"/>
              <a:gd name="adj2" fmla="val 15323"/>
            </a:avLst>
          </a:prstGeom>
          <a:solidFill>
            <a:srgbClr val="CCFF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European explorers  found new trade routes &amp; formed overseas colonies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a:stretch/>
        </p:blipFill>
        <p:spPr>
          <a:xfrm>
            <a:off x="0" y="1371600"/>
            <a:ext cx="9144000" cy="5257799"/>
          </a:xfrm>
          <a:prstGeom prst="rect">
            <a:avLst/>
          </a:prstGeom>
          <a:noFill/>
          <a:ln>
            <a:noFill/>
          </a:ln>
        </p:spPr>
      </p:pic>
      <p:sp>
        <p:nvSpPr>
          <p:cNvPr id="124" name="Shape 124"/>
          <p:cNvSpPr txBox="1"/>
          <p:nvPr/>
        </p:nvSpPr>
        <p:spPr>
          <a:xfrm>
            <a:off x="6400800" y="5943600"/>
            <a:ext cx="2743199" cy="762000"/>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5" name="Shape 125"/>
          <p:cNvSpPr txBox="1"/>
          <p:nvPr/>
        </p:nvSpPr>
        <p:spPr>
          <a:xfrm>
            <a:off x="533400" y="76200"/>
            <a:ext cx="8153400" cy="1025700"/>
          </a:xfrm>
          <a:prstGeom prst="rect">
            <a:avLst/>
          </a:prstGeom>
          <a:solidFill>
            <a:srgbClr val="99FFCC"/>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The arrival of Europeans led to the introduction of new products between Indians &amp; Europeans called the </a:t>
            </a:r>
            <a:r>
              <a:rPr lang="en-US" sz="2400" b="0" i="0" u="sng">
                <a:solidFill>
                  <a:schemeClr val="dk1"/>
                </a:solidFill>
                <a:latin typeface="Calibri"/>
                <a:ea typeface="Calibri"/>
                <a:cs typeface="Calibri"/>
                <a:sym typeface="Calibri"/>
              </a:rPr>
              <a:t>Columbian Exchange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sp>
        <p:nvSpPr>
          <p:cNvPr id="130" name="Shape 130"/>
          <p:cNvSpPr txBox="1"/>
          <p:nvPr/>
        </p:nvSpPr>
        <p:spPr>
          <a:xfrm>
            <a:off x="6400800" y="6324600"/>
            <a:ext cx="2743199" cy="609599"/>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1" name="Shape 131"/>
          <p:cNvSpPr txBox="1"/>
          <p:nvPr/>
        </p:nvSpPr>
        <p:spPr>
          <a:xfrm>
            <a:off x="76200" y="74611"/>
            <a:ext cx="5105399" cy="1677986"/>
          </a:xfrm>
          <a:prstGeom prst="rect">
            <a:avLst/>
          </a:prstGeom>
          <a:solidFill>
            <a:srgbClr val="CCCCFF"/>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The introduction of potatoes &amp; corn helped improve the diets &amp; life expectancy of people throughout the world </a:t>
            </a:r>
          </a:p>
        </p:txBody>
      </p:sp>
      <p:pic>
        <p:nvPicPr>
          <p:cNvPr id="132" name="Shape 132" descr="http://www.1st-art-gallery.com/thumbnail/131290/1/The-Buffalo-Hunt,-C.1832.jpg"/>
          <p:cNvPicPr preferRelativeResize="0"/>
          <p:nvPr/>
        </p:nvPicPr>
        <p:blipFill rotWithShape="1">
          <a:blip r:embed="rId3">
            <a:alphaModFix/>
          </a:blip>
          <a:srcRect/>
          <a:stretch/>
        </p:blipFill>
        <p:spPr>
          <a:xfrm>
            <a:off x="76200" y="76200"/>
            <a:ext cx="4572000" cy="1676399"/>
          </a:xfrm>
          <a:prstGeom prst="rect">
            <a:avLst/>
          </a:prstGeom>
          <a:noFill/>
          <a:ln>
            <a:noFill/>
          </a:ln>
        </p:spPr>
      </p:pic>
      <p:sp>
        <p:nvSpPr>
          <p:cNvPr id="133" name="Shape 133"/>
          <p:cNvSpPr txBox="1"/>
          <p:nvPr/>
        </p:nvSpPr>
        <p:spPr>
          <a:xfrm>
            <a:off x="5715000" y="1752600"/>
            <a:ext cx="3276600" cy="3706800"/>
          </a:xfrm>
          <a:prstGeom prst="rect">
            <a:avLst/>
          </a:prstGeom>
          <a:solidFill>
            <a:srgbClr val="CCFFFF"/>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The introduction of European diseases like smallpox &amp; influenza killed as many as 90% of Native </a:t>
            </a:r>
            <a:r>
              <a:rPr lang="en-US" sz="3200">
                <a:solidFill>
                  <a:schemeClr val="dk1"/>
                </a:solidFill>
                <a:latin typeface="Calibri"/>
                <a:ea typeface="Calibri"/>
                <a:cs typeface="Calibri"/>
                <a:sym typeface="Calibri"/>
              </a:rPr>
              <a:t>Americans</a:t>
            </a:r>
            <a:r>
              <a:rPr lang="en-US" sz="3200" b="0" i="0" u="none">
                <a:solidFill>
                  <a:schemeClr val="dk1"/>
                </a:solidFill>
                <a:latin typeface="Calibri"/>
                <a:ea typeface="Calibri"/>
                <a:cs typeface="Calibri"/>
                <a:sym typeface="Calibri"/>
              </a:rPr>
              <a:t> </a:t>
            </a:r>
          </a:p>
        </p:txBody>
      </p:sp>
      <p:pic>
        <p:nvPicPr>
          <p:cNvPr id="134" name="Shape 134" descr="http://1.bp.blogspot.com/_69u2CK25Cas/SfjQbUcxq7I/AAAAAAAAKgs/mfZOiX6jLwg/s400/European+diseases.jpg"/>
          <p:cNvPicPr preferRelativeResize="0"/>
          <p:nvPr/>
        </p:nvPicPr>
        <p:blipFill rotWithShape="1">
          <a:blip r:embed="rId4">
            <a:alphaModFix/>
          </a:blip>
          <a:srcRect/>
          <a:stretch/>
        </p:blipFill>
        <p:spPr>
          <a:xfrm>
            <a:off x="125411" y="76200"/>
            <a:ext cx="5589586" cy="2819400"/>
          </a:xfrm>
          <a:prstGeom prst="rect">
            <a:avLst/>
          </a:prstGeom>
          <a:noFill/>
          <a:ln>
            <a:noFill/>
          </a:ln>
        </p:spPr>
      </p:pic>
      <p:pic>
        <p:nvPicPr>
          <p:cNvPr id="135" name="Shape 135"/>
          <p:cNvPicPr preferRelativeResize="0"/>
          <p:nvPr/>
        </p:nvPicPr>
        <p:blipFill rotWithShape="1">
          <a:blip r:embed="rId5">
            <a:alphaModFix/>
          </a:blip>
          <a:srcRect/>
          <a:stretch/>
        </p:blipFill>
        <p:spPr>
          <a:xfrm>
            <a:off x="0" y="58736"/>
            <a:ext cx="5714999" cy="6875462"/>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par>
                                <p:cTn id="8" presetID="10" presetClass="exit" presetSubtype="0" fill="hold" nodeType="withEffect">
                                  <p:stCondLst>
                                    <p:cond delay="0"/>
                                  </p:stCondLst>
                                  <p:childTnLst>
                                    <p:animEffect transition="out" filter="fade">
                                      <p:cBhvr>
                                        <p:cTn id="9" dur="1000"/>
                                        <p:tgtEl>
                                          <p:spTgt spid="131"/>
                                        </p:tgtEl>
                                      </p:cBhvr>
                                    </p:animEffect>
                                    <p:set>
                                      <p:cBhvr>
                                        <p:cTn id="10" dur="1" fill="hold">
                                          <p:stCondLst>
                                            <p:cond delay="1000"/>
                                          </p:stCondLst>
                                        </p:cTn>
                                        <p:tgtEl>
                                          <p:spTgt spid="1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1000"/>
                                        <p:tgtEl>
                                          <p:spTgt spid="133"/>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a:stretch/>
        </p:blipFill>
        <p:spPr>
          <a:xfrm>
            <a:off x="0" y="1752600"/>
            <a:ext cx="9144000" cy="5105400"/>
          </a:xfrm>
          <a:prstGeom prst="rect">
            <a:avLst/>
          </a:prstGeom>
          <a:noFill/>
          <a:ln>
            <a:noFill/>
          </a:ln>
        </p:spPr>
      </p:pic>
      <p:sp>
        <p:nvSpPr>
          <p:cNvPr id="142" name="Shape 142"/>
          <p:cNvSpPr txBox="1"/>
          <p:nvPr/>
        </p:nvSpPr>
        <p:spPr>
          <a:xfrm>
            <a:off x="970325" y="454450"/>
            <a:ext cx="7807500" cy="1124400"/>
          </a:xfrm>
          <a:prstGeom prst="rect">
            <a:avLst/>
          </a:prstGeom>
          <a:solidFill>
            <a:srgbClr val="FFCCFF"/>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a:solidFill>
                  <a:schemeClr val="dk1"/>
                </a:solidFill>
                <a:latin typeface="Calibri"/>
                <a:ea typeface="Calibri"/>
                <a:cs typeface="Calibri"/>
                <a:sym typeface="Calibri"/>
              </a:rPr>
              <a:t>The introduction of European grains, horses, &amp; cattle transformed many Indian cultures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a:stretch/>
        </p:blipFill>
        <p:spPr>
          <a:xfrm>
            <a:off x="1778000" y="0"/>
            <a:ext cx="7365999" cy="6858000"/>
          </a:xfrm>
          <a:prstGeom prst="rect">
            <a:avLst/>
          </a:prstGeom>
          <a:noFill/>
          <a:ln>
            <a:noFill/>
          </a:ln>
        </p:spPr>
      </p:pic>
      <p:sp>
        <p:nvSpPr>
          <p:cNvPr id="148" name="Shape 148"/>
          <p:cNvSpPr/>
          <p:nvPr/>
        </p:nvSpPr>
        <p:spPr>
          <a:xfrm>
            <a:off x="38100" y="141975"/>
            <a:ext cx="3876000" cy="1749300"/>
          </a:xfrm>
          <a:prstGeom prst="wedgeRectCallout">
            <a:avLst>
              <a:gd name="adj1" fmla="val 18179"/>
              <a:gd name="adj2" fmla="val 52821"/>
            </a:avLst>
          </a:prstGeom>
          <a:solidFill>
            <a:srgbClr val="CC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Spain sent explorers called conquistadors to the New World to find gold &amp; conquer lands</a:t>
            </a:r>
          </a:p>
        </p:txBody>
      </p:sp>
      <p:sp>
        <p:nvSpPr>
          <p:cNvPr id="149" name="Shape 149"/>
          <p:cNvSpPr/>
          <p:nvPr/>
        </p:nvSpPr>
        <p:spPr>
          <a:xfrm>
            <a:off x="1066800" y="2971800"/>
            <a:ext cx="1981199" cy="1143000"/>
          </a:xfrm>
          <a:prstGeom prst="wedgeRectCallout">
            <a:avLst>
              <a:gd name="adj1" fmla="val 51383"/>
              <a:gd name="adj2" fmla="val -9280"/>
            </a:avLst>
          </a:prstGeom>
          <a:solidFill>
            <a:srgbClr val="CC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Cortez conquered the Aztecs </a:t>
            </a:r>
          </a:p>
        </p:txBody>
      </p:sp>
      <p:sp>
        <p:nvSpPr>
          <p:cNvPr id="150" name="Shape 150"/>
          <p:cNvSpPr/>
          <p:nvPr/>
        </p:nvSpPr>
        <p:spPr>
          <a:xfrm>
            <a:off x="2209800" y="4572000"/>
            <a:ext cx="1981199" cy="1143000"/>
          </a:xfrm>
          <a:prstGeom prst="wedgeRectCallout">
            <a:avLst>
              <a:gd name="adj1" fmla="val 50139"/>
              <a:gd name="adj2" fmla="val -21223"/>
            </a:avLst>
          </a:prstGeom>
          <a:solidFill>
            <a:srgbClr val="FF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Pizarro conquered the Inca</a:t>
            </a:r>
          </a:p>
        </p:txBody>
      </p:sp>
      <p:pic>
        <p:nvPicPr>
          <p:cNvPr id="151" name="Shape 151" descr="chart-TreasureFromTheAmericas"/>
          <p:cNvPicPr preferRelativeResize="0"/>
          <p:nvPr/>
        </p:nvPicPr>
        <p:blipFill rotWithShape="1">
          <a:blip r:embed="rId4">
            <a:alphaModFix/>
          </a:blip>
          <a:srcRect/>
          <a:stretch/>
        </p:blipFill>
        <p:spPr>
          <a:xfrm>
            <a:off x="6019800" y="2667000"/>
            <a:ext cx="838199" cy="609599"/>
          </a:xfrm>
          <a:prstGeom prst="rect">
            <a:avLst/>
          </a:prstGeom>
          <a:noFill/>
          <a:ln w="9525" cap="flat" cmpd="sng">
            <a:solidFill>
              <a:schemeClr val="lt1"/>
            </a:solidFill>
            <a:prstDash val="solid"/>
            <a:miter lim="800000"/>
            <a:headEnd type="none" w="med" len="med"/>
            <a:tailEnd type="none" w="med" len="med"/>
          </a:ln>
        </p:spPr>
      </p:pic>
      <p:sp>
        <p:nvSpPr>
          <p:cNvPr id="152" name="Shape 152"/>
          <p:cNvSpPr txBox="1"/>
          <p:nvPr/>
        </p:nvSpPr>
        <p:spPr>
          <a:xfrm rot="-3420000">
            <a:off x="8396287" y="5940425"/>
            <a:ext cx="1066799" cy="609599"/>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3" name="Shape 153"/>
          <p:cNvSpPr/>
          <p:nvPr/>
        </p:nvSpPr>
        <p:spPr>
          <a:xfrm>
            <a:off x="152400" y="6019800"/>
            <a:ext cx="5105399" cy="762000"/>
          </a:xfrm>
          <a:prstGeom prst="wedgeRectCallout">
            <a:avLst>
              <a:gd name="adj1" fmla="val 14340"/>
              <a:gd name="adj2" fmla="val 47051"/>
            </a:avLst>
          </a:prstGeom>
          <a:solidFill>
            <a:srgbClr val="FF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Gold from America increased Spain’s wealth &amp;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49"/>
                                        </p:tgtEl>
                                      </p:cBhvr>
                                    </p:animEffect>
                                    <p:set>
                                      <p:cBhvr>
                                        <p:cTn id="17" dur="1" fill="hold">
                                          <p:stCondLst>
                                            <p:cond delay="1000"/>
                                          </p:stCondLst>
                                        </p:cTn>
                                        <p:tgtEl>
                                          <p:spTgt spid="14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50"/>
                                        </p:tgtEl>
                                        <p:attrNameLst>
                                          <p:attrName>style.visibility</p:attrName>
                                        </p:attrNameLst>
                                      </p:cBhvr>
                                      <p:to>
                                        <p:strVal val="visible"/>
                                      </p:to>
                                    </p:set>
                                    <p:animEffect transition="in" filter="fade">
                                      <p:cBhvr>
                                        <p:cTn id="20" dur="1000"/>
                                        <p:tgtEl>
                                          <p:spTgt spid="1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1000"/>
                                        <p:tgtEl>
                                          <p:spTgt spid="151"/>
                                        </p:tgtEl>
                                      </p:cBhvr>
                                    </p:animEffect>
                                  </p:childTnLst>
                                </p:cTn>
                              </p:par>
                              <p:par>
                                <p:cTn id="26" presetID="10" presetClass="entr" presetSubtype="0"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fade">
                                      <p:cBhvr>
                                        <p:cTn id="28" dur="1000"/>
                                        <p:tgtEl>
                                          <p:spTgt spid="152"/>
                                        </p:tgtEl>
                                      </p:cBhvr>
                                    </p:animEffect>
                                  </p:childTnLst>
                                </p:cTn>
                              </p:par>
                              <p:par>
                                <p:cTn id="29" presetID="10" presetClass="exit" presetSubtype="0" fill="hold" nodeType="withEffect">
                                  <p:stCondLst>
                                    <p:cond delay="0"/>
                                  </p:stCondLst>
                                  <p:childTnLst>
                                    <p:animEffect transition="out" filter="fade">
                                      <p:cBhvr>
                                        <p:cTn id="30" dur="1000"/>
                                        <p:tgtEl>
                                          <p:spTgt spid="150"/>
                                        </p:tgtEl>
                                      </p:cBhvr>
                                    </p:animEffect>
                                    <p:set>
                                      <p:cBhvr>
                                        <p:cTn id="31" dur="1" fill="hold">
                                          <p:stCondLst>
                                            <p:cond delay="1000"/>
                                          </p:stCondLst>
                                        </p:cTn>
                                        <p:tgtEl>
                                          <p:spTgt spid="15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descr="http://www.sbceo.k12.ca.us/~vms/carlton/Renaissance/Pizarro1.jpg"/>
          <p:cNvPicPr preferRelativeResize="0"/>
          <p:nvPr/>
        </p:nvPicPr>
        <p:blipFill rotWithShape="1">
          <a:blip r:embed="rId3">
            <a:alphaModFix/>
          </a:blip>
          <a:srcRect l="23750" r="23750"/>
          <a:stretch/>
        </p:blipFill>
        <p:spPr>
          <a:xfrm>
            <a:off x="110650" y="1465283"/>
            <a:ext cx="2945471" cy="3927424"/>
          </a:xfrm>
          <a:prstGeom prst="rect">
            <a:avLst/>
          </a:prstGeom>
          <a:noFill/>
          <a:ln>
            <a:noFill/>
          </a:ln>
        </p:spPr>
      </p:pic>
      <p:pic>
        <p:nvPicPr>
          <p:cNvPr id="160" name="Shape 160" descr="http://syllable.rice.edu/LangEx_06_07/WIKI/images/0/04/Aztec_and_the_conquistadors.jpg"/>
          <p:cNvPicPr preferRelativeResize="0"/>
          <p:nvPr/>
        </p:nvPicPr>
        <p:blipFill rotWithShape="1">
          <a:blip r:embed="rId4">
            <a:alphaModFix/>
          </a:blip>
          <a:srcRect l="20970" r="20970"/>
          <a:stretch/>
        </p:blipFill>
        <p:spPr>
          <a:xfrm>
            <a:off x="3099264" y="1465283"/>
            <a:ext cx="2945471" cy="3927424"/>
          </a:xfrm>
          <a:prstGeom prst="rect">
            <a:avLst/>
          </a:prstGeom>
          <a:noFill/>
          <a:ln>
            <a:noFill/>
          </a:ln>
        </p:spPr>
      </p:pic>
      <p:pic>
        <p:nvPicPr>
          <p:cNvPr id="161" name="Shape 161" descr="chart-TreasureFromTheAmericas"/>
          <p:cNvPicPr preferRelativeResize="0"/>
          <p:nvPr/>
        </p:nvPicPr>
        <p:blipFill rotWithShape="1">
          <a:blip r:embed="rId5">
            <a:alphaModFix/>
          </a:blip>
          <a:srcRect l="3617" r="3617"/>
          <a:stretch/>
        </p:blipFill>
        <p:spPr>
          <a:xfrm>
            <a:off x="6087882" y="1465283"/>
            <a:ext cx="2945470" cy="3927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a:stretch/>
        </p:blipFill>
        <p:spPr>
          <a:xfrm>
            <a:off x="1219200" y="685800"/>
            <a:ext cx="6630987" cy="6096000"/>
          </a:xfrm>
          <a:prstGeom prst="rect">
            <a:avLst/>
          </a:prstGeom>
          <a:noFill/>
          <a:ln>
            <a:noFill/>
          </a:ln>
        </p:spPr>
      </p:pic>
      <p:pic>
        <p:nvPicPr>
          <p:cNvPr id="168" name="Shape 168"/>
          <p:cNvPicPr preferRelativeResize="0"/>
          <p:nvPr/>
        </p:nvPicPr>
        <p:blipFill rotWithShape="1">
          <a:blip r:embed="rId4">
            <a:alphaModFix/>
          </a:blip>
          <a:srcRect/>
          <a:stretch/>
        </p:blipFill>
        <p:spPr>
          <a:xfrm>
            <a:off x="1295400" y="5867400"/>
            <a:ext cx="1828800" cy="838199"/>
          </a:xfrm>
          <a:prstGeom prst="rect">
            <a:avLst/>
          </a:prstGeom>
          <a:noFill/>
          <a:ln>
            <a:noFill/>
          </a:ln>
        </p:spPr>
      </p:pic>
      <p:sp>
        <p:nvSpPr>
          <p:cNvPr id="169" name="Shape 169"/>
          <p:cNvSpPr/>
          <p:nvPr/>
        </p:nvSpPr>
        <p:spPr>
          <a:xfrm>
            <a:off x="838200" y="76200"/>
            <a:ext cx="7467600" cy="1143000"/>
          </a:xfrm>
          <a:prstGeom prst="wedgeRectCallout">
            <a:avLst>
              <a:gd name="adj1" fmla="val 14315"/>
              <a:gd name="adj2" fmla="val 49808"/>
            </a:avLst>
          </a:prstGeom>
          <a:solidFill>
            <a:srgbClr val="FFCCFF"/>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400" b="0" i="0" u="none">
                <a:solidFill>
                  <a:schemeClr val="dk1"/>
                </a:solidFill>
                <a:latin typeface="Calibri"/>
                <a:ea typeface="Calibri"/>
                <a:cs typeface="Calibri"/>
                <a:sym typeface="Calibri"/>
              </a:rPr>
              <a:t>The success of the </a:t>
            </a:r>
            <a:r>
              <a:rPr lang="en-US" sz="2400" b="0" i="0" u="sng">
                <a:solidFill>
                  <a:schemeClr val="dk1"/>
                </a:solidFill>
                <a:latin typeface="Calibri"/>
                <a:ea typeface="Calibri"/>
                <a:cs typeface="Calibri"/>
                <a:sym typeface="Calibri"/>
              </a:rPr>
              <a:t>Spanish</a:t>
            </a:r>
            <a:r>
              <a:rPr lang="en-US" sz="2400" b="0" i="0" u="none">
                <a:solidFill>
                  <a:schemeClr val="dk1"/>
                </a:solidFill>
                <a:latin typeface="Calibri"/>
                <a:ea typeface="Calibri"/>
                <a:cs typeface="Calibri"/>
                <a:sym typeface="Calibri"/>
              </a:rPr>
              <a:t> colonies encouraged other European powers to  form permanent colonies in North America</a:t>
            </a:r>
          </a:p>
        </p:txBody>
      </p:sp>
      <p:sp>
        <p:nvSpPr>
          <p:cNvPr id="170" name="Shape 170"/>
          <p:cNvSpPr/>
          <p:nvPr/>
        </p:nvSpPr>
        <p:spPr>
          <a:xfrm>
            <a:off x="228600" y="5105400"/>
            <a:ext cx="4876799" cy="1524000"/>
          </a:xfrm>
          <a:prstGeom prst="wedgeRectCallout">
            <a:avLst>
              <a:gd name="adj1" fmla="val 16131"/>
              <a:gd name="adj2" fmla="val 49892"/>
            </a:avLst>
          </a:prstGeom>
          <a:solidFill>
            <a:srgbClr val="CCFFCC"/>
          </a:soli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FF0000"/>
              </a:buClr>
              <a:buSzPct val="25000"/>
              <a:buFont typeface="Calibri"/>
              <a:buNone/>
            </a:pPr>
            <a:r>
              <a:rPr lang="en-US" sz="2400" b="0" i="0" u="none">
                <a:solidFill>
                  <a:srgbClr val="FF0000"/>
                </a:solidFill>
                <a:latin typeface="Calibri"/>
                <a:ea typeface="Calibri"/>
                <a:cs typeface="Calibri"/>
                <a:sym typeface="Calibri"/>
              </a:rPr>
              <a:t>The very first permanent European settlement in North America was St. Augustine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ooks Templat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544</Words>
  <Application>Microsoft Office PowerPoint</Application>
  <PresentationFormat>On-screen Show (4:3)</PresentationFormat>
  <Paragraphs>49</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Roboto</vt:lpstr>
      <vt:lpstr>Times New Roman</vt:lpstr>
      <vt:lpstr>Brooks Template</vt:lpstr>
      <vt:lpstr>Spanish Exploration &amp; Colonization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these documents to guess what the  Spanish colonies in North America were like</vt:lpstr>
      <vt:lpstr>PowerPoint Presentation</vt:lpstr>
      <vt:lpstr>PowerPoint Presentation</vt:lpstr>
      <vt:lpstr>PowerPoint Presentation</vt:lpstr>
      <vt:lpstr>PowerPoint Presentation</vt:lpstr>
      <vt:lpstr>PowerPoint Presentation</vt:lpstr>
      <vt:lpstr>French Exploration &amp; Colonization</vt:lpstr>
      <vt:lpstr>Use these documents to guess what the  French colonies in North America were like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Exploration &amp; Colonization</dc:title>
  <dc:creator>dedwards4</dc:creator>
  <cp:lastModifiedBy>dedwards4</cp:lastModifiedBy>
  <cp:revision>2</cp:revision>
  <dcterms:modified xsi:type="dcterms:W3CDTF">2017-09-04T23:23:52Z</dcterms:modified>
</cp:coreProperties>
</file>