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4"/>
  </p:notesMasterIdLst>
  <p:sldIdLst>
    <p:sldId id="330" r:id="rId2"/>
    <p:sldId id="331" r:id="rId3"/>
    <p:sldId id="337" r:id="rId4"/>
    <p:sldId id="338" r:id="rId5"/>
    <p:sldId id="339" r:id="rId6"/>
    <p:sldId id="340" r:id="rId7"/>
    <p:sldId id="332" r:id="rId8"/>
    <p:sldId id="333" r:id="rId9"/>
    <p:sldId id="341" r:id="rId10"/>
    <p:sldId id="334" r:id="rId11"/>
    <p:sldId id="335" r:id="rId12"/>
    <p:sldId id="336" r:id="rId13"/>
  </p:sldIdLst>
  <p:sldSz cx="9144000" cy="6858000" type="screen4x3"/>
  <p:notesSz cx="6858000" cy="9144000"/>
  <p:defaultTextStyle>
    <a:defPPr>
      <a:defRPr lang="en-US"/>
    </a:defPPr>
    <a:lvl1pPr algn="l" rtl="0" eaLnBrk="0" fontAlgn="base" hangingPunct="0">
      <a:spcBef>
        <a:spcPct val="0"/>
      </a:spcBef>
      <a:spcAft>
        <a:spcPct val="0"/>
      </a:spcAft>
      <a:defRPr sz="4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4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4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Tahoma" pitchFamily="34" charset="0"/>
        <a:ea typeface="+mn-ea"/>
        <a:cs typeface="+mn-cs"/>
      </a:defRPr>
    </a:lvl5pPr>
    <a:lvl6pPr marL="2286000" algn="l" defTabSz="914400" rtl="0" eaLnBrk="1" latinLnBrk="0" hangingPunct="1">
      <a:defRPr sz="4400" kern="1200">
        <a:solidFill>
          <a:schemeClr val="tx1"/>
        </a:solidFill>
        <a:latin typeface="Tahoma" pitchFamily="34" charset="0"/>
        <a:ea typeface="+mn-ea"/>
        <a:cs typeface="+mn-cs"/>
      </a:defRPr>
    </a:lvl6pPr>
    <a:lvl7pPr marL="2743200" algn="l" defTabSz="914400" rtl="0" eaLnBrk="1" latinLnBrk="0" hangingPunct="1">
      <a:defRPr sz="4400" kern="1200">
        <a:solidFill>
          <a:schemeClr val="tx1"/>
        </a:solidFill>
        <a:latin typeface="Tahoma" pitchFamily="34" charset="0"/>
        <a:ea typeface="+mn-ea"/>
        <a:cs typeface="+mn-cs"/>
      </a:defRPr>
    </a:lvl7pPr>
    <a:lvl8pPr marL="3200400" algn="l" defTabSz="914400" rtl="0" eaLnBrk="1" latinLnBrk="0" hangingPunct="1">
      <a:defRPr sz="4400" kern="1200">
        <a:solidFill>
          <a:schemeClr val="tx1"/>
        </a:solidFill>
        <a:latin typeface="Tahoma" pitchFamily="34" charset="0"/>
        <a:ea typeface="+mn-ea"/>
        <a:cs typeface="+mn-cs"/>
      </a:defRPr>
    </a:lvl8pPr>
    <a:lvl9pPr marL="3657600" algn="l" defTabSz="914400" rtl="0" eaLnBrk="1" latinLnBrk="0" hangingPunct="1">
      <a:defRPr sz="4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323"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8148"/>
    </p:cViewPr>
  </p:outlineViewPr>
  <p:notesTextViewPr>
    <p:cViewPr>
      <p:scale>
        <a:sx n="100" d="100"/>
        <a:sy n="100" d="100"/>
      </p:scale>
      <p:origin x="0" y="0"/>
    </p:cViewPr>
  </p:notesTextViewPr>
  <p:sorterViewPr>
    <p:cViewPr>
      <p:scale>
        <a:sx n="66" d="100"/>
        <a:sy n="66" d="100"/>
      </p:scale>
      <p:origin x="0" y="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en-US"/>
          </a:p>
        </p:txBody>
      </p:sp>
      <p:sp>
        <p:nvSpPr>
          <p:cNvPr id="74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en-US"/>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DFB4337F-EEF4-403B-87EA-F545295AF18B}" type="slidenum">
              <a:rPr lang="en-US"/>
              <a:pPr/>
              <a:t>‹#›</a:t>
            </a:fld>
            <a:endParaRPr lang="en-US"/>
          </a:p>
        </p:txBody>
      </p:sp>
    </p:spTree>
    <p:extLst>
      <p:ext uri="{BB962C8B-B14F-4D97-AF65-F5344CB8AC3E}">
        <p14:creationId xmlns:p14="http://schemas.microsoft.com/office/powerpoint/2010/main" val="22943784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virtualjamestown.org/images/white_debry_html/white39.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64A2D-6904-4560-9DF2-C223850BBE3A}" type="slidenum">
              <a:rPr lang="en-US"/>
              <a:pPr/>
              <a:t>1</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76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09B9C-BCEE-4E35-B578-96D7F207657D}" type="slidenum">
              <a:rPr lang="en-US"/>
              <a:pPr/>
              <a:t>2</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962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A. DRAWING BY JOHN WHITE </a:t>
            </a:r>
            <a:r>
              <a:rPr lang="en-US" b="1" i="1" dirty="0" smtClean="0"/>
              <a:t>Plate </a:t>
            </a:r>
            <a:r>
              <a:rPr lang="en-US" b="1" dirty="0" smtClean="0"/>
              <a:t>31 </a:t>
            </a:r>
          </a:p>
          <a:p>
            <a:r>
              <a:rPr lang="en-US" dirty="0" smtClean="0"/>
              <a:t>A bird's-eye view of an Indian village enclosed by a circular palisade of quite irregular light poles, with two entrances, one in the foreground and one in the background at bottom and top left. </a:t>
            </a:r>
          </a:p>
          <a:p>
            <a:r>
              <a:rPr lang="en-US" dirty="0" smtClean="0"/>
              <a:t>The path leading to the front entrance is bordered with hooped sticks. The village consists of eighteen buildings of pole and mat (and perhaps bark) construction, many of them with open ends or sides or both, and some with door openings at the ends, usually off-centre. Most are rectangular in ground-plan, but some may have rounded ends. Several are seen to contain an interior platform along one or both sides and across one end, supported by two rows of posts independent of the house posts. All have simple arched roofs, except the largest, where the cupola-like roof is constructed on ridges springing from the corners and coming to a point in the centre. In three houses the open sides seem to be shaded by an arched section of roof supported on longer vertical poles. The houses are grouped irregularly about a large open space in the centre where a fire is burning and around which a number of apparently naked Indians are sitting with rattles in their hands (see </a:t>
            </a:r>
            <a:r>
              <a:rPr lang="en-US" dirty="0" smtClean="0">
                <a:hlinkClick r:id="rId3"/>
              </a:rPr>
              <a:t>no. 43 (A), pl. 39</a:t>
            </a:r>
            <a:r>
              <a:rPr lang="en-US" dirty="0" smtClean="0"/>
              <a:t>). Other groups of men, women and children are seen standing or walking near the houses, several of them making signs with their hands towards the fire and one man is splitting timber with an axe, another is carrying wood on his back, yet another carries a bow, while a cloaked figure is dimly seen emerging from a house to the left of the fire. A dog with longish legs and tail is also shown. </a:t>
            </a:r>
          </a:p>
          <a:p>
            <a:r>
              <a:rPr lang="en-US" dirty="0" smtClean="0"/>
              <a:t>Yellow, crimson and gold body-</a:t>
            </a:r>
            <a:r>
              <a:rPr lang="en-US" dirty="0" err="1" smtClean="0"/>
              <a:t>colours</a:t>
            </a:r>
            <a:r>
              <a:rPr lang="en-US" dirty="0" smtClean="0"/>
              <a:t>, various shades of brown and grey water-</a:t>
            </a:r>
            <a:r>
              <a:rPr lang="en-US" dirty="0" err="1" smtClean="0"/>
              <a:t>colours</a:t>
            </a:r>
            <a:r>
              <a:rPr lang="en-US" dirty="0" smtClean="0"/>
              <a:t>, touched with black, over black lead; 22.2 x 21.5 cm. or 8 3/4 x 8 1/2 in. </a:t>
            </a:r>
          </a:p>
          <a:p>
            <a:r>
              <a:rPr lang="en-US" dirty="0" smtClean="0"/>
              <a:t>Inscribed in brown ink, at the foot, </a:t>
            </a:r>
            <a:r>
              <a:rPr lang="en-US" i="1" dirty="0" smtClean="0"/>
              <a:t>"The </a:t>
            </a:r>
            <a:r>
              <a:rPr lang="en-US" i="1" dirty="0" err="1" smtClean="0"/>
              <a:t>towne</a:t>
            </a:r>
            <a:r>
              <a:rPr lang="en-US" i="1" dirty="0" smtClean="0"/>
              <a:t> of </a:t>
            </a:r>
            <a:r>
              <a:rPr lang="en-US" i="1" dirty="0" err="1" smtClean="0"/>
              <a:t>Pomeiock</a:t>
            </a:r>
            <a:r>
              <a:rPr lang="en-US" i="1" dirty="0" smtClean="0"/>
              <a:t> and true </a:t>
            </a:r>
            <a:r>
              <a:rPr lang="en-US" i="1" dirty="0" err="1" smtClean="0"/>
              <a:t>forme</a:t>
            </a:r>
            <a:r>
              <a:rPr lang="en-US" i="1" dirty="0" smtClean="0"/>
              <a:t> of their </a:t>
            </a:r>
            <a:r>
              <a:rPr lang="en-US" i="1" dirty="0" err="1" smtClean="0"/>
              <a:t>howses</a:t>
            </a:r>
            <a:r>
              <a:rPr lang="en-US" i="1" dirty="0" smtClean="0"/>
              <a:t>, </a:t>
            </a:r>
            <a:r>
              <a:rPr lang="en-US" i="1" dirty="0" err="1" smtClean="0"/>
              <a:t>couered</a:t>
            </a:r>
            <a:r>
              <a:rPr lang="en-US" i="1" dirty="0" smtClean="0"/>
              <a:t> | and enclosed some </a:t>
            </a:r>
            <a:r>
              <a:rPr lang="en-US" i="1" dirty="0" err="1" smtClean="0"/>
              <a:t>wth</a:t>
            </a:r>
            <a:r>
              <a:rPr lang="en-US" i="1" dirty="0" smtClean="0"/>
              <a:t> </a:t>
            </a:r>
            <a:r>
              <a:rPr lang="en-US" i="1" dirty="0" err="1" smtClean="0"/>
              <a:t>matts</a:t>
            </a:r>
            <a:r>
              <a:rPr lang="en-US" i="1" dirty="0" smtClean="0"/>
              <a:t>, and some </a:t>
            </a:r>
            <a:r>
              <a:rPr lang="en-US" i="1" dirty="0" err="1" smtClean="0"/>
              <a:t>wth</a:t>
            </a:r>
            <a:r>
              <a:rPr lang="en-US" i="1" dirty="0" smtClean="0"/>
              <a:t> </a:t>
            </a:r>
            <a:r>
              <a:rPr lang="en-US" i="1" dirty="0" err="1" smtClean="0"/>
              <a:t>barcks</a:t>
            </a:r>
            <a:r>
              <a:rPr lang="en-US" i="1" dirty="0" smtClean="0"/>
              <a:t> of trees. All compassed | </a:t>
            </a:r>
            <a:r>
              <a:rPr lang="en-US" i="1" dirty="0" err="1" smtClean="0"/>
              <a:t>abowt</a:t>
            </a:r>
            <a:r>
              <a:rPr lang="en-US" i="1" dirty="0" smtClean="0"/>
              <a:t> </a:t>
            </a:r>
            <a:r>
              <a:rPr lang="en-US" i="1" dirty="0" err="1" smtClean="0"/>
              <a:t>wth</a:t>
            </a:r>
            <a:r>
              <a:rPr lang="en-US" i="1" dirty="0" smtClean="0"/>
              <a:t> </a:t>
            </a:r>
            <a:r>
              <a:rPr lang="en-US" i="1" dirty="0" err="1" smtClean="0"/>
              <a:t>smale</a:t>
            </a:r>
            <a:r>
              <a:rPr lang="en-US" i="1" dirty="0" smtClean="0"/>
              <a:t> poles stock thick together in </a:t>
            </a:r>
            <a:r>
              <a:rPr lang="en-US" i="1" dirty="0" err="1" smtClean="0"/>
              <a:t>stedd</a:t>
            </a:r>
            <a:r>
              <a:rPr lang="en-US" i="1" dirty="0" smtClean="0"/>
              <a:t> of a wall." </a:t>
            </a:r>
            <a:endParaRPr lang="en-US" dirty="0" smtClean="0"/>
          </a:p>
          <a:p>
            <a:r>
              <a:rPr lang="en-US" dirty="0" smtClean="0"/>
              <a:t>1906-5-9-I (8), L.B. I(7), C-M. &amp; H. 32. </a:t>
            </a:r>
            <a:r>
              <a:rPr lang="en-US" i="1" dirty="0" smtClean="0"/>
              <a:t>Literature: </a:t>
            </a:r>
            <a:r>
              <a:rPr lang="en-US" dirty="0" smtClean="0"/>
              <a:t>Quinn, p. 415, no. 33 (a); Croft-Murray &amp; </a:t>
            </a:r>
            <a:r>
              <a:rPr lang="en-US" dirty="0" err="1" smtClean="0"/>
              <a:t>Hulton</a:t>
            </a:r>
            <a:r>
              <a:rPr lang="en-US" dirty="0" smtClean="0"/>
              <a:t>, p. 40, no. 32, pl. 31. OFFSET </a:t>
            </a:r>
          </a:p>
          <a:p>
            <a:r>
              <a:rPr lang="en-US" dirty="0" smtClean="0"/>
              <a:t>The </a:t>
            </a:r>
            <a:r>
              <a:rPr lang="en-US" dirty="0" err="1" smtClean="0"/>
              <a:t>colour</a:t>
            </a:r>
            <a:r>
              <a:rPr lang="en-US" dirty="0" smtClean="0"/>
              <a:t> has been detached fairly evenly and thinly, the black tints being represented strongly and the brown lightly. The crimson on the cloaked figure emerging from the house is strong and makes the figure in the original rather shadowy. </a:t>
            </a:r>
          </a:p>
          <a:p>
            <a:r>
              <a:rPr lang="en-US" dirty="0" smtClean="0"/>
              <a:t>P. &amp; D., 199.a.2, L.B. 2 (7). </a:t>
            </a:r>
            <a:endParaRPr lang="en-US" dirty="0"/>
          </a:p>
        </p:txBody>
      </p:sp>
      <p:sp>
        <p:nvSpPr>
          <p:cNvPr id="4" name="Slide Number Placeholder 3"/>
          <p:cNvSpPr>
            <a:spLocks noGrp="1"/>
          </p:cNvSpPr>
          <p:nvPr>
            <p:ph type="sldNum" sz="quarter" idx="10"/>
          </p:nvPr>
        </p:nvSpPr>
        <p:spPr/>
        <p:txBody>
          <a:bodyPr/>
          <a:lstStyle/>
          <a:p>
            <a:fld id="{E0A9E6A9-727E-4A32-8EFE-8A05B91FA94D}" type="slidenum">
              <a:rPr lang="en-US" smtClean="0"/>
              <a:pPr/>
              <a:t>6</a:t>
            </a:fld>
            <a:endParaRPr lang="en-US"/>
          </a:p>
        </p:txBody>
      </p:sp>
    </p:spTree>
    <p:extLst>
      <p:ext uri="{BB962C8B-B14F-4D97-AF65-F5344CB8AC3E}">
        <p14:creationId xmlns:p14="http://schemas.microsoft.com/office/powerpoint/2010/main" val="159398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53517-6B92-466C-8A24-0B07C4C2691C}" type="slidenum">
              <a:rPr lang="en-US"/>
              <a:pPr/>
              <a:t>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744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53517-6B92-466C-8A24-0B07C4C2691C}" type="slidenum">
              <a:rPr lang="en-US"/>
              <a:pPr/>
              <a:t>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719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3DCBE-F05B-4C40-A93F-6FCE02889AC0}" type="slidenum">
              <a:rPr lang="en-US"/>
              <a:pPr/>
              <a:t>10</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932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8354D-60D9-4C7F-B822-5E0BB4CAFA07}" type="slidenum">
              <a:rPr lang="en-US"/>
              <a:pPr/>
              <a:t>11</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328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3ABF1-C5F0-40B6-AF00-9FCF7A2AB4CD}" type="slidenum">
              <a:rPr lang="en-US"/>
              <a:pPr/>
              <a:t>12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3305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endParaRPr lang="en-US"/>
          </a:p>
        </p:txBody>
      </p:sp>
      <p:sp>
        <p:nvSpPr>
          <p:cNvPr id="16" name="Slide Number Placeholder 15"/>
          <p:cNvSpPr>
            <a:spLocks noGrp="1"/>
          </p:cNvSpPr>
          <p:nvPr>
            <p:ph type="sldNum" sz="quarter" idx="11"/>
          </p:nvPr>
        </p:nvSpPr>
        <p:spPr/>
        <p:txBody>
          <a:bodyPr/>
          <a:lstStyle/>
          <a:p>
            <a:fld id="{B89EACC0-D035-4DCB-B5FE-8664EE5EC83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D90D-5653-482C-8773-B0CF935D31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3F1D9-1974-43DB-A5FD-3DAC0DAE32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n-US"/>
          </a:p>
        </p:txBody>
      </p:sp>
      <p:sp>
        <p:nvSpPr>
          <p:cNvPr id="15" name="Slide Number Placeholder 14"/>
          <p:cNvSpPr>
            <a:spLocks noGrp="1"/>
          </p:cNvSpPr>
          <p:nvPr>
            <p:ph type="sldNum" sz="quarter" idx="15"/>
          </p:nvPr>
        </p:nvSpPr>
        <p:spPr/>
        <p:txBody>
          <a:bodyPr/>
          <a:lstStyle>
            <a:lvl1pPr algn="ctr">
              <a:defRPr/>
            </a:lvl1pPr>
          </a:lstStyle>
          <a:p>
            <a:fld id="{EDC70E01-82DD-45AA-AE4C-26268539272C}"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C8254-3DE6-42E0-9CA2-E95ED608EDC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58325-9352-4574-9AF0-F8535ED7175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5F4AF68-FFDC-4A7B-8CCD-154FE72F9496}"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04078B-D335-4997-B1D5-DD2A412073C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D05CB-9676-496A-94F9-E37EDF4F39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US"/>
          </a:p>
        </p:txBody>
      </p:sp>
      <p:sp>
        <p:nvSpPr>
          <p:cNvPr id="9" name="Slide Number Placeholder 8"/>
          <p:cNvSpPr>
            <a:spLocks noGrp="1"/>
          </p:cNvSpPr>
          <p:nvPr>
            <p:ph type="sldNum" sz="quarter" idx="15"/>
          </p:nvPr>
        </p:nvSpPr>
        <p:spPr/>
        <p:txBody>
          <a:bodyPr/>
          <a:lstStyle/>
          <a:p>
            <a:fld id="{999320DF-30A9-401A-84F2-1F70EF4DEE9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1CB665D7-CE51-4326-AC73-BC003882E14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17D4447-029C-4192-9BCD-6A599D6B7B8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home.wlu.edu/~DELANEYT/slave-ship.ht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upload.wikimedia.org/wikipedia/commons/f/fa/Generall_Historie_of_Virginia.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1607-1754</a:t>
            </a:r>
            <a:endParaRPr lang="en-US" dirty="0"/>
          </a:p>
        </p:txBody>
      </p:sp>
      <p:sp>
        <p:nvSpPr>
          <p:cNvPr id="29698" name="Rectangle 2"/>
          <p:cNvSpPr>
            <a:spLocks noGrp="1" noChangeArrowheads="1"/>
          </p:cNvSpPr>
          <p:nvPr>
            <p:ph type="ctrTitle"/>
          </p:nvPr>
        </p:nvSpPr>
        <p:spPr/>
        <p:txBody>
          <a:bodyPr/>
          <a:lstStyle/>
          <a:p>
            <a:r>
              <a:rPr lang="en-US">
                <a:latin typeface="Comic Sans MS" pitchFamily="66" charset="0"/>
                <a:cs typeface="Times New Roman" pitchFamily="18" charset="0"/>
              </a:rPr>
              <a:t>The Southern Colonies</a:t>
            </a:r>
            <a:r>
              <a:rPr lang="en-US"/>
              <a:t> </a:t>
            </a:r>
          </a:p>
        </p:txBody>
      </p:sp>
    </p:spTree>
    <p:extLst>
      <p:ext uri="{BB962C8B-B14F-4D97-AF65-F5344CB8AC3E}">
        <p14:creationId xmlns:p14="http://schemas.microsoft.com/office/powerpoint/2010/main" val="544264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Rot="1" noChangeArrowheads="1"/>
          </p:cNvSpPr>
          <p:nvPr>
            <p:ph idx="1"/>
          </p:nvPr>
        </p:nvSpPr>
        <p:spPr>
          <a:xfrm>
            <a:off x="457200" y="1524000"/>
            <a:ext cx="4495800" cy="4572000"/>
          </a:xfrm>
        </p:spPr>
        <p:txBody>
          <a:bodyPr>
            <a:normAutofit fontScale="70000" lnSpcReduction="20000"/>
          </a:bodyPr>
          <a:lstStyle/>
          <a:p>
            <a:r>
              <a:rPr lang="en-US" sz="3200" dirty="0" smtClean="0">
                <a:cs typeface="Times New Roman" pitchFamily="18" charset="0"/>
              </a:rPr>
              <a:t>In </a:t>
            </a:r>
            <a:r>
              <a:rPr lang="en-US" sz="3200" dirty="0">
                <a:cs typeface="Times New Roman" pitchFamily="18" charset="0"/>
              </a:rPr>
              <a:t>1632, the English king gave George Calvert land north of Virginia.  Calvert was a </a:t>
            </a:r>
            <a:r>
              <a:rPr lang="en-US" sz="3200" b="1" dirty="0">
                <a:cs typeface="Times New Roman" pitchFamily="18" charset="0"/>
              </a:rPr>
              <a:t>Roman Catholic </a:t>
            </a:r>
            <a:r>
              <a:rPr lang="en-US" sz="3200" dirty="0">
                <a:cs typeface="Times New Roman" pitchFamily="18" charset="0"/>
              </a:rPr>
              <a:t>who wanted a colony for people of his faith.  </a:t>
            </a:r>
            <a:endParaRPr lang="en-US" sz="3200" dirty="0" smtClean="0">
              <a:cs typeface="Times New Roman" pitchFamily="18" charset="0"/>
            </a:endParaRPr>
          </a:p>
          <a:p>
            <a:r>
              <a:rPr lang="en-US" sz="3200" dirty="0" smtClean="0">
                <a:cs typeface="Times New Roman" pitchFamily="18" charset="0"/>
              </a:rPr>
              <a:t>King made him baron Baltimore and “lord proprietor” of the colony</a:t>
            </a:r>
          </a:p>
          <a:p>
            <a:r>
              <a:rPr lang="en-US" sz="3200" dirty="0" smtClean="0">
                <a:cs typeface="Times New Roman" pitchFamily="18" charset="0"/>
              </a:rPr>
              <a:t>Lord Baltimore’s regime overthrown several times by Protestants</a:t>
            </a:r>
          </a:p>
          <a:p>
            <a:r>
              <a:rPr lang="en-US" sz="3200" dirty="0" smtClean="0">
                <a:cs typeface="Times New Roman" pitchFamily="18" charset="0"/>
              </a:rPr>
              <a:t>Approved </a:t>
            </a:r>
            <a:r>
              <a:rPr lang="en-US" sz="3200" b="1" dirty="0" smtClean="0">
                <a:cs typeface="Times New Roman" pitchFamily="18" charset="0"/>
              </a:rPr>
              <a:t>Toleration Act of 1649 </a:t>
            </a:r>
            <a:r>
              <a:rPr lang="en-US" sz="3200" dirty="0" smtClean="0">
                <a:cs typeface="Times New Roman" pitchFamily="18" charset="0"/>
              </a:rPr>
              <a:t>granting freedom of worship to all Christians</a:t>
            </a:r>
            <a:endParaRPr lang="en-US" sz="4400" dirty="0"/>
          </a:p>
        </p:txBody>
      </p:sp>
      <p:sp>
        <p:nvSpPr>
          <p:cNvPr id="31746" name="Rectangle 2"/>
          <p:cNvSpPr>
            <a:spLocks noGrp="1" noRot="1" noChangeArrowheads="1"/>
          </p:cNvSpPr>
          <p:nvPr>
            <p:ph type="title"/>
          </p:nvPr>
        </p:nvSpPr>
        <p:spPr/>
        <p:txBody>
          <a:bodyPr/>
          <a:lstStyle/>
          <a:p>
            <a:r>
              <a:rPr lang="en-US" dirty="0" smtClean="0"/>
              <a:t>Maryland</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267" y="838200"/>
            <a:ext cx="3784074" cy="563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88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arn(inVertical)">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 calcmode="lin" valueType="num">
                                      <p:cBhvr additive="base">
                                        <p:cTn id="12"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747">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1747">
                                            <p:txEl>
                                              <p:pRg st="2" end="2"/>
                                            </p:txEl>
                                          </p:spTgt>
                                        </p:tgtEl>
                                        <p:attrNameLst>
                                          <p:attrName>style.visibility</p:attrName>
                                        </p:attrNameLst>
                                      </p:cBhvr>
                                      <p:to>
                                        <p:strVal val="visible"/>
                                      </p:to>
                                    </p:set>
                                    <p:anim calcmode="lin" valueType="num">
                                      <p:cBhvr additive="base">
                                        <p:cTn id="16"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Rot="1" noChangeArrowheads="1"/>
          </p:cNvSpPr>
          <p:nvPr>
            <p:ph idx="1"/>
          </p:nvPr>
        </p:nvSpPr>
        <p:spPr/>
        <p:txBody>
          <a:bodyPr>
            <a:normAutofit lnSpcReduction="10000"/>
          </a:bodyPr>
          <a:lstStyle/>
          <a:p>
            <a:pPr>
              <a:lnSpc>
                <a:spcPct val="90000"/>
              </a:lnSpc>
            </a:pPr>
            <a:r>
              <a:rPr lang="en-US" sz="3200" dirty="0">
                <a:cs typeface="Times New Roman" pitchFamily="18" charset="0"/>
              </a:rPr>
              <a:t>Most southern colonists lived on the land.  In North Carolina, farms tended to be small.  </a:t>
            </a:r>
          </a:p>
          <a:p>
            <a:pPr>
              <a:lnSpc>
                <a:spcPct val="90000"/>
              </a:lnSpc>
            </a:pPr>
            <a:r>
              <a:rPr lang="en-US" sz="3200" dirty="0">
                <a:cs typeface="Times New Roman" pitchFamily="18" charset="0"/>
              </a:rPr>
              <a:t>In Virginia and Maryland, large farms called plantations developed</a:t>
            </a:r>
            <a:r>
              <a:rPr lang="en-US" sz="3200" dirty="0" smtClean="0">
                <a:cs typeface="Times New Roman" pitchFamily="18" charset="0"/>
              </a:rPr>
              <a:t>.</a:t>
            </a:r>
          </a:p>
          <a:p>
            <a:pPr>
              <a:lnSpc>
                <a:spcPct val="90000"/>
              </a:lnSpc>
            </a:pPr>
            <a:r>
              <a:rPr lang="en-US" sz="3200" b="1" dirty="0"/>
              <a:t>Tobacco</a:t>
            </a:r>
            <a:r>
              <a:rPr lang="en-US" sz="3200" dirty="0"/>
              <a:t> was the common crop.  In South Carolina and Georgia, planters raised rice and indigo. </a:t>
            </a:r>
          </a:p>
          <a:p>
            <a:pPr>
              <a:lnSpc>
                <a:spcPct val="90000"/>
              </a:lnSpc>
            </a:pPr>
            <a:r>
              <a:rPr lang="en-US" sz="3200" dirty="0"/>
              <a:t> Plantation owners lived in great comfort.  Enslaved Africans, however, endured poverty, violence and a lack of freedom.</a:t>
            </a:r>
          </a:p>
          <a:p>
            <a:pPr>
              <a:lnSpc>
                <a:spcPct val="90000"/>
              </a:lnSpc>
            </a:pPr>
            <a:endParaRPr lang="en-US" sz="2800" dirty="0"/>
          </a:p>
        </p:txBody>
      </p:sp>
      <p:sp>
        <p:nvSpPr>
          <p:cNvPr id="24578" name="Rectangle 2"/>
          <p:cNvSpPr>
            <a:spLocks noGrp="1" noRot="1" noChangeArrowheads="1"/>
          </p:cNvSpPr>
          <p:nvPr>
            <p:ph type="title"/>
          </p:nvPr>
        </p:nvSpPr>
        <p:spPr/>
        <p:txBody>
          <a:bodyPr/>
          <a:lstStyle/>
          <a:p>
            <a:r>
              <a:rPr lang="en-US" dirty="0" smtClean="0"/>
              <a:t>Southern Colonies</a:t>
            </a:r>
            <a:endParaRPr lang="en-US" dirty="0"/>
          </a:p>
        </p:txBody>
      </p:sp>
    </p:spTree>
    <p:extLst>
      <p:ext uri="{BB962C8B-B14F-4D97-AF65-F5344CB8AC3E}">
        <p14:creationId xmlns:p14="http://schemas.microsoft.com/office/powerpoint/2010/main" val="2051204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slave-trade">
            <a:hlinkClick r:id="rId3"/>
          </p:cNvPr>
          <p:cNvPicPr>
            <a:picLocks noChangeAspect="1" noChangeArrowheads="1"/>
          </p:cNvPicPr>
          <p:nvPr/>
        </p:nvPicPr>
        <p:blipFill>
          <a:blip r:embed="rId4" cstate="print"/>
          <a:srcRect/>
          <a:stretch>
            <a:fillRect/>
          </a:stretch>
        </p:blipFill>
        <p:spPr bwMode="auto">
          <a:xfrm>
            <a:off x="0" y="0"/>
            <a:ext cx="9372600" cy="6800850"/>
          </a:xfrm>
          <a:prstGeom prst="rect">
            <a:avLst/>
          </a:prstGeom>
          <a:noFill/>
        </p:spPr>
      </p:pic>
    </p:spTree>
    <p:extLst>
      <p:ext uri="{BB962C8B-B14F-4D97-AF65-F5344CB8AC3E}">
        <p14:creationId xmlns:p14="http://schemas.microsoft.com/office/powerpoint/2010/main" val="1032310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map of Colonies"/>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324783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Lost Colony</a:t>
            </a:r>
            <a:endParaRPr lang="en-US" dirty="0"/>
          </a:p>
        </p:txBody>
      </p:sp>
      <p:sp>
        <p:nvSpPr>
          <p:cNvPr id="3" name="Content Placeholder 2"/>
          <p:cNvSpPr>
            <a:spLocks noGrp="1"/>
          </p:cNvSpPr>
          <p:nvPr>
            <p:ph idx="1"/>
          </p:nvPr>
        </p:nvSpPr>
        <p:spPr/>
        <p:txBody>
          <a:bodyPr>
            <a:normAutofit fontScale="70000" lnSpcReduction="20000"/>
          </a:bodyPr>
          <a:lstStyle/>
          <a:p>
            <a:r>
              <a:rPr lang="en-US" sz="3400" dirty="0" smtClean="0"/>
              <a:t>A century after Columbus landed in the Caribbean, Europe’s seagoing nations were in full competition for the possible “riches” of the new world</a:t>
            </a:r>
          </a:p>
          <a:p>
            <a:r>
              <a:rPr lang="en-US" sz="3400" dirty="0" smtClean="0"/>
              <a:t>England was latecomer to this race</a:t>
            </a:r>
          </a:p>
          <a:p>
            <a:r>
              <a:rPr lang="en-US" sz="3400" dirty="0" smtClean="0"/>
              <a:t>Spain had already entered into what is now Florida and New Mexico</a:t>
            </a:r>
          </a:p>
          <a:p>
            <a:r>
              <a:rPr lang="en-US" sz="3400" dirty="0" smtClean="0"/>
              <a:t>English pirates had been up and down the east coast of what is now the U.S. since 1562</a:t>
            </a:r>
          </a:p>
          <a:p>
            <a:r>
              <a:rPr lang="en-US" sz="3400" dirty="0" smtClean="0"/>
              <a:t>A colony was not seriously considered until 1578 when </a:t>
            </a:r>
            <a:r>
              <a:rPr lang="en-US" sz="3400" b="1" dirty="0" smtClean="0"/>
              <a:t>Sir Humphrey Gilbert </a:t>
            </a:r>
            <a:r>
              <a:rPr lang="en-US" sz="3400" dirty="0" smtClean="0"/>
              <a:t>received a charter from Queen Elizabeth “to inhabit and possess…all remote and heathen lands not in actual possession of any Christian prince”</a:t>
            </a:r>
          </a:p>
          <a:p>
            <a:r>
              <a:rPr lang="en-US" sz="3400" dirty="0"/>
              <a:t>After Gilbert died on his second voyage, </a:t>
            </a:r>
            <a:r>
              <a:rPr lang="en-US" sz="3400" b="1" dirty="0"/>
              <a:t>Sir Walter Raleigh</a:t>
            </a:r>
            <a:r>
              <a:rPr lang="en-US" sz="3400" dirty="0"/>
              <a:t>, his half-brother, decided to carry out the venture</a:t>
            </a:r>
          </a:p>
          <a:p>
            <a:endParaRPr lang="en-US" dirty="0"/>
          </a:p>
        </p:txBody>
      </p:sp>
    </p:spTree>
    <p:extLst>
      <p:ext uri="{BB962C8B-B14F-4D97-AF65-F5344CB8AC3E}">
        <p14:creationId xmlns:p14="http://schemas.microsoft.com/office/powerpoint/2010/main" val="237362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Lost Colony</a:t>
            </a:r>
            <a:endParaRPr lang="en-US" dirty="0"/>
          </a:p>
        </p:txBody>
      </p:sp>
      <p:sp>
        <p:nvSpPr>
          <p:cNvPr id="3" name="Content Placeholder 2"/>
          <p:cNvSpPr>
            <a:spLocks noGrp="1"/>
          </p:cNvSpPr>
          <p:nvPr>
            <p:ph idx="1"/>
          </p:nvPr>
        </p:nvSpPr>
        <p:spPr/>
        <p:txBody>
          <a:bodyPr/>
          <a:lstStyle/>
          <a:p>
            <a:r>
              <a:rPr lang="en-US" dirty="0" smtClean="0"/>
              <a:t>England’s motives for settling the New World</a:t>
            </a:r>
          </a:p>
          <a:p>
            <a:pPr lvl="1"/>
            <a:r>
              <a:rPr lang="en-US" b="1" dirty="0" smtClean="0"/>
              <a:t>Establish a base to loot French and Spanish shipping</a:t>
            </a:r>
          </a:p>
          <a:p>
            <a:pPr lvl="1"/>
            <a:r>
              <a:rPr lang="en-US" b="1" dirty="0" smtClean="0"/>
              <a:t>Visions of gold and copper mines and cash crops</a:t>
            </a:r>
          </a:p>
          <a:p>
            <a:pPr lvl="1"/>
            <a:r>
              <a:rPr lang="en-US" b="1" dirty="0" smtClean="0"/>
              <a:t>An attempt to find the Northwest Passage</a:t>
            </a:r>
          </a:p>
          <a:p>
            <a:pPr lvl="1"/>
            <a:r>
              <a:rPr lang="en-US" b="1" dirty="0" smtClean="0"/>
              <a:t>Spread the new Protestant religion among the “savages”</a:t>
            </a:r>
            <a:endParaRPr lang="en-US" b="1" dirty="0"/>
          </a:p>
        </p:txBody>
      </p:sp>
    </p:spTree>
    <p:extLst>
      <p:ext uri="{BB962C8B-B14F-4D97-AF65-F5344CB8AC3E}">
        <p14:creationId xmlns:p14="http://schemas.microsoft.com/office/powerpoint/2010/main" val="1316720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Lost Colony</a:t>
            </a:r>
            <a:endParaRPr lang="en-US" dirty="0"/>
          </a:p>
        </p:txBody>
      </p:sp>
      <p:sp>
        <p:nvSpPr>
          <p:cNvPr id="3" name="Content Placeholder 2"/>
          <p:cNvSpPr>
            <a:spLocks noGrp="1"/>
          </p:cNvSpPr>
          <p:nvPr>
            <p:ph sz="half" idx="1"/>
          </p:nvPr>
        </p:nvSpPr>
        <p:spPr/>
        <p:txBody>
          <a:bodyPr/>
          <a:lstStyle/>
          <a:p>
            <a:r>
              <a:rPr lang="en-US" dirty="0" smtClean="0"/>
              <a:t>1584-Philip </a:t>
            </a:r>
            <a:r>
              <a:rPr lang="en-US" dirty="0" err="1" smtClean="0"/>
              <a:t>Amadas</a:t>
            </a:r>
            <a:r>
              <a:rPr lang="en-US" dirty="0" smtClean="0"/>
              <a:t> and Arthur </a:t>
            </a:r>
            <a:r>
              <a:rPr lang="en-US" dirty="0" err="1" smtClean="0"/>
              <a:t>Barlowe</a:t>
            </a:r>
            <a:endParaRPr lang="en-US" dirty="0" smtClean="0"/>
          </a:p>
          <a:p>
            <a:r>
              <a:rPr lang="en-US" dirty="0" smtClean="0"/>
              <a:t>1585-Ralph Lane, Richard Grenville, Thomas </a:t>
            </a:r>
            <a:r>
              <a:rPr lang="en-US" dirty="0" err="1" smtClean="0"/>
              <a:t>Harriot</a:t>
            </a:r>
            <a:r>
              <a:rPr lang="en-US" dirty="0" smtClean="0"/>
              <a:t>, John White</a:t>
            </a:r>
          </a:p>
          <a:p>
            <a:r>
              <a:rPr lang="en-US" dirty="0" smtClean="0"/>
              <a:t>1586-John White</a:t>
            </a:r>
          </a:p>
          <a:p>
            <a:r>
              <a:rPr lang="en-US" dirty="0" smtClean="0"/>
              <a:t>1590-John White returns</a:t>
            </a:r>
            <a:endParaRPr lang="en-US" dirty="0"/>
          </a:p>
        </p:txBody>
      </p:sp>
      <p:pic>
        <p:nvPicPr>
          <p:cNvPr id="5" name="Picture 2" descr="http://www.virtualjamestown.org/images/white_debry/white_59_big.GIF"/>
          <p:cNvPicPr>
            <a:picLocks noChangeAspect="1" noChangeArrowheads="1"/>
          </p:cNvPicPr>
          <p:nvPr/>
        </p:nvPicPr>
        <p:blipFill>
          <a:blip r:embed="rId2" cstate="print"/>
          <a:srcRect/>
          <a:stretch>
            <a:fillRect/>
          </a:stretch>
        </p:blipFill>
        <p:spPr bwMode="auto">
          <a:xfrm>
            <a:off x="5105400" y="1295400"/>
            <a:ext cx="3130677" cy="5029200"/>
          </a:xfrm>
          <a:prstGeom prst="rect">
            <a:avLst/>
          </a:prstGeom>
          <a:noFill/>
        </p:spPr>
      </p:pic>
    </p:spTree>
    <p:extLst>
      <p:ext uri="{BB962C8B-B14F-4D97-AF65-F5344CB8AC3E}">
        <p14:creationId xmlns:p14="http://schemas.microsoft.com/office/powerpoint/2010/main" val="123694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virtualjamestown.org/images/white_debry/white_31_big.GIF"/>
          <p:cNvPicPr>
            <a:picLocks noChangeAspect="1" noChangeArrowheads="1"/>
          </p:cNvPicPr>
          <p:nvPr/>
        </p:nvPicPr>
        <p:blipFill>
          <a:blip r:embed="rId3" cstate="print"/>
          <a:srcRect/>
          <a:stretch>
            <a:fillRect/>
          </a:stretch>
        </p:blipFill>
        <p:spPr bwMode="auto">
          <a:xfrm>
            <a:off x="1600200" y="142875"/>
            <a:ext cx="6096000" cy="6715125"/>
          </a:xfrm>
          <a:prstGeom prst="rect">
            <a:avLst/>
          </a:prstGeom>
          <a:noFill/>
        </p:spPr>
      </p:pic>
    </p:spTree>
    <p:extLst>
      <p:ext uri="{BB962C8B-B14F-4D97-AF65-F5344CB8AC3E}">
        <p14:creationId xmlns:p14="http://schemas.microsoft.com/office/powerpoint/2010/main" val="1580010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Rot="1" noChangeArrowheads="1"/>
          </p:cNvSpPr>
          <p:nvPr>
            <p:ph idx="1"/>
          </p:nvPr>
        </p:nvSpPr>
        <p:spPr>
          <a:xfrm>
            <a:off x="3962400" y="1524000"/>
            <a:ext cx="4724400" cy="5410200"/>
          </a:xfrm>
        </p:spPr>
        <p:txBody>
          <a:bodyPr>
            <a:normAutofit fontScale="70000" lnSpcReduction="20000"/>
          </a:bodyPr>
          <a:lstStyle/>
          <a:p>
            <a:r>
              <a:rPr lang="en-US" sz="3200" dirty="0" smtClean="0">
                <a:cs typeface="Times New Roman" pitchFamily="18" charset="0"/>
              </a:rPr>
              <a:t>1607 the London/Virginia Company arrived on the James River with 104 settlers; London company was a </a:t>
            </a:r>
            <a:r>
              <a:rPr lang="en-US" sz="3200" b="1" dirty="0" smtClean="0">
                <a:cs typeface="Times New Roman" pitchFamily="18" charset="0"/>
              </a:rPr>
              <a:t>joint-stock company</a:t>
            </a:r>
          </a:p>
          <a:p>
            <a:r>
              <a:rPr lang="en-US" sz="3200" dirty="0" smtClean="0">
                <a:cs typeface="Times New Roman" pitchFamily="18" charset="0"/>
              </a:rPr>
              <a:t>Investors hoped to find gold or silver, or a </a:t>
            </a:r>
            <a:r>
              <a:rPr lang="en-US" sz="3200" b="1" dirty="0" smtClean="0">
                <a:cs typeface="Times New Roman" pitchFamily="18" charset="0"/>
              </a:rPr>
              <a:t>northwest passage </a:t>
            </a:r>
            <a:r>
              <a:rPr lang="en-US" sz="3200" dirty="0" smtClean="0">
                <a:cs typeface="Times New Roman" pitchFamily="18" charset="0"/>
              </a:rPr>
              <a:t>to Asia</a:t>
            </a:r>
          </a:p>
          <a:p>
            <a:r>
              <a:rPr lang="en-US" sz="3200" dirty="0" smtClean="0">
                <a:cs typeface="Times New Roman" pitchFamily="18" charset="0"/>
              </a:rPr>
              <a:t>James river became contaminated every summer and produced dysentery, typhoid fever, malaria</a:t>
            </a:r>
          </a:p>
          <a:p>
            <a:r>
              <a:rPr lang="en-US" sz="3200" dirty="0" smtClean="0">
                <a:cs typeface="Times New Roman" pitchFamily="18" charset="0"/>
              </a:rPr>
              <a:t>Colony had too many gentlemen who considered farming beneath them</a:t>
            </a:r>
          </a:p>
          <a:p>
            <a:r>
              <a:rPr lang="en-US" sz="3200" dirty="0" smtClean="0">
                <a:cs typeface="Times New Roman" pitchFamily="18" charset="0"/>
              </a:rPr>
              <a:t>Captain John Smith turned the colony around by concentrating on survival</a:t>
            </a:r>
          </a:p>
          <a:p>
            <a:endParaRPr lang="en-US" sz="4400" dirty="0"/>
          </a:p>
        </p:txBody>
      </p:sp>
      <p:sp>
        <p:nvSpPr>
          <p:cNvPr id="30722" name="Rectangle 2"/>
          <p:cNvSpPr>
            <a:spLocks noGrp="1" noRot="1" noChangeArrowheads="1"/>
          </p:cNvSpPr>
          <p:nvPr>
            <p:ph type="title"/>
          </p:nvPr>
        </p:nvSpPr>
        <p:spPr>
          <a:xfrm>
            <a:off x="457200" y="152400"/>
            <a:ext cx="8229600" cy="1066800"/>
          </a:xfrm>
        </p:spPr>
        <p:txBody>
          <a:bodyPr/>
          <a:lstStyle/>
          <a:p>
            <a:r>
              <a:rPr lang="en-US" dirty="0" smtClean="0"/>
              <a:t>Jamestown/Virginia</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360417"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6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1000"/>
                                        <p:tgtEl>
                                          <p:spTgt spid="30723">
                                            <p:txEl>
                                              <p:pRg st="1" end="1"/>
                                            </p:txEl>
                                          </p:spTgt>
                                        </p:tgtEl>
                                      </p:cBhvr>
                                    </p:animEffect>
                                    <p:anim calcmode="lin" valueType="num">
                                      <p:cBhvr>
                                        <p:cTn id="13"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Effect transition="in" filter="barn(inVertical)">
                                      <p:cBhvr>
                                        <p:cTn id="19" dur="500"/>
                                        <p:tgtEl>
                                          <p:spTgt spid="3072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23">
                                            <p:txEl>
                                              <p:pRg st="3" end="3"/>
                                            </p:txEl>
                                          </p:spTgt>
                                        </p:tgtEl>
                                        <p:attrNameLst>
                                          <p:attrName>style.visibility</p:attrName>
                                        </p:attrNameLst>
                                      </p:cBhvr>
                                      <p:to>
                                        <p:strVal val="visible"/>
                                      </p:to>
                                    </p:set>
                                    <p:animEffect transition="in" filter="fade">
                                      <p:cBhvr>
                                        <p:cTn id="24" dur="1000"/>
                                        <p:tgtEl>
                                          <p:spTgt spid="30723">
                                            <p:txEl>
                                              <p:pRg st="3" end="3"/>
                                            </p:txEl>
                                          </p:spTgt>
                                        </p:tgtEl>
                                      </p:cBhvr>
                                    </p:animEffect>
                                    <p:anim calcmode="lin" valueType="num">
                                      <p:cBhvr>
                                        <p:cTn id="25"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Effect transition="in" filter="wipe(down)">
                                      <p:cBhvr>
                                        <p:cTn id="31"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Rot="1" noChangeArrowheads="1"/>
          </p:cNvSpPr>
          <p:nvPr>
            <p:ph idx="1"/>
          </p:nvPr>
        </p:nvSpPr>
        <p:spPr>
          <a:xfrm>
            <a:off x="457200" y="1524000"/>
            <a:ext cx="4800600" cy="5334000"/>
          </a:xfrm>
        </p:spPr>
        <p:txBody>
          <a:bodyPr>
            <a:normAutofit fontScale="55000" lnSpcReduction="20000"/>
          </a:bodyPr>
          <a:lstStyle/>
          <a:p>
            <a:r>
              <a:rPr lang="en-US" sz="3800" dirty="0" smtClean="0"/>
              <a:t> </a:t>
            </a:r>
            <a:r>
              <a:rPr lang="en-US" sz="3800" dirty="0">
                <a:cs typeface="Times New Roman" pitchFamily="18" charset="0"/>
              </a:rPr>
              <a:t>Colony suffered a setback in the winter of 1610-</a:t>
            </a:r>
            <a:r>
              <a:rPr lang="en-US" sz="3800" b="1" dirty="0">
                <a:cs typeface="Times New Roman" pitchFamily="18" charset="0"/>
              </a:rPr>
              <a:t>”starving time” </a:t>
            </a:r>
            <a:r>
              <a:rPr lang="en-US" sz="3800" dirty="0">
                <a:cs typeface="Times New Roman" pitchFamily="18" charset="0"/>
              </a:rPr>
              <a:t>and an Indian war with the Powhatan</a:t>
            </a:r>
          </a:p>
          <a:p>
            <a:r>
              <a:rPr lang="en-US" sz="3800" dirty="0">
                <a:cs typeface="Times New Roman" pitchFamily="18" charset="0"/>
              </a:rPr>
              <a:t>1613-Colony offered first strand of “</a:t>
            </a:r>
            <a:r>
              <a:rPr lang="en-US" sz="3800" b="1" dirty="0">
                <a:cs typeface="Times New Roman" pitchFamily="18" charset="0"/>
              </a:rPr>
              <a:t>brown gold</a:t>
            </a:r>
            <a:r>
              <a:rPr lang="en-US" sz="3800" dirty="0">
                <a:cs typeface="Times New Roman" pitchFamily="18" charset="0"/>
              </a:rPr>
              <a:t>”-tobacco under the leadership of </a:t>
            </a:r>
            <a:r>
              <a:rPr lang="en-US" sz="3800" b="1" dirty="0">
                <a:cs typeface="Times New Roman" pitchFamily="18" charset="0"/>
              </a:rPr>
              <a:t>John Rolfe</a:t>
            </a:r>
          </a:p>
          <a:p>
            <a:r>
              <a:rPr lang="en-US" sz="3800" dirty="0" smtClean="0"/>
              <a:t>By 1619 the </a:t>
            </a:r>
            <a:r>
              <a:rPr lang="en-US" sz="3800" b="1" dirty="0" smtClean="0"/>
              <a:t>Virginia House of Burgesses </a:t>
            </a:r>
            <a:r>
              <a:rPr lang="en-US" sz="3800" dirty="0" smtClean="0"/>
              <a:t>had become the first representative government body in the new world</a:t>
            </a:r>
          </a:p>
          <a:p>
            <a:r>
              <a:rPr lang="en-US" sz="3800" dirty="0" smtClean="0"/>
              <a:t>Company started the “</a:t>
            </a:r>
            <a:r>
              <a:rPr lang="en-US" sz="3800" b="1" dirty="0" err="1" smtClean="0"/>
              <a:t>headright</a:t>
            </a:r>
            <a:r>
              <a:rPr lang="en-US" sz="3800" b="1" dirty="0" smtClean="0"/>
              <a:t> system”; </a:t>
            </a:r>
            <a:r>
              <a:rPr lang="en-US" sz="3800" dirty="0" smtClean="0"/>
              <a:t>a colonist received 50 acres of land for each person who passage to Virginia he paid for; these people were considered </a:t>
            </a:r>
            <a:r>
              <a:rPr lang="en-US" sz="3800" b="1" dirty="0" smtClean="0"/>
              <a:t>indentured servants</a:t>
            </a:r>
          </a:p>
          <a:p>
            <a:endParaRPr lang="en-US" sz="4400" dirty="0"/>
          </a:p>
        </p:txBody>
      </p:sp>
      <p:sp>
        <p:nvSpPr>
          <p:cNvPr id="30722" name="Rectangle 2"/>
          <p:cNvSpPr>
            <a:spLocks noGrp="1" noRot="1" noChangeArrowheads="1"/>
          </p:cNvSpPr>
          <p:nvPr>
            <p:ph type="title"/>
          </p:nvPr>
        </p:nvSpPr>
        <p:spPr/>
        <p:txBody>
          <a:bodyPr/>
          <a:lstStyle/>
          <a:p>
            <a:r>
              <a:rPr lang="en-US" dirty="0" smtClean="0"/>
              <a:t>Jamestown/Virginia</a:t>
            </a:r>
            <a:endParaRPr lang="en-US" dirty="0"/>
          </a:p>
        </p:txBody>
      </p:sp>
      <p:pic>
        <p:nvPicPr>
          <p:cNvPr id="14338" name="Picture 2" descr="File:Generall Historie of Virgini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762000"/>
            <a:ext cx="3743325"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5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additive="base">
                                        <p:cTn id="14"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23">
                                            <p:txEl>
                                              <p:pRg st="2" end="2"/>
                                            </p:txEl>
                                          </p:spTgt>
                                        </p:tgtEl>
                                        <p:attrNameLst>
                                          <p:attrName>style.visibility</p:attrName>
                                        </p:attrNameLst>
                                      </p:cBhvr>
                                      <p:to>
                                        <p:strVal val="visible"/>
                                      </p:to>
                                    </p:set>
                                    <p:anim calcmode="lin" valueType="num">
                                      <p:cBhvr additive="base">
                                        <p:cTn id="20"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723">
                                            <p:txEl>
                                              <p:pRg st="3" end="3"/>
                                            </p:txEl>
                                          </p:spTgt>
                                        </p:tgtEl>
                                        <p:attrNameLst>
                                          <p:attrName>style.visibility</p:attrName>
                                        </p:attrNameLst>
                                      </p:cBhvr>
                                      <p:to>
                                        <p:strVal val="visible"/>
                                      </p:to>
                                    </p:set>
                                    <p:anim calcmode="lin" valueType="num">
                                      <p:cBhvr additive="base">
                                        <p:cTn id="26"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Trouble in VA – </a:t>
            </a:r>
            <a:r>
              <a:rPr lang="en-US" dirty="0" smtClean="0">
                <a:solidFill>
                  <a:schemeClr val="tx1"/>
                </a:solidFill>
              </a:rPr>
              <a:t>Bacon’s Rebellion</a:t>
            </a:r>
            <a:endParaRPr lang="en-US" dirty="0">
              <a:solidFill>
                <a:schemeClr val="tx1"/>
              </a:solidFill>
            </a:endParaRPr>
          </a:p>
        </p:txBody>
      </p:sp>
      <p:sp>
        <p:nvSpPr>
          <p:cNvPr id="4" name="Content Placeholder 3"/>
          <p:cNvSpPr>
            <a:spLocks noGrp="1"/>
          </p:cNvSpPr>
          <p:nvPr>
            <p:ph sz="half" idx="2"/>
          </p:nvPr>
        </p:nvSpPr>
        <p:spPr>
          <a:xfrm>
            <a:off x="3429000" y="1143000"/>
            <a:ext cx="4648200" cy="5212080"/>
          </a:xfrm>
        </p:spPr>
        <p:txBody>
          <a:bodyPr>
            <a:normAutofit fontScale="92500" lnSpcReduction="20000"/>
          </a:bodyPr>
          <a:lstStyle/>
          <a:p>
            <a:r>
              <a:rPr lang="en-US" dirty="0" smtClean="0"/>
              <a:t>More conflicts with Native Americans caused the Virginia royal governor to increase taxes and restricted expansion into Native territory</a:t>
            </a:r>
          </a:p>
          <a:p>
            <a:r>
              <a:rPr lang="en-US" dirty="0" smtClean="0"/>
              <a:t>After defeating the Natives, </a:t>
            </a:r>
            <a:r>
              <a:rPr lang="en-US" u="sng" dirty="0" smtClean="0"/>
              <a:t>Nathaniel Bacon </a:t>
            </a:r>
            <a:r>
              <a:rPr lang="en-US" dirty="0" smtClean="0"/>
              <a:t>led a group or poor indentured servants against leadership in Jamestown in September 1676</a:t>
            </a:r>
          </a:p>
          <a:p>
            <a:r>
              <a:rPr lang="en-US" dirty="0" smtClean="0"/>
              <a:t>Significance</a:t>
            </a:r>
          </a:p>
          <a:p>
            <a:pPr lvl="1"/>
            <a:r>
              <a:rPr lang="en-US" dirty="0"/>
              <a:t>C</a:t>
            </a:r>
            <a:r>
              <a:rPr lang="en-US" dirty="0" smtClean="0"/>
              <a:t>olonists would not tolerate a corrupt government </a:t>
            </a:r>
          </a:p>
          <a:p>
            <a:pPr lvl="1"/>
            <a:r>
              <a:rPr lang="en-US" dirty="0" smtClean="0"/>
              <a:t>The poor (both black and white) could unite</a:t>
            </a:r>
          </a:p>
          <a:p>
            <a:pPr lvl="1"/>
            <a:r>
              <a:rPr lang="en-US" dirty="0" smtClean="0"/>
              <a:t>Increase in African slave trade</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3377284" cy="507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0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2116</TotalTime>
  <Words>1075</Words>
  <Application>Microsoft Office PowerPoint</Application>
  <PresentationFormat>On-screen Show (4:3)</PresentationFormat>
  <Paragraphs>64</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Comic Sans MS</vt:lpstr>
      <vt:lpstr>Constantia</vt:lpstr>
      <vt:lpstr>Tahoma</vt:lpstr>
      <vt:lpstr>Times New Roman</vt:lpstr>
      <vt:lpstr>Wingdings 2</vt:lpstr>
      <vt:lpstr>Paper</vt:lpstr>
      <vt:lpstr>The Southern Colonies </vt:lpstr>
      <vt:lpstr>PowerPoint Presentation</vt:lpstr>
      <vt:lpstr>The Lost Colony</vt:lpstr>
      <vt:lpstr>The Lost Colony</vt:lpstr>
      <vt:lpstr>The Lost Colony</vt:lpstr>
      <vt:lpstr>PowerPoint Presentation</vt:lpstr>
      <vt:lpstr>Jamestown/Virginia</vt:lpstr>
      <vt:lpstr>Jamestown/Virginia</vt:lpstr>
      <vt:lpstr>Trouble in VA – Bacon’s Rebellion</vt:lpstr>
      <vt:lpstr>Maryland</vt:lpstr>
      <vt:lpstr>Southern Colonies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England Colonies</dc:title>
  <dc:creator>McDowell County Schools</dc:creator>
  <cp:lastModifiedBy>dedwards4</cp:lastModifiedBy>
  <cp:revision>69</cp:revision>
  <dcterms:created xsi:type="dcterms:W3CDTF">2004-09-17T18:18:02Z</dcterms:created>
  <dcterms:modified xsi:type="dcterms:W3CDTF">2015-09-07T14:37:50Z</dcterms:modified>
</cp:coreProperties>
</file>