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9" r:id="rId3"/>
    <p:sldId id="265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6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History I Introduction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7627034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History?</a:t>
            </a:r>
          </a:p>
          <a:p>
            <a:r>
              <a:rPr lang="en-US" dirty="0" smtClean="0"/>
              <a:t>Sources of Historical Evidence</a:t>
            </a:r>
          </a:p>
          <a:p>
            <a:r>
              <a:rPr lang="en-US" dirty="0" smtClean="0"/>
              <a:t>Analyzing Historical Evidence/APPARTS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534400" cy="452628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Stanford History Education Group.  “Reading Like a Historian”</a:t>
            </a:r>
          </a:p>
          <a:p>
            <a:r>
              <a:rPr lang="en-US" sz="2800" dirty="0" smtClean="0"/>
              <a:t>University of Illinois, “Primary Source Village”.  http://www.library.illinois.edu/village/primarysource/mod1/pg1.htm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</a:p>
          <a:p>
            <a:r>
              <a:rPr lang="en-US" dirty="0" smtClean="0"/>
              <a:t>Place and Time</a:t>
            </a:r>
          </a:p>
          <a:p>
            <a:r>
              <a:rPr lang="en-US" dirty="0" smtClean="0"/>
              <a:t>Prior Knowledge</a:t>
            </a:r>
          </a:p>
          <a:p>
            <a:r>
              <a:rPr lang="en-US" dirty="0" smtClean="0"/>
              <a:t>Audience</a:t>
            </a:r>
          </a:p>
          <a:p>
            <a:r>
              <a:rPr lang="en-US" dirty="0" smtClean="0"/>
              <a:t>Reason</a:t>
            </a:r>
          </a:p>
          <a:p>
            <a:r>
              <a:rPr lang="en-US" dirty="0" smtClean="0"/>
              <a:t>The Main Idea</a:t>
            </a:r>
          </a:p>
          <a:p>
            <a:r>
              <a:rPr lang="en-US" dirty="0" smtClean="0"/>
              <a:t>Significance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lassroom 19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16" y="762000"/>
            <a:ext cx="810874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Homework-Why Study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Access the class website </a:t>
            </a:r>
            <a:r>
              <a:rPr lang="en-US" dirty="0"/>
              <a:t>at </a:t>
            </a:r>
            <a:r>
              <a:rPr lang="en-US" dirty="0" smtClean="0">
                <a:solidFill>
                  <a:schemeClr val="bg1"/>
                </a:solidFill>
              </a:rPr>
              <a:t>dedwardsushistory.weebly.com</a:t>
            </a:r>
          </a:p>
          <a:p>
            <a:r>
              <a:rPr lang="en-US" dirty="0" smtClean="0"/>
              <a:t>Find the link to the scholarly essay entitled “Why Study History”?</a:t>
            </a:r>
          </a:p>
          <a:p>
            <a:r>
              <a:rPr lang="en-US" dirty="0" smtClean="0"/>
              <a:t>Read the introduction of the essay and the section that you have been assigned</a:t>
            </a:r>
          </a:p>
          <a:p>
            <a:r>
              <a:rPr lang="en-US" dirty="0" smtClean="0"/>
              <a:t>Answer the following questions:</a:t>
            </a:r>
          </a:p>
          <a:p>
            <a:pPr lvl="1"/>
            <a:r>
              <a:rPr lang="en-US" dirty="0" smtClean="0"/>
              <a:t>What does he say?</a:t>
            </a:r>
          </a:p>
          <a:p>
            <a:pPr lvl="1"/>
            <a:r>
              <a:rPr lang="en-US" dirty="0" smtClean="0"/>
              <a:t>How does he support what he says?</a:t>
            </a:r>
          </a:p>
          <a:p>
            <a:pPr lvl="1"/>
            <a:r>
              <a:rPr lang="en-US" dirty="0" smtClean="0"/>
              <a:t>Do you agree with him? 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152400"/>
            <a:ext cx="9010149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8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History </a:t>
            </a:r>
            <a:r>
              <a:rPr lang="en-US" dirty="0"/>
              <a:t>is an account of the </a:t>
            </a:r>
            <a:r>
              <a:rPr lang="en-US" dirty="0" smtClean="0"/>
              <a:t>past (change over time).</a:t>
            </a:r>
            <a:endParaRPr lang="en-US" dirty="0"/>
          </a:p>
          <a:p>
            <a:pPr lvl="1"/>
            <a:r>
              <a:rPr lang="en-US" dirty="0" smtClean="0"/>
              <a:t>Accounts/narratives </a:t>
            </a:r>
            <a:r>
              <a:rPr lang="en-US" dirty="0"/>
              <a:t>differ depending on </a:t>
            </a:r>
            <a:r>
              <a:rPr lang="en-US" dirty="0" smtClean="0"/>
              <a:t>evidence and one’s </a:t>
            </a:r>
            <a:r>
              <a:rPr lang="en-US" dirty="0" smtClean="0"/>
              <a:t>perspective.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rely on evidence to construct our </a:t>
            </a:r>
            <a:r>
              <a:rPr lang="en-US" dirty="0" smtClean="0"/>
              <a:t>accounts </a:t>
            </a:r>
            <a:r>
              <a:rPr lang="en-US" dirty="0"/>
              <a:t>of the </a:t>
            </a:r>
            <a:r>
              <a:rPr lang="en-US" dirty="0" smtClean="0"/>
              <a:t>past</a:t>
            </a:r>
            <a:r>
              <a:rPr lang="en-US" dirty="0"/>
              <a:t> </a:t>
            </a:r>
            <a:r>
              <a:rPr lang="en-US" dirty="0" smtClean="0"/>
              <a:t>(interpretations)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We must question the reliability of each </a:t>
            </a:r>
            <a:r>
              <a:rPr lang="en-US" dirty="0" smtClean="0"/>
              <a:t>piece </a:t>
            </a:r>
            <a:r>
              <a:rPr lang="en-US" dirty="0"/>
              <a:t>of </a:t>
            </a:r>
            <a:r>
              <a:rPr lang="en-US" dirty="0" smtClean="0"/>
              <a:t>evidence.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single piece of evidence is </a:t>
            </a:r>
            <a:r>
              <a:rPr lang="en-US" dirty="0" smtClean="0"/>
              <a:t>insufficient.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must consult multiple pieces of </a:t>
            </a:r>
            <a:r>
              <a:rPr lang="en-US" dirty="0" smtClean="0"/>
              <a:t>evidence </a:t>
            </a:r>
            <a:r>
              <a:rPr lang="en-US" dirty="0"/>
              <a:t>in order to build a plausible </a:t>
            </a:r>
            <a:r>
              <a:rPr lang="en-US" dirty="0" smtClean="0"/>
              <a:t>account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Evidence/Sources of Information used by Historians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Primary Sources</a:t>
            </a:r>
          </a:p>
          <a:p>
            <a:r>
              <a:rPr lang="en-US" dirty="0" smtClean="0"/>
              <a:t>Secondary 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3505200" cy="4495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Primary sources of information are those that provide first-hand accounts of the events, practices, or conditions you are researching.</a:t>
            </a:r>
          </a:p>
          <a:p>
            <a:endParaRPr lang="en-US" dirty="0" smtClean="0"/>
          </a:p>
        </p:txBody>
      </p:sp>
      <p:pic>
        <p:nvPicPr>
          <p:cNvPr id="6" name="Picture 5" descr="classroom 19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133600"/>
            <a:ext cx="4756687" cy="317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6019800" cy="452628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Personal record of events:  </a:t>
            </a:r>
            <a:r>
              <a:rPr lang="en-US" dirty="0" smtClean="0"/>
              <a:t>letters, emails, diaries, photographs and daily planners.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Vital records: </a:t>
            </a:r>
            <a:r>
              <a:rPr lang="en-US" b="1" dirty="0" smtClean="0"/>
              <a:t> </a:t>
            </a:r>
            <a:r>
              <a:rPr lang="en-US" dirty="0" smtClean="0"/>
              <a:t>Birth certificates, death certificates, and marriage licenses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Literary manuscripts: </a:t>
            </a:r>
            <a:r>
              <a:rPr lang="en-US" b="1" dirty="0" smtClean="0"/>
              <a:t> </a:t>
            </a:r>
            <a:r>
              <a:rPr lang="en-US" dirty="0" smtClean="0"/>
              <a:t>handwritten, typed, or word-processed versions of novels, stories, poems, articles and speeches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2052" name="Picture 4" descr="C:\Documents and Settings\dedwards4\Local Settings\Temporary Internet Files\Content.IE5\2J397FX3\MC9003826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038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3536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Primary Source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019800" cy="452628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smtClean="0">
                <a:solidFill>
                  <a:schemeClr val="bg1"/>
                </a:solidFill>
              </a:rPr>
              <a:t>Mass media:  </a:t>
            </a:r>
            <a:r>
              <a:rPr lang="en-US" dirty="0" smtClean="0"/>
              <a:t>newspaper and magazine articles, published photographs, recordings of television and radio broadcasts, sheet music and music recorded for mass distribution, advertisements and magazines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>
                <a:solidFill>
                  <a:schemeClr val="bg1"/>
                </a:solidFill>
              </a:rPr>
              <a:t>Ephemera: </a:t>
            </a:r>
            <a:r>
              <a:rPr lang="en-US" dirty="0" smtClean="0"/>
              <a:t>things that are printed for a specific occasion or purpose and aren’t meant to last after their original use.</a:t>
            </a:r>
            <a:r>
              <a:rPr lang="en-US" b="1" dirty="0" smtClean="0"/>
              <a:t> </a:t>
            </a:r>
            <a:r>
              <a:rPr lang="en-US" u="sng" dirty="0" smtClean="0"/>
              <a:t>Examples include </a:t>
            </a:r>
            <a:r>
              <a:rPr lang="en-US" dirty="0" smtClean="0"/>
              <a:t>theatre programs, posters for events, ticket stubs, political leaflets, and bumper stickers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>
                <a:solidFill>
                  <a:schemeClr val="bg1"/>
                </a:solidFill>
              </a:rPr>
              <a:t>Artifacts: </a:t>
            </a:r>
            <a:r>
              <a:rPr lang="en-US" dirty="0" smtClean="0"/>
              <a:t>human-made or human-designed objects; </a:t>
            </a:r>
            <a:r>
              <a:rPr lang="en-US" u="sng" dirty="0" smtClean="0"/>
              <a:t>examples include </a:t>
            </a:r>
            <a:r>
              <a:rPr lang="en-US" dirty="0" smtClean="0"/>
              <a:t>coins, items of clothing, tools, commemorative plaques, and furniture 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dedwards4\Local Settings\Temporary Internet Files\Content.IE5\RSXUR7JQ\MC9003710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267200"/>
            <a:ext cx="1899209" cy="1670609"/>
          </a:xfrm>
          <a:prstGeom prst="rect">
            <a:avLst/>
          </a:prstGeom>
          <a:noFill/>
        </p:spPr>
      </p:pic>
      <p:pic>
        <p:nvPicPr>
          <p:cNvPr id="4098" name="Picture 2" descr="C:\Documents and Settings\dedwards4\Local Settings\Temporary Internet Files\Content.IE5\KTYIC8G8\MC9004417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48200"/>
            <a:ext cx="1752600" cy="2743200"/>
          </a:xfrm>
          <a:prstGeom prst="rect">
            <a:avLst/>
          </a:prstGeom>
          <a:noFill/>
        </p:spPr>
      </p:pic>
      <p:pic>
        <p:nvPicPr>
          <p:cNvPr id="4099" name="Picture 3" descr="C:\Documents and Settings\dedwards4\Local Settings\Temporary Internet Files\Content.IE5\992ERCWC\MC91021771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24228" cy="1604772"/>
          </a:xfrm>
          <a:prstGeom prst="rect">
            <a:avLst/>
          </a:prstGeom>
          <a:noFill/>
        </p:spPr>
      </p:pic>
      <p:pic>
        <p:nvPicPr>
          <p:cNvPr id="4100" name="Picture 4" descr="C:\Documents and Settings\dedwards4\Local Settings\Temporary Internet Files\Content.IE5\KTYIC8G8\MC90044039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2954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324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Primary Source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7239000" cy="3886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b="1" dirty="0" smtClean="0">
                <a:solidFill>
                  <a:schemeClr val="bg1"/>
                </a:solidFill>
              </a:rPr>
              <a:t>Oral histories: </a:t>
            </a:r>
            <a:r>
              <a:rPr lang="en-US" dirty="0" smtClean="0"/>
              <a:t>accounts given by a person of events earlier in their life; interviews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b="1" dirty="0" smtClean="0">
                <a:solidFill>
                  <a:schemeClr val="bg1"/>
                </a:solidFill>
              </a:rPr>
              <a:t>Photographs (unpublished):  </a:t>
            </a:r>
            <a:r>
              <a:rPr lang="en-US" b="1" dirty="0" smtClean="0"/>
              <a:t>can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document events or relationships in a person’s life; can show the history of an organization, institution, municipality, country, or social group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en-US" b="1" dirty="0" smtClean="0">
                <a:solidFill>
                  <a:schemeClr val="bg1"/>
                </a:solidFill>
              </a:rPr>
              <a:t>Maps: </a:t>
            </a:r>
            <a:r>
              <a:rPr lang="en-US" dirty="0" smtClean="0"/>
              <a:t>can reveal how places – a college campus, a city, a street – changed over time.</a:t>
            </a:r>
          </a:p>
          <a:p>
            <a:pPr marL="514350" indent="-514350">
              <a:buFont typeface="+mj-lt"/>
              <a:buAutoNum type="arabicPeriod" startAt="9"/>
            </a:pPr>
            <a:endParaRPr lang="en-US" dirty="0" smtClean="0"/>
          </a:p>
        </p:txBody>
      </p:sp>
      <p:pic>
        <p:nvPicPr>
          <p:cNvPr id="4" name="Picture 2" descr="C:\Documents and Settings\dedwards4\Local Settings\Temporary Internet Files\Content.IE5\2J397FX3\MC90044133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86200"/>
            <a:ext cx="1981200" cy="1981200"/>
          </a:xfrm>
          <a:prstGeom prst="rect">
            <a:avLst/>
          </a:prstGeom>
          <a:noFill/>
        </p:spPr>
      </p:pic>
      <p:pic>
        <p:nvPicPr>
          <p:cNvPr id="3075" name="Picture 3" descr="C:\Documents and Settings\dedwards4\Local Settings\Temporary Internet Files\Content.IE5\992ERCWC\MC9001896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799"/>
            <a:ext cx="3352800" cy="2630905"/>
          </a:xfrm>
          <a:prstGeom prst="rect">
            <a:avLst/>
          </a:prstGeom>
          <a:noFill/>
        </p:spPr>
      </p:pic>
      <p:pic>
        <p:nvPicPr>
          <p:cNvPr id="7" name="Picture 3" descr="C:\Documents and Settings\dedwards4\Local Settings\Temporary Internet Files\Content.IE5\992ERCWC\MC9004403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5240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31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secondary source of information is one that was created </a:t>
            </a:r>
            <a:r>
              <a:rPr lang="en-US" i="1" dirty="0" smtClean="0"/>
              <a:t>later</a:t>
            </a:r>
            <a:r>
              <a:rPr lang="en-US" dirty="0" smtClean="0"/>
              <a:t> by someone who </a:t>
            </a:r>
            <a:r>
              <a:rPr lang="en-US" i="1" dirty="0" smtClean="0"/>
              <a:t>did not</a:t>
            </a:r>
            <a:r>
              <a:rPr lang="en-US" dirty="0" smtClean="0"/>
              <a:t> experience first-hand or participate in the events or conditions you’re researching.</a:t>
            </a:r>
          </a:p>
          <a:p>
            <a:endParaRPr lang="en-US" dirty="0" smtClean="0"/>
          </a:p>
          <a:p>
            <a:r>
              <a:rPr lang="en-US" dirty="0" smtClean="0"/>
              <a:t>For secondary sources, often the best sources are those that have been published most recently.</a:t>
            </a:r>
          </a:p>
          <a:p>
            <a:endParaRPr lang="en-US" dirty="0" smtClean="0"/>
          </a:p>
          <a:p>
            <a:r>
              <a:rPr lang="en-US" dirty="0" smtClean="0"/>
              <a:t>secondary sources are generally scholarly books and articles. Also included would be reference sources like encyclopedias.</a:t>
            </a:r>
            <a:endParaRPr lang="en-US" dirty="0"/>
          </a:p>
        </p:txBody>
      </p:sp>
      <p:pic>
        <p:nvPicPr>
          <p:cNvPr id="5122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747418" cy="169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1624</TotalTime>
  <Words>511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American History I Introduction</vt:lpstr>
      <vt:lpstr>PowerPoint Presentation</vt:lpstr>
      <vt:lpstr>What is History?</vt:lpstr>
      <vt:lpstr>Historical Evidence/Sources of Information used by Historians</vt:lpstr>
      <vt:lpstr>Primary Sources</vt:lpstr>
      <vt:lpstr>Examples of Primary Sources</vt:lpstr>
      <vt:lpstr>Primary Source Examples</vt:lpstr>
      <vt:lpstr>Primary Source Examples</vt:lpstr>
      <vt:lpstr>Secondary Source</vt:lpstr>
      <vt:lpstr>Works Cited</vt:lpstr>
      <vt:lpstr>APPARTS</vt:lpstr>
      <vt:lpstr>PowerPoint Presentation</vt:lpstr>
      <vt:lpstr>Homework-Why Study History?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of Information/Evidence</dc:title>
  <dc:creator>dedwards4</dc:creator>
  <cp:lastModifiedBy>.</cp:lastModifiedBy>
  <cp:revision>36</cp:revision>
  <dcterms:created xsi:type="dcterms:W3CDTF">2006-08-16T00:00:00Z</dcterms:created>
  <dcterms:modified xsi:type="dcterms:W3CDTF">2015-08-25T18:20:09Z</dcterms:modified>
</cp:coreProperties>
</file>