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2"/>
  </p:notesMasterIdLst>
  <p:handoutMasterIdLst>
    <p:handoutMasterId r:id="rId23"/>
  </p:handoutMasterIdLst>
  <p:sldIdLst>
    <p:sldId id="257" r:id="rId2"/>
    <p:sldId id="260" r:id="rId3"/>
    <p:sldId id="261" r:id="rId4"/>
    <p:sldId id="258" r:id="rId5"/>
    <p:sldId id="263" r:id="rId6"/>
    <p:sldId id="262" r:id="rId7"/>
    <p:sldId id="264" r:id="rId8"/>
    <p:sldId id="265" r:id="rId9"/>
    <p:sldId id="266" r:id="rId10"/>
    <p:sldId id="297" r:id="rId11"/>
    <p:sldId id="298" r:id="rId12"/>
    <p:sldId id="267" r:id="rId13"/>
    <p:sldId id="269" r:id="rId14"/>
    <p:sldId id="273" r:id="rId15"/>
    <p:sldId id="274" r:id="rId16"/>
    <p:sldId id="275" r:id="rId17"/>
    <p:sldId id="276" r:id="rId18"/>
    <p:sldId id="277" r:id="rId19"/>
    <p:sldId id="278" r:id="rId20"/>
    <p:sldId id="279" r:id="rId21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/>
            </a:lvl1pPr>
          </a:lstStyle>
          <a:p>
            <a:pPr>
              <a:defRPr/>
            </a:pPr>
            <a:fld id="{E1A71AC3-69BD-49A5-81FA-FC8A434F4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77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52FC1-D5F6-45C8-B455-81E540A541B4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14268-6AA0-4570-8AAA-E3B899BFA1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08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9978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979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7F6D7-FBC6-4C07-AD98-352A0B82B6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2FE88-AA44-4C39-9EDE-9CDD4BAFD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06EFB-D3B4-4E89-9323-8ACF5E1E6E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FAF4A-8365-4E27-804C-AEB93F06E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F3866-2BD4-4937-84F6-638F75182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796D7-BDFD-4301-B2E8-36773CF23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4C7DD-48F2-417F-883B-F3821ECAE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1D6CA-2BBC-4A9E-9358-F82428549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6DD4E-857B-419A-9071-9EC0698DD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A0B2A-5BD3-41A5-A3A3-88EF4AEE4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1A803-83EE-4D1F-AC9E-D5429065C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3F478-E528-456C-8E5D-0703D46F0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3891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1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1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1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1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2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2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2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2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2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2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2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2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2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2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3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3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3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3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3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3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3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3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3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3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4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4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4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4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4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4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4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4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4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4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5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3895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95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8954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95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56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57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58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F18CBB0-30AF-40A8-8475-C00387F5D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703" r:id="rId2"/>
    <p:sldLayoutId id="2147483702" r:id="rId3"/>
    <p:sldLayoutId id="2147483701" r:id="rId4"/>
    <p:sldLayoutId id="2147483700" r:id="rId5"/>
    <p:sldLayoutId id="2147483699" r:id="rId6"/>
    <p:sldLayoutId id="2147483698" r:id="rId7"/>
    <p:sldLayoutId id="2147483697" r:id="rId8"/>
    <p:sldLayoutId id="2147483696" r:id="rId9"/>
    <p:sldLayoutId id="2147483695" r:id="rId10"/>
    <p:sldLayoutId id="2147483694" r:id="rId11"/>
    <p:sldLayoutId id="214748369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//upload.wikimedia.org/wikipedia/commons/a/a3/Benjamin_Franklin_1767.jpg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//upload.wikimedia.org/wikipedia/commons/a/a3/Benjamin_Franklin_1767.jpg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//upload.wikimedia.org/wikipedia/commons/e/e1/Boston_Massacre_high-res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//upload.wikimedia.org/wikipedia/commons/8/89/J_S_Copley_-_Samuel_Adams.jpg" TargetMode="Externa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teachpol.tcnj.edu/amer_pol_hist/fi/00000016.ht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earlyamerica.com/shot_heard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C00000"/>
                </a:solidFill>
              </a:rPr>
              <a:t>Events Leading to American Self Government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endParaRPr lang="en-US" sz="3600" smtClean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en-US" sz="3600" smtClean="0"/>
          </a:p>
        </p:txBody>
      </p:sp>
      <p:pic>
        <p:nvPicPr>
          <p:cNvPr id="2" name="Picture 5" descr="snak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16832"/>
            <a:ext cx="6477809" cy="4370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3970784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Ben Franklin in England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772816"/>
            <a:ext cx="4038600" cy="4530725"/>
          </a:xfrm>
        </p:spPr>
        <p:txBody>
          <a:bodyPr/>
          <a:lstStyle/>
          <a:p>
            <a:r>
              <a:rPr lang="en-US" sz="2400" dirty="0"/>
              <a:t>Pennsylvania Assembly </a:t>
            </a:r>
            <a:r>
              <a:rPr lang="en-US" sz="2400" dirty="0" smtClean="0"/>
              <a:t>was </a:t>
            </a:r>
            <a:r>
              <a:rPr lang="en-US" sz="2400" dirty="0"/>
              <a:t>feuding with William Penn's heirs, who controlled the colony as </a:t>
            </a:r>
            <a:r>
              <a:rPr lang="en-US" sz="2400" dirty="0" smtClean="0"/>
              <a:t>proprietors</a:t>
            </a:r>
          </a:p>
          <a:p>
            <a:r>
              <a:rPr lang="en-US" sz="2400" dirty="0" smtClean="0"/>
              <a:t>Franklin was in London representing anti-proprietary party of Pennsylvania</a:t>
            </a:r>
          </a:p>
          <a:p>
            <a:r>
              <a:rPr lang="en-US" sz="2400" dirty="0" smtClean="0"/>
              <a:t>Asked to speak on the Stamp Act</a:t>
            </a:r>
            <a:endParaRPr lang="en-US" sz="2400" dirty="0"/>
          </a:p>
        </p:txBody>
      </p:sp>
      <p:pic>
        <p:nvPicPr>
          <p:cNvPr id="1026" name="Picture 2" descr="File:Benjamin Franklin 176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016" y="764704"/>
            <a:ext cx="4543425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651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7813"/>
            <a:ext cx="4248472" cy="1143000"/>
          </a:xfrm>
        </p:spPr>
        <p:txBody>
          <a:bodyPr/>
          <a:lstStyle/>
          <a:p>
            <a:r>
              <a:rPr lang="en-US" sz="2400" dirty="0" smtClean="0">
                <a:solidFill>
                  <a:srgbClr val="FF0000"/>
                </a:solidFill>
              </a:rPr>
              <a:t>Ben Franklin, Testimony Against the Stamp Act, 1766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340768"/>
            <a:ext cx="4182616" cy="4962773"/>
          </a:xfrm>
        </p:spPr>
        <p:txBody>
          <a:bodyPr/>
          <a:lstStyle/>
          <a:p>
            <a:r>
              <a:rPr lang="en-US" sz="2400" dirty="0" smtClean="0"/>
              <a:t>Primary Source Activity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As you read the document annotate by circling any term that you do not understand.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Define the term in the margins of your paper using the dictionary provided.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Highlight or underline any evidence in the document that will help answer the following question:</a:t>
            </a:r>
          </a:p>
          <a:p>
            <a:pPr marL="914400" lvl="1" indent="-457200">
              <a:buNone/>
            </a:pPr>
            <a:r>
              <a:rPr lang="en-US" sz="2000" dirty="0" smtClean="0"/>
              <a:t>	</a:t>
            </a:r>
            <a:r>
              <a:rPr lang="en-US" sz="2000" i="1" dirty="0" smtClean="0"/>
              <a:t>How does Franklin support his argument against the Stamp Act?</a:t>
            </a:r>
          </a:p>
          <a:p>
            <a:pPr marL="914400" lvl="1" indent="-457200">
              <a:buNone/>
            </a:pPr>
            <a:endParaRPr lang="en-US" sz="2000" dirty="0"/>
          </a:p>
        </p:txBody>
      </p:sp>
      <p:pic>
        <p:nvPicPr>
          <p:cNvPr id="1026" name="Picture 2" descr="File:Benjamin Franklin 176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016" y="764704"/>
            <a:ext cx="4543425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651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</a:rPr>
              <a:t>Stamp Act: British Response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Parliament repealed the Stamp Act </a:t>
            </a:r>
          </a:p>
          <a:p>
            <a:pPr lvl="1" eaLnBrk="1" hangingPunct="1">
              <a:defRPr/>
            </a:pPr>
            <a:r>
              <a:rPr lang="en-US" smtClean="0"/>
              <a:t>Boycotts so successful not one stamp was ever sold</a:t>
            </a:r>
          </a:p>
          <a:p>
            <a:pPr eaLnBrk="1" hangingPunct="1">
              <a:defRPr/>
            </a:pPr>
            <a:r>
              <a:rPr lang="en-US" smtClean="0"/>
              <a:t>Declaratory Act – asserted Parliament’s right to make laws that “bind the colonies in all cases whatsoever”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</a:rPr>
              <a:t>1767: The Townshend Acts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British Action:</a:t>
            </a:r>
          </a:p>
          <a:p>
            <a:pPr lvl="1" eaLnBrk="1" hangingPunct="1">
              <a:defRPr/>
            </a:pPr>
            <a:r>
              <a:rPr lang="en-US" dirty="0" smtClean="0"/>
              <a:t>Put tax on goods such as paper, glass, paint, and tea</a:t>
            </a:r>
          </a:p>
          <a:p>
            <a:pPr lvl="1" eaLnBrk="1" hangingPunct="1">
              <a:defRPr/>
            </a:pPr>
            <a:r>
              <a:rPr lang="en-US" dirty="0" smtClean="0"/>
              <a:t>Revenue raised would be to pay salaries of British officials in the colonies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Colonial Reaction</a:t>
            </a:r>
          </a:p>
          <a:p>
            <a:pPr lvl="1" eaLnBrk="1" hangingPunct="1">
              <a:defRPr/>
            </a:pPr>
            <a:r>
              <a:rPr lang="en-US" smtClean="0"/>
              <a:t>Organize new boycott of goods</a:t>
            </a:r>
          </a:p>
          <a:p>
            <a:pPr lvl="1" eaLnBrk="1" hangingPunct="1">
              <a:defRPr/>
            </a:pPr>
            <a:r>
              <a:rPr lang="en-US" smtClean="0"/>
              <a:t>Protest “No taxation without representation”</a:t>
            </a:r>
          </a:p>
          <a:p>
            <a:pPr lvl="1" eaLnBrk="1" hangingPunct="1">
              <a:defRPr/>
            </a:pPr>
            <a:r>
              <a:rPr lang="en-US" smtClean="0"/>
              <a:t>Demonstrations and clashes between colonists and soldiers</a:t>
            </a:r>
          </a:p>
          <a:p>
            <a:pPr lvl="1" eaLnBrk="1" hangingPunct="1">
              <a:defRPr/>
            </a:pPr>
            <a:r>
              <a:rPr lang="en-US" smtClean="0"/>
              <a:t>Women get involved in protests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96752"/>
            <a:ext cx="3347864" cy="4608512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solidFill>
                  <a:srgbClr val="C00000"/>
                </a:solidFill>
              </a:rPr>
              <a:t>March </a:t>
            </a:r>
            <a:r>
              <a:rPr lang="en-US" sz="4000" dirty="0" smtClean="0">
                <a:solidFill>
                  <a:srgbClr val="C00000"/>
                </a:solidFill>
              </a:rPr>
              <a:t>5, </a:t>
            </a:r>
            <a:r>
              <a:rPr lang="en-US" sz="4000" dirty="0">
                <a:solidFill>
                  <a:srgbClr val="C00000"/>
                </a:solidFill>
              </a:rPr>
              <a:t>1770: </a:t>
            </a:r>
            <a:r>
              <a:rPr lang="en-US" sz="4000" dirty="0" smtClean="0">
                <a:solidFill>
                  <a:srgbClr val="C00000"/>
                </a:solidFill>
              </a:rPr>
              <a:t/>
            </a:r>
            <a:br>
              <a:rPr lang="en-US" sz="4000" dirty="0" smtClean="0">
                <a:solidFill>
                  <a:srgbClr val="C00000"/>
                </a:solidFill>
              </a:rPr>
            </a:br>
            <a:r>
              <a:rPr lang="en-US" sz="4000" dirty="0" smtClean="0">
                <a:solidFill>
                  <a:srgbClr val="C00000"/>
                </a:solidFill>
              </a:rPr>
              <a:t/>
            </a:r>
            <a:br>
              <a:rPr lang="en-US" sz="4000" dirty="0" smtClean="0">
                <a:solidFill>
                  <a:srgbClr val="C00000"/>
                </a:solidFill>
              </a:rPr>
            </a:br>
            <a:r>
              <a:rPr lang="en-US" sz="4000" dirty="0" smtClean="0">
                <a:solidFill>
                  <a:srgbClr val="C00000"/>
                </a:solidFill>
              </a:rPr>
              <a:t>The </a:t>
            </a:r>
            <a:r>
              <a:rPr lang="en-US" sz="4000" dirty="0">
                <a:solidFill>
                  <a:srgbClr val="C00000"/>
                </a:solidFill>
              </a:rPr>
              <a:t>Boston Massacre</a:t>
            </a:r>
          </a:p>
        </p:txBody>
      </p:sp>
      <p:pic>
        <p:nvPicPr>
          <p:cNvPr id="8194" name="Picture 2" descr="File:Boston Massacre high-re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71589"/>
            <a:ext cx="5796136" cy="68189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2"/>
            <a:ext cx="3970784" cy="2071067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solidFill>
                  <a:srgbClr val="C00000"/>
                </a:solidFill>
              </a:rPr>
              <a:t>1772: Committees of Correspondence formed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2852936"/>
            <a:ext cx="4038600" cy="4530725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Started by </a:t>
            </a:r>
            <a:r>
              <a:rPr lang="en-US" sz="2800" b="1" dirty="0"/>
              <a:t>Samuel Adams</a:t>
            </a:r>
          </a:p>
          <a:p>
            <a:pPr>
              <a:defRPr/>
            </a:pPr>
            <a:r>
              <a:rPr lang="en-US" sz="2800" dirty="0"/>
              <a:t>Used to pass information between the colonies</a:t>
            </a:r>
          </a:p>
          <a:p>
            <a:pPr>
              <a:defRPr/>
            </a:pPr>
            <a:r>
              <a:rPr lang="en-US" sz="2800" dirty="0"/>
              <a:t>It was a secret organization</a:t>
            </a:r>
          </a:p>
          <a:p>
            <a:pPr>
              <a:defRPr/>
            </a:pPr>
            <a:endParaRPr lang="en-US" sz="2800" dirty="0"/>
          </a:p>
        </p:txBody>
      </p:sp>
      <p:pic>
        <p:nvPicPr>
          <p:cNvPr id="7170" name="Picture 2" descr="File:J S Copley - Samuel Adam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99971" y="332656"/>
            <a:ext cx="4744029" cy="61375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</a:rPr>
              <a:t>1773: Tea Act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Parliament repealed Townshend Acts except for the tax on </a:t>
            </a:r>
            <a:r>
              <a:rPr lang="en-US" dirty="0" smtClean="0"/>
              <a:t>tea</a:t>
            </a:r>
            <a:endParaRPr lang="en-US" dirty="0"/>
          </a:p>
          <a:p>
            <a:pPr lvl="1">
              <a:defRPr/>
            </a:pPr>
            <a:r>
              <a:rPr lang="en-US" dirty="0"/>
              <a:t>In the first year the taxes raised 295 pounds, but the cost of sending British troops to Boston was 170,000 pounds</a:t>
            </a:r>
          </a:p>
          <a:p>
            <a:pPr>
              <a:defRPr/>
            </a:pPr>
            <a:r>
              <a:rPr lang="en-US" dirty="0"/>
              <a:t>Allowed the East India Tea Company to sell tea without the tax to make it cheaper</a:t>
            </a:r>
          </a:p>
          <a:p>
            <a:pPr lvl="1">
              <a:defRPr/>
            </a:pPr>
            <a:r>
              <a:rPr lang="en-US" dirty="0"/>
              <a:t>Had been hurt badly by the boycotts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</a:rPr>
              <a:t>Dec. 16, 1773: Boston Tea Party</a:t>
            </a:r>
          </a:p>
        </p:txBody>
      </p:sp>
      <p:pic>
        <p:nvPicPr>
          <p:cNvPr id="19459" name="Picture 4" descr="0000001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1524000"/>
            <a:ext cx="8001000" cy="479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solidFill>
                  <a:srgbClr val="C00000"/>
                </a:solidFill>
              </a:rPr>
              <a:t>Spring 1774: The Intolerable Acts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/>
              <a:t>Designed to punish the colonists for Tea Party</a:t>
            </a:r>
          </a:p>
          <a:p>
            <a:pPr>
              <a:lnSpc>
                <a:spcPct val="90000"/>
              </a:lnSpc>
              <a:defRPr/>
            </a:pPr>
            <a:r>
              <a:rPr lang="en-US"/>
              <a:t>Closed the port at Boston</a:t>
            </a:r>
          </a:p>
          <a:p>
            <a:pPr>
              <a:lnSpc>
                <a:spcPct val="90000"/>
              </a:lnSpc>
              <a:defRPr/>
            </a:pPr>
            <a:r>
              <a:rPr lang="en-US"/>
              <a:t>Brought British soldiers to England for trials</a:t>
            </a:r>
          </a:p>
          <a:p>
            <a:pPr>
              <a:lnSpc>
                <a:spcPct val="90000"/>
              </a:lnSpc>
              <a:defRPr/>
            </a:pPr>
            <a:r>
              <a:rPr lang="en-US"/>
              <a:t>No town meetings allowed in Massachusetts – Boston under military rule</a:t>
            </a:r>
          </a:p>
          <a:p>
            <a:pPr lvl="1">
              <a:lnSpc>
                <a:spcPct val="90000"/>
              </a:lnSpc>
              <a:defRPr/>
            </a:pPr>
            <a:r>
              <a:rPr lang="en-US"/>
              <a:t>Trying to isolate Massachusetts, but only strengthened the colonies unity</a:t>
            </a:r>
          </a:p>
          <a:p>
            <a:pPr>
              <a:lnSpc>
                <a:spcPct val="90000"/>
              </a:lnSpc>
              <a:defRPr/>
            </a:pP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</a:rPr>
              <a:t>1774: First Continental Congress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/>
              <a:t>Met in Philadelphia </a:t>
            </a:r>
          </a:p>
          <a:p>
            <a:pPr>
              <a:lnSpc>
                <a:spcPct val="90000"/>
              </a:lnSpc>
              <a:defRPr/>
            </a:pPr>
            <a:r>
              <a:rPr lang="en-US"/>
              <a:t>All colonies had representatives except Georgia</a:t>
            </a:r>
          </a:p>
          <a:p>
            <a:pPr>
              <a:lnSpc>
                <a:spcPct val="90000"/>
              </a:lnSpc>
              <a:defRPr/>
            </a:pPr>
            <a:r>
              <a:rPr lang="en-US"/>
              <a:t>Divided on the issue of declaring independence</a:t>
            </a:r>
          </a:p>
          <a:p>
            <a:pPr>
              <a:lnSpc>
                <a:spcPct val="90000"/>
              </a:lnSpc>
              <a:defRPr/>
            </a:pPr>
            <a:r>
              <a:rPr lang="en-US"/>
              <a:t>Sent Declaration of Rights and Grievances to King George III</a:t>
            </a:r>
          </a:p>
          <a:p>
            <a:pPr lvl="1">
              <a:lnSpc>
                <a:spcPct val="90000"/>
              </a:lnSpc>
              <a:defRPr/>
            </a:pPr>
            <a:r>
              <a:rPr lang="en-US"/>
              <a:t>Defended colonies’ right to run their own affairs</a:t>
            </a:r>
          </a:p>
          <a:p>
            <a:pPr lvl="1">
              <a:lnSpc>
                <a:spcPct val="90000"/>
              </a:lnSpc>
              <a:defRPr/>
            </a:pPr>
            <a:r>
              <a:rPr lang="en-US"/>
              <a:t>Supported the protests in Massachusetts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</a:rPr>
              <a:t>The French and Indian War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42938" y="1357313"/>
            <a:ext cx="7999412" cy="1357312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French empire collided w/ British empire</a:t>
            </a:r>
          </a:p>
          <a:p>
            <a:pPr eaLnBrk="1" hangingPunct="1">
              <a:defRPr/>
            </a:pPr>
            <a:r>
              <a:rPr lang="en-US" sz="2800" dirty="0" smtClean="0"/>
              <a:t>Competing over the Ohio River Valley</a:t>
            </a:r>
          </a:p>
        </p:txBody>
      </p:sp>
      <p:pic>
        <p:nvPicPr>
          <p:cNvPr id="5124" name="Picture 4" descr="M04a0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58888" y="2643188"/>
            <a:ext cx="6227762" cy="3951287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</a:rPr>
              <a:t>April 19, 1775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Shot heard round the world fired at the Battle of Lexington</a:t>
            </a:r>
          </a:p>
          <a:p>
            <a:pPr>
              <a:defRPr/>
            </a:pPr>
            <a:r>
              <a:rPr lang="en-US" dirty="0"/>
              <a:t>Start of the revolutionary war</a:t>
            </a: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  <a:p>
            <a:pPr algn="ctr">
              <a:buFont typeface="Wingdings" pitchFamily="2" charset="2"/>
              <a:buNone/>
              <a:defRPr/>
            </a:pPr>
            <a:r>
              <a:rPr lang="en-US" dirty="0" smtClean="0"/>
              <a:t>Watch this short video about the “shot heard round the world”:</a:t>
            </a:r>
            <a:endParaRPr lang="en-US" dirty="0" smtClean="0">
              <a:hlinkClick r:id="rId2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earlyamerica.com/shot_heard.htm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C00000"/>
                </a:solidFill>
              </a:rPr>
              <a:t>Treaty of Paris </a:t>
            </a:r>
            <a:br>
              <a:rPr lang="en-US" sz="4000" dirty="0" smtClean="0">
                <a:solidFill>
                  <a:srgbClr val="C00000"/>
                </a:solidFill>
              </a:rPr>
            </a:br>
            <a:r>
              <a:rPr lang="en-US" sz="4000" dirty="0" smtClean="0">
                <a:solidFill>
                  <a:srgbClr val="C00000"/>
                </a:solidFill>
              </a:rPr>
              <a:t>Proclamation Line of 1763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800" dirty="0" smtClean="0"/>
              <a:t>Britain claimed land east of the Mississippi River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800" dirty="0" smtClean="0"/>
              <a:t>Proclamation Line: banned all settlement west of Appalachian Mts. (to ease tensions w/ N.A.)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800" dirty="0" smtClean="0"/>
              <a:t>Increased Independent Spirit</a:t>
            </a:r>
          </a:p>
        </p:txBody>
      </p:sp>
      <p:pic>
        <p:nvPicPr>
          <p:cNvPr id="6148" name="Picture 7" descr="NAmerafterFIWar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87900" y="1628775"/>
            <a:ext cx="4032250" cy="475297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</a:rPr>
              <a:t>1660: The Navigation Acts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British Action:</a:t>
            </a:r>
          </a:p>
          <a:p>
            <a:pPr lvl="1" eaLnBrk="1" hangingPunct="1">
              <a:defRPr/>
            </a:pPr>
            <a:r>
              <a:rPr lang="en-US" smtClean="0"/>
              <a:t>Designed to keep trade in England and support </a:t>
            </a:r>
            <a:r>
              <a:rPr lang="en-US" b="1" smtClean="0"/>
              <a:t>mercantilism</a:t>
            </a:r>
            <a:r>
              <a:rPr lang="en-US" smtClean="0"/>
              <a:t> </a:t>
            </a:r>
          </a:p>
          <a:p>
            <a:pPr lvl="1" eaLnBrk="1" hangingPunct="1">
              <a:defRPr/>
            </a:pPr>
            <a:r>
              <a:rPr lang="en-US" smtClean="0"/>
              <a:t>Colonists could only trade goods with England</a:t>
            </a:r>
          </a:p>
          <a:p>
            <a:pPr lvl="1" eaLnBrk="1" hangingPunct="1">
              <a:defRPr/>
            </a:pPr>
            <a:r>
              <a:rPr lang="en-US" smtClean="0"/>
              <a:t>All colonial ships must stop in a British harbor before going to another country 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1"/>
            <a:ext cx="4038600" cy="2908919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Colonial Response:</a:t>
            </a:r>
          </a:p>
          <a:p>
            <a:pPr lvl="1" eaLnBrk="1" hangingPunct="1">
              <a:defRPr/>
            </a:pPr>
            <a:r>
              <a:rPr lang="en-US" dirty="0" smtClean="0"/>
              <a:t>Ignored them (profitable to trade with other countries) and continued to smuggle goods from other countries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88024" y="5085184"/>
            <a:ext cx="3960440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 eaLnBrk="1" hangingPunct="1">
              <a:defRPr/>
            </a:pPr>
            <a:r>
              <a:rPr lang="en-US" dirty="0" smtClean="0"/>
              <a:t>British continued policy of </a:t>
            </a:r>
            <a:r>
              <a:rPr lang="en-US" b="1" dirty="0" smtClean="0"/>
              <a:t>Salutary </a:t>
            </a:r>
            <a:r>
              <a:rPr lang="en-US" b="1" dirty="0"/>
              <a:t>Neglect</a:t>
            </a:r>
            <a:r>
              <a:rPr lang="en-US" dirty="0"/>
              <a:t> (relaxed enforcement </a:t>
            </a:r>
            <a:r>
              <a:rPr lang="en-US" dirty="0" smtClean="0"/>
              <a:t>of acts in exchange for </a:t>
            </a:r>
            <a:r>
              <a:rPr lang="en-US" dirty="0"/>
              <a:t>continued </a:t>
            </a:r>
            <a:r>
              <a:rPr lang="en-US" dirty="0" smtClean="0"/>
              <a:t>loyalty to the King and to England)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C00000"/>
                </a:solidFill>
              </a:rPr>
              <a:t>Britain’s New Policy for Colonial America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New Policy had three basic objectives:</a:t>
            </a:r>
          </a:p>
          <a:p>
            <a:pPr lvl="1" eaLnBrk="1" hangingPunct="1">
              <a:defRPr/>
            </a:pPr>
            <a:r>
              <a:rPr lang="en-US" smtClean="0"/>
              <a:t>Place the colonies under strict British political and economic control</a:t>
            </a:r>
          </a:p>
          <a:p>
            <a:pPr lvl="1" eaLnBrk="1" hangingPunct="1">
              <a:defRPr/>
            </a:pPr>
            <a:r>
              <a:rPr lang="en-US" smtClean="0"/>
              <a:t>Make the colonies respect and obey British laws</a:t>
            </a:r>
          </a:p>
          <a:p>
            <a:pPr lvl="1" eaLnBrk="1" hangingPunct="1">
              <a:defRPr/>
            </a:pPr>
            <a:r>
              <a:rPr lang="en-US" smtClean="0"/>
              <a:t>Make the colonies pay their part in maintaining the British Empire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</a:rPr>
              <a:t>Writs of Assistance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British Action:</a:t>
            </a:r>
          </a:p>
          <a:p>
            <a:pPr lvl="1" eaLnBrk="1" hangingPunct="1">
              <a:defRPr/>
            </a:pPr>
            <a:r>
              <a:rPr lang="en-US" dirty="0" smtClean="0"/>
              <a:t>Designed to crack down on colonial smuggling</a:t>
            </a:r>
          </a:p>
          <a:p>
            <a:pPr lvl="1" eaLnBrk="1" hangingPunct="1">
              <a:defRPr/>
            </a:pPr>
            <a:r>
              <a:rPr lang="en-US" dirty="0" smtClean="0"/>
              <a:t>Search warrants that allowed British officials to search any place, seize anything at any time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Colonial Response:</a:t>
            </a:r>
          </a:p>
          <a:p>
            <a:pPr lvl="1" eaLnBrk="1" hangingPunct="1">
              <a:defRPr/>
            </a:pPr>
            <a:r>
              <a:rPr lang="en-US" dirty="0" smtClean="0"/>
              <a:t>Outraged the merchants of Boston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</a:rPr>
              <a:t>1764: Sugar Act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British Action:</a:t>
            </a:r>
          </a:p>
          <a:p>
            <a:pPr lvl="1" eaLnBrk="1" hangingPunct="1">
              <a:defRPr/>
            </a:pPr>
            <a:r>
              <a:rPr lang="en-US" dirty="0" smtClean="0"/>
              <a:t>Cut the tax on molasses but raised it on other goods such as textiles, wine, coffee, indigo, and sugar</a:t>
            </a:r>
          </a:p>
          <a:p>
            <a:pPr lvl="1" eaLnBrk="1" hangingPunct="1">
              <a:defRPr/>
            </a:pPr>
            <a:r>
              <a:rPr lang="en-US" dirty="0" smtClean="0"/>
              <a:t>Strengthened Vice-Admiralty courts</a:t>
            </a:r>
          </a:p>
          <a:p>
            <a:pPr lvl="2" eaLnBrk="1" hangingPunct="1">
              <a:defRPr/>
            </a:pPr>
            <a:r>
              <a:rPr lang="en-US" dirty="0" smtClean="0"/>
              <a:t>Cases decided by a single judge, not a jury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Colonial Response:</a:t>
            </a:r>
          </a:p>
          <a:p>
            <a:pPr lvl="1" eaLnBrk="1" hangingPunct="1">
              <a:defRPr/>
            </a:pPr>
            <a:r>
              <a:rPr lang="en-US" dirty="0" smtClean="0"/>
              <a:t>First time a tax had been passed to raise revenue rather than regulate trade</a:t>
            </a:r>
          </a:p>
          <a:p>
            <a:pPr lvl="1" eaLnBrk="1" hangingPunct="1">
              <a:defRPr/>
            </a:pPr>
            <a:r>
              <a:rPr lang="en-US" dirty="0" smtClean="0"/>
              <a:t>Colonial merchants protested the increased duties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</a:rPr>
              <a:t>1765: Quartering Act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British Action:</a:t>
            </a:r>
          </a:p>
          <a:p>
            <a:pPr lvl="1" eaLnBrk="1" hangingPunct="1">
              <a:defRPr/>
            </a:pPr>
            <a:r>
              <a:rPr lang="en-US" dirty="0" smtClean="0"/>
              <a:t>Purpose to keep troops in the colonies and reduce the cost</a:t>
            </a:r>
          </a:p>
          <a:p>
            <a:pPr lvl="1" eaLnBrk="1" hangingPunct="1">
              <a:defRPr/>
            </a:pPr>
            <a:r>
              <a:rPr lang="en-US" dirty="0" smtClean="0"/>
              <a:t>Colonists had to keep troops in their homes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Colonial Response:</a:t>
            </a:r>
          </a:p>
          <a:p>
            <a:pPr lvl="1" eaLnBrk="1" hangingPunct="1">
              <a:defRPr/>
            </a:pPr>
            <a:r>
              <a:rPr lang="en-US" dirty="0" smtClean="0"/>
              <a:t>Colonists did not get along with army and did not want them there permanently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</a:rPr>
              <a:t>1765: The Stamp Act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96975"/>
            <a:ext cx="5219700" cy="22320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British Action:</a:t>
            </a:r>
          </a:p>
          <a:p>
            <a:pPr lvl="1" eaLnBrk="1" hangingPunct="1">
              <a:defRPr/>
            </a:pPr>
            <a:r>
              <a:rPr lang="en-US" sz="2000" dirty="0" smtClean="0"/>
              <a:t>Taxed all documents, newspapers, and playing cards by forcing colonists to place a special stamp on the items</a:t>
            </a:r>
          </a:p>
          <a:p>
            <a:pPr lvl="1" eaLnBrk="1" hangingPunct="1">
              <a:defRPr/>
            </a:pPr>
            <a:r>
              <a:rPr lang="en-US" sz="2000" dirty="0" smtClean="0"/>
              <a:t>Direct tax</a:t>
            </a:r>
          </a:p>
          <a:p>
            <a:pPr lvl="1" eaLnBrk="1" hangingPunct="1">
              <a:defRPr/>
            </a:pPr>
            <a:endParaRPr lang="en-US" sz="2000" dirty="0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03800" y="1125538"/>
            <a:ext cx="3683000" cy="5183187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Colonial Reaction:</a:t>
            </a:r>
          </a:p>
          <a:p>
            <a:pPr lvl="1" eaLnBrk="1" hangingPunct="1">
              <a:defRPr/>
            </a:pPr>
            <a:r>
              <a:rPr lang="en-US" sz="2000" dirty="0" smtClean="0"/>
              <a:t>Sons of Liberty</a:t>
            </a:r>
          </a:p>
          <a:p>
            <a:pPr lvl="1" eaLnBrk="1" hangingPunct="1">
              <a:defRPr/>
            </a:pPr>
            <a:r>
              <a:rPr lang="en-US" sz="2000" dirty="0" smtClean="0"/>
              <a:t>Harassed stamp distributors</a:t>
            </a:r>
          </a:p>
          <a:p>
            <a:pPr lvl="1" eaLnBrk="1" hangingPunct="1">
              <a:defRPr/>
            </a:pPr>
            <a:r>
              <a:rPr lang="en-US" sz="2000" dirty="0" smtClean="0"/>
              <a:t>Boycotted (a collective refusal to use, buy or deal with) English goods</a:t>
            </a:r>
          </a:p>
          <a:p>
            <a:pPr lvl="1" eaLnBrk="1" hangingPunct="1">
              <a:defRPr/>
            </a:pPr>
            <a:r>
              <a:rPr lang="en-US" sz="2000" dirty="0" smtClean="0"/>
              <a:t>Stamp Act Congress issued a Declaration of Rights and Grievances (9 legislatures)</a:t>
            </a:r>
          </a:p>
        </p:txBody>
      </p:sp>
      <p:pic>
        <p:nvPicPr>
          <p:cNvPr id="11269" name="Picture 6" descr="enan_0001_0003_0_img018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141663"/>
            <a:ext cx="45148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659</TotalTime>
  <Words>812</Words>
  <Application>Microsoft Office PowerPoint</Application>
  <PresentationFormat>On-screen Show (4:3)</PresentationFormat>
  <Paragraphs>103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Beam</vt:lpstr>
      <vt:lpstr>Events Leading to American Self Government</vt:lpstr>
      <vt:lpstr>The French and Indian War</vt:lpstr>
      <vt:lpstr>Treaty of Paris  Proclamation Line of 1763</vt:lpstr>
      <vt:lpstr>1660: The Navigation Acts</vt:lpstr>
      <vt:lpstr>Britain’s New Policy for Colonial America</vt:lpstr>
      <vt:lpstr>Writs of Assistance</vt:lpstr>
      <vt:lpstr>1764: Sugar Act</vt:lpstr>
      <vt:lpstr>1765: Quartering Act</vt:lpstr>
      <vt:lpstr>1765: The Stamp Act</vt:lpstr>
      <vt:lpstr>Ben Franklin in England</vt:lpstr>
      <vt:lpstr>Ben Franklin, Testimony Against the Stamp Act, 1766</vt:lpstr>
      <vt:lpstr>Stamp Act: British Response</vt:lpstr>
      <vt:lpstr>1767: The Townshend Acts</vt:lpstr>
      <vt:lpstr>March 5, 1770:   The Boston Massacre</vt:lpstr>
      <vt:lpstr>1772: Committees of Correspondence formed</vt:lpstr>
      <vt:lpstr>1773: Tea Act</vt:lpstr>
      <vt:lpstr>Dec. 16, 1773: Boston Tea Party</vt:lpstr>
      <vt:lpstr>Spring 1774: The Intolerable Acts</vt:lpstr>
      <vt:lpstr>1774: First Continental Congress</vt:lpstr>
      <vt:lpstr>April 19, 1775</vt:lpstr>
    </vt:vector>
  </TitlesOfParts>
  <Company>CHCCS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Events Leading to American Self Government</dc:title>
  <dc:creator>admin-chccs</dc:creator>
  <cp:lastModifiedBy>Dal</cp:lastModifiedBy>
  <cp:revision>53</cp:revision>
  <dcterms:created xsi:type="dcterms:W3CDTF">2005-09-12T23:27:11Z</dcterms:created>
  <dcterms:modified xsi:type="dcterms:W3CDTF">2015-09-20T16:03:40Z</dcterms:modified>
</cp:coreProperties>
</file>