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8"/>
  </p:notesMasterIdLst>
  <p:sldIdLst>
    <p:sldId id="256" r:id="rId2"/>
    <p:sldId id="311" r:id="rId3"/>
    <p:sldId id="313" r:id="rId4"/>
    <p:sldId id="314" r:id="rId5"/>
    <p:sldId id="315" r:id="rId6"/>
    <p:sldId id="346" r:id="rId7"/>
    <p:sldId id="312" r:id="rId8"/>
    <p:sldId id="271" r:id="rId9"/>
    <p:sldId id="325" r:id="rId10"/>
    <p:sldId id="327" r:id="rId11"/>
    <p:sldId id="326" r:id="rId12"/>
    <p:sldId id="328" r:id="rId13"/>
    <p:sldId id="329" r:id="rId14"/>
    <p:sldId id="330" r:id="rId15"/>
    <p:sldId id="270" r:id="rId16"/>
    <p:sldId id="344" r:id="rId17"/>
    <p:sldId id="331" r:id="rId18"/>
    <p:sldId id="332" r:id="rId19"/>
    <p:sldId id="333" r:id="rId20"/>
    <p:sldId id="334" r:id="rId21"/>
    <p:sldId id="277" r:id="rId22"/>
    <p:sldId id="335" r:id="rId23"/>
    <p:sldId id="336" r:id="rId24"/>
    <p:sldId id="337" r:id="rId25"/>
    <p:sldId id="345" r:id="rId26"/>
    <p:sldId id="338" r:id="rId27"/>
    <p:sldId id="286" r:id="rId28"/>
    <p:sldId id="339" r:id="rId29"/>
    <p:sldId id="289" r:id="rId30"/>
    <p:sldId id="340" r:id="rId31"/>
    <p:sldId id="317" r:id="rId32"/>
    <p:sldId id="318" r:id="rId33"/>
    <p:sldId id="305" r:id="rId34"/>
    <p:sldId id="306" r:id="rId35"/>
    <p:sldId id="341" r:id="rId36"/>
    <p:sldId id="34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32" autoAdjust="0"/>
    <p:restoredTop sz="94660"/>
  </p:normalViewPr>
  <p:slideViewPr>
    <p:cSldViewPr>
      <p:cViewPr varScale="1">
        <p:scale>
          <a:sx n="70" d="100"/>
          <a:sy n="70" d="100"/>
        </p:scale>
        <p:origin x="121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010EFB-5BF0-47DE-B825-C7C3BF4138B8}" type="datetimeFigureOut">
              <a:rPr lang="en-US" smtClean="0"/>
              <a:t>2/15/2017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43393F-C809-4BF0-BDD1-CC6CBCCF2841}" type="slidenum">
              <a:rPr lang="en-US" smtClean="0"/>
              <a:t>‹#›</a:t>
            </a:fld>
            <a:endParaRPr lang="en-US"/>
          </a:p>
        </p:txBody>
      </p:sp>
    </p:spTree>
    <p:extLst>
      <p:ext uri="{BB962C8B-B14F-4D97-AF65-F5344CB8AC3E}">
        <p14:creationId xmlns:p14="http://schemas.microsoft.com/office/powerpoint/2010/main" val="2221133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Kansas editor William Allen White said progressivism was just populism that had “shaved its whiskers, washed its shirt, put on a derby, and moved up into the middle class”</a:t>
            </a:r>
          </a:p>
          <a:p>
            <a:endParaRPr lang="en-US" dirty="0"/>
          </a:p>
        </p:txBody>
      </p:sp>
      <p:sp>
        <p:nvSpPr>
          <p:cNvPr id="4" name="Slide Number Placeholder 3"/>
          <p:cNvSpPr>
            <a:spLocks noGrp="1"/>
          </p:cNvSpPr>
          <p:nvPr>
            <p:ph type="sldNum" sz="quarter" idx="10"/>
          </p:nvPr>
        </p:nvSpPr>
        <p:spPr/>
        <p:txBody>
          <a:bodyPr/>
          <a:lstStyle/>
          <a:p>
            <a:fld id="{D043393F-C809-4BF0-BDD1-CC6CBCCF2841}" type="slidenum">
              <a:rPr lang="en-US" smtClean="0"/>
              <a:t>3</a:t>
            </a:fld>
            <a:endParaRPr lang="en-US"/>
          </a:p>
        </p:txBody>
      </p:sp>
    </p:spTree>
    <p:extLst>
      <p:ext uri="{BB962C8B-B14F-4D97-AF65-F5344CB8AC3E}">
        <p14:creationId xmlns:p14="http://schemas.microsoft.com/office/powerpoint/2010/main" val="3389198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 had caused a split in political parties between “</a:t>
            </a:r>
            <a:r>
              <a:rPr lang="en-US" dirty="0" err="1" smtClean="0"/>
              <a:t>Mugwumps</a:t>
            </a:r>
            <a:r>
              <a:rPr lang="en-US" dirty="0" smtClean="0"/>
              <a:t>” and “Stalwarts”;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goal had been to destroy spoils system and patronage jobs; people should get political jobs based on merit.</a:t>
            </a:r>
          </a:p>
          <a:p>
            <a:endParaRPr lang="en-US" dirty="0"/>
          </a:p>
        </p:txBody>
      </p:sp>
      <p:sp>
        <p:nvSpPr>
          <p:cNvPr id="4" name="Slide Number Placeholder 3"/>
          <p:cNvSpPr>
            <a:spLocks noGrp="1"/>
          </p:cNvSpPr>
          <p:nvPr>
            <p:ph type="sldNum" sz="quarter" idx="10"/>
          </p:nvPr>
        </p:nvSpPr>
        <p:spPr/>
        <p:txBody>
          <a:bodyPr/>
          <a:lstStyle/>
          <a:p>
            <a:fld id="{D043393F-C809-4BF0-BDD1-CC6CBCCF2841}" type="slidenum">
              <a:rPr lang="en-US" smtClean="0"/>
              <a:t>4</a:t>
            </a:fld>
            <a:endParaRPr lang="en-US"/>
          </a:p>
        </p:txBody>
      </p:sp>
    </p:spTree>
    <p:extLst>
      <p:ext uri="{BB962C8B-B14F-4D97-AF65-F5344CB8AC3E}">
        <p14:creationId xmlns:p14="http://schemas.microsoft.com/office/powerpoint/2010/main" val="309753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B1AC2C-9529-4A5E-A48A-9038527FDB43}" type="slidenum">
              <a:rPr lang="en-US" smtClean="0"/>
              <a:t>36</a:t>
            </a:fld>
            <a:endParaRPr lang="en-US"/>
          </a:p>
        </p:txBody>
      </p:sp>
    </p:spTree>
    <p:extLst>
      <p:ext uri="{BB962C8B-B14F-4D97-AF65-F5344CB8AC3E}">
        <p14:creationId xmlns:p14="http://schemas.microsoft.com/office/powerpoint/2010/main" val="714678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6FF4ACE7-BF20-4CA7-B4A2-8DBA2D6FF631}" type="datetimeFigureOut">
              <a:rPr lang="en-US" smtClean="0"/>
              <a:pPr/>
              <a:t>2/15/2017</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972A836E-582E-489D-AEBE-BD3C5898BBA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F4ACE7-BF20-4CA7-B4A2-8DBA2D6FF631}"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A836E-582E-489D-AEBE-BD3C5898BBA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F4ACE7-BF20-4CA7-B4A2-8DBA2D6FF631}"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A836E-582E-489D-AEBE-BD3C5898BBA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FF4ACE7-BF20-4CA7-B4A2-8DBA2D6FF631}" type="datetimeFigureOut">
              <a:rPr lang="en-US" smtClean="0"/>
              <a:pPr/>
              <a:t>2/15/2017</a:t>
            </a:fld>
            <a:endParaRPr lang="en-US"/>
          </a:p>
        </p:txBody>
      </p:sp>
      <p:sp>
        <p:nvSpPr>
          <p:cNvPr id="9" name="Slide Number Placeholder 8"/>
          <p:cNvSpPr>
            <a:spLocks noGrp="1"/>
          </p:cNvSpPr>
          <p:nvPr>
            <p:ph type="sldNum" sz="quarter" idx="15"/>
          </p:nvPr>
        </p:nvSpPr>
        <p:spPr/>
        <p:txBody>
          <a:bodyPr rtlCol="0"/>
          <a:lstStyle/>
          <a:p>
            <a:fld id="{972A836E-582E-489D-AEBE-BD3C5898BBAA}"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6FF4ACE7-BF20-4CA7-B4A2-8DBA2D6FF631}" type="datetimeFigureOut">
              <a:rPr lang="en-US" smtClean="0"/>
              <a:pPr/>
              <a:t>2/15/2017</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972A836E-582E-489D-AEBE-BD3C5898BBA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FF4ACE7-BF20-4CA7-B4A2-8DBA2D6FF631}" type="datetimeFigureOut">
              <a:rPr lang="en-US" smtClean="0"/>
              <a:pPr/>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A836E-582E-489D-AEBE-BD3C5898BBAA}"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FF4ACE7-BF20-4CA7-B4A2-8DBA2D6FF631}" type="datetimeFigureOut">
              <a:rPr lang="en-US" smtClean="0"/>
              <a:pPr/>
              <a:t>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2A836E-582E-489D-AEBE-BD3C5898BBAA}"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6FF4ACE7-BF20-4CA7-B4A2-8DBA2D6FF631}" type="datetimeFigureOut">
              <a:rPr lang="en-US" smtClean="0"/>
              <a:pPr/>
              <a:t>2/15/2017</a:t>
            </a:fld>
            <a:endParaRPr lang="en-US"/>
          </a:p>
        </p:txBody>
      </p:sp>
      <p:sp>
        <p:nvSpPr>
          <p:cNvPr id="7" name="Slide Number Placeholder 6"/>
          <p:cNvSpPr>
            <a:spLocks noGrp="1"/>
          </p:cNvSpPr>
          <p:nvPr>
            <p:ph type="sldNum" sz="quarter" idx="11"/>
          </p:nvPr>
        </p:nvSpPr>
        <p:spPr/>
        <p:txBody>
          <a:bodyPr rtlCol="0"/>
          <a:lstStyle/>
          <a:p>
            <a:fld id="{972A836E-582E-489D-AEBE-BD3C5898BBAA}"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4ACE7-BF20-4CA7-B4A2-8DBA2D6FF631}" type="datetimeFigureOut">
              <a:rPr lang="en-US" smtClean="0"/>
              <a:pPr/>
              <a:t>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2A836E-582E-489D-AEBE-BD3C5898BB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6FF4ACE7-BF20-4CA7-B4A2-8DBA2D6FF631}" type="datetimeFigureOut">
              <a:rPr lang="en-US" smtClean="0"/>
              <a:pPr/>
              <a:t>2/15/2017</a:t>
            </a:fld>
            <a:endParaRPr lang="en-US"/>
          </a:p>
        </p:txBody>
      </p:sp>
      <p:sp>
        <p:nvSpPr>
          <p:cNvPr id="22" name="Slide Number Placeholder 21"/>
          <p:cNvSpPr>
            <a:spLocks noGrp="1"/>
          </p:cNvSpPr>
          <p:nvPr>
            <p:ph type="sldNum" sz="quarter" idx="15"/>
          </p:nvPr>
        </p:nvSpPr>
        <p:spPr/>
        <p:txBody>
          <a:bodyPr rtlCol="0"/>
          <a:lstStyle/>
          <a:p>
            <a:fld id="{972A836E-582E-489D-AEBE-BD3C5898BBAA}"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6FF4ACE7-BF20-4CA7-B4A2-8DBA2D6FF631}" type="datetimeFigureOut">
              <a:rPr lang="en-US" smtClean="0"/>
              <a:pPr/>
              <a:t>2/15/2017</a:t>
            </a:fld>
            <a:endParaRPr lang="en-US"/>
          </a:p>
        </p:txBody>
      </p:sp>
      <p:sp>
        <p:nvSpPr>
          <p:cNvPr id="18" name="Slide Number Placeholder 17"/>
          <p:cNvSpPr>
            <a:spLocks noGrp="1"/>
          </p:cNvSpPr>
          <p:nvPr>
            <p:ph type="sldNum" sz="quarter" idx="11"/>
          </p:nvPr>
        </p:nvSpPr>
        <p:spPr/>
        <p:txBody>
          <a:bodyPr rtlCol="0"/>
          <a:lstStyle/>
          <a:p>
            <a:fld id="{972A836E-582E-489D-AEBE-BD3C5898BBAA}"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FF4ACE7-BF20-4CA7-B4A2-8DBA2D6FF631}" type="datetimeFigureOut">
              <a:rPr lang="en-US" smtClean="0"/>
              <a:pPr/>
              <a:t>2/15/2017</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72A836E-582E-489D-AEBE-BD3C5898BBA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lstStyle/>
          <a:p>
            <a:r>
              <a:rPr lang="en-US" b="1" dirty="0"/>
              <a:t>The </a:t>
            </a:r>
            <a:r>
              <a:rPr lang="en-US" b="1" dirty="0" smtClean="0"/>
              <a:t>Progressive Era (1890-1914)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Protecting Social Welfare</a:t>
            </a:r>
            <a:endParaRPr lang="en-US" dirty="0"/>
          </a:p>
        </p:txBody>
      </p:sp>
      <p:sp>
        <p:nvSpPr>
          <p:cNvPr id="3" name="Content Placeholder 2"/>
          <p:cNvSpPr>
            <a:spLocks noGrp="1"/>
          </p:cNvSpPr>
          <p:nvPr>
            <p:ph sz="quarter" idx="1"/>
          </p:nvPr>
        </p:nvSpPr>
        <p:spPr/>
        <p:txBody>
          <a:bodyPr/>
          <a:lstStyle/>
          <a:p>
            <a:r>
              <a:rPr lang="en-US" b="1" dirty="0" smtClean="0"/>
              <a:t>Social Gospel Movement</a:t>
            </a:r>
          </a:p>
          <a:p>
            <a:pPr lvl="1"/>
            <a:r>
              <a:rPr lang="en-US" dirty="0"/>
              <a:t>The </a:t>
            </a:r>
            <a:r>
              <a:rPr lang="en-US" b="1" cap="all" dirty="0" smtClean="0"/>
              <a:t>YOUNG MEN'S CHRISTIAN ASSOCIATION</a:t>
            </a:r>
            <a:r>
              <a:rPr lang="en-US" dirty="0"/>
              <a:t> and the </a:t>
            </a:r>
            <a:r>
              <a:rPr lang="en-US" b="1" cap="all" dirty="0"/>
              <a:t>YOUNG WOMEN'S CHRISTIAN ASSOCIATION</a:t>
            </a:r>
            <a:r>
              <a:rPr lang="en-US" dirty="0"/>
              <a:t> were formed to address the problems of urban </a:t>
            </a:r>
            <a:r>
              <a:rPr lang="en-US" dirty="0" smtClean="0"/>
              <a:t>youth; </a:t>
            </a:r>
            <a:r>
              <a:rPr lang="en-US" sz="2400" dirty="0">
                <a:solidFill>
                  <a:schemeClr val="dk1"/>
                </a:solidFill>
              </a:rPr>
              <a:t>opened libraries, sponsored classes, and built swimming pools and parks.  </a:t>
            </a:r>
          </a:p>
          <a:p>
            <a:pPr lvl="1"/>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267200"/>
            <a:ext cx="5859463"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291" y="4571999"/>
            <a:ext cx="4837947" cy="685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195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Protecting Social welfare</a:t>
            </a:r>
            <a:endParaRPr lang="en-US" dirty="0"/>
          </a:p>
        </p:txBody>
      </p:sp>
      <p:sp>
        <p:nvSpPr>
          <p:cNvPr id="3" name="Content Placeholder 2"/>
          <p:cNvSpPr>
            <a:spLocks noGrp="1"/>
          </p:cNvSpPr>
          <p:nvPr>
            <p:ph sz="quarter" idx="1"/>
          </p:nvPr>
        </p:nvSpPr>
        <p:spPr/>
        <p:txBody>
          <a:bodyPr/>
          <a:lstStyle/>
          <a:p>
            <a:r>
              <a:rPr lang="en-US" b="1" dirty="0" smtClean="0"/>
              <a:t>Social Gospel Movement</a:t>
            </a:r>
          </a:p>
          <a:p>
            <a:pPr lvl="1"/>
            <a:r>
              <a:rPr lang="en-US" dirty="0" smtClean="0"/>
              <a:t>The</a:t>
            </a:r>
            <a:r>
              <a:rPr lang="en-US" dirty="0"/>
              <a:t> SALVATION ARMY crossed the Atlantic from England and </a:t>
            </a:r>
            <a:r>
              <a:rPr lang="en-US" dirty="0" smtClean="0">
                <a:solidFill>
                  <a:schemeClr val="dk1"/>
                </a:solidFill>
              </a:rPr>
              <a:t>fed </a:t>
            </a:r>
            <a:r>
              <a:rPr lang="en-US" dirty="0">
                <a:solidFill>
                  <a:schemeClr val="dk1"/>
                </a:solidFill>
              </a:rPr>
              <a:t>poor people in soup kitchens, cared for children in nurseries, and sent “slum brigades” to convert poor immigrants to the middle-class values of hard work and temperance.</a:t>
            </a:r>
          </a:p>
          <a:p>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334886"/>
            <a:ext cx="5029200" cy="181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937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Protecting Social welfare</a:t>
            </a:r>
            <a:endParaRPr lang="en-US" dirty="0"/>
          </a:p>
        </p:txBody>
      </p:sp>
      <p:sp>
        <p:nvSpPr>
          <p:cNvPr id="3" name="Content Placeholder 2"/>
          <p:cNvSpPr>
            <a:spLocks noGrp="1"/>
          </p:cNvSpPr>
          <p:nvPr>
            <p:ph sz="quarter" idx="1"/>
          </p:nvPr>
        </p:nvSpPr>
        <p:spPr/>
        <p:txBody>
          <a:bodyPr>
            <a:normAutofit fontScale="92500" lnSpcReduction="10000"/>
          </a:bodyPr>
          <a:lstStyle/>
          <a:p>
            <a:r>
              <a:rPr lang="en-US" b="1" dirty="0" smtClean="0"/>
              <a:t>Settlement House Movement</a:t>
            </a:r>
          </a:p>
          <a:p>
            <a:pPr lvl="1"/>
            <a:r>
              <a:rPr lang="en-US" dirty="0" smtClean="0"/>
              <a:t>Progressives insisted that the environment was influential to individual development (ignorance, poverty and crime were not product of Social Darwinism and a reflection of an individual’s or group’s fitness to survive)</a:t>
            </a:r>
          </a:p>
          <a:p>
            <a:pPr lvl="1"/>
            <a:r>
              <a:rPr lang="en-US" dirty="0" smtClean="0"/>
              <a:t>Settlement </a:t>
            </a:r>
            <a:r>
              <a:rPr lang="en-US" dirty="0"/>
              <a:t>houses </a:t>
            </a:r>
            <a:r>
              <a:rPr lang="en-US" dirty="0" smtClean="0"/>
              <a:t>addressed these issues</a:t>
            </a:r>
          </a:p>
          <a:p>
            <a:pPr lvl="1"/>
            <a:r>
              <a:rPr lang="en-US" dirty="0" smtClean="0"/>
              <a:t>Chicago's</a:t>
            </a:r>
            <a:r>
              <a:rPr lang="en-US" dirty="0"/>
              <a:t> Hull House was the best-known settlement in the United States. </a:t>
            </a:r>
            <a:endParaRPr lang="en-US" dirty="0" smtClean="0"/>
          </a:p>
          <a:p>
            <a:pPr lvl="1"/>
            <a:r>
              <a:rPr lang="en-US" dirty="0" smtClean="0"/>
              <a:t>Most </a:t>
            </a:r>
            <a:r>
              <a:rPr lang="en-US" dirty="0"/>
              <a:t>were large buildings in crowded immigrant neighborhoods of industrial cities, where settlement workers provided services for neighbors and sought to remedy poverty. </a:t>
            </a:r>
            <a:endParaRPr lang="en-US" dirty="0" smtClean="0"/>
          </a:p>
          <a:p>
            <a:pPr lvl="1"/>
            <a:r>
              <a:rPr lang="en-US" dirty="0"/>
              <a:t>Hull </a:t>
            </a:r>
            <a:r>
              <a:rPr lang="en-US" dirty="0" smtClean="0"/>
              <a:t>House was </a:t>
            </a:r>
            <a:r>
              <a:rPr lang="en-US" dirty="0"/>
              <a:t>established by </a:t>
            </a:r>
            <a:r>
              <a:rPr lang="en-US" b="1" dirty="0"/>
              <a:t>Jane Addams </a:t>
            </a:r>
            <a:r>
              <a:rPr lang="en-US" dirty="0"/>
              <a:t>and Ellen Gates Starr </a:t>
            </a:r>
            <a:r>
              <a:rPr lang="en-US" dirty="0" smtClean="0"/>
              <a:t>on September </a:t>
            </a:r>
            <a:r>
              <a:rPr lang="en-US" dirty="0"/>
              <a:t>18, 1889. </a:t>
            </a:r>
            <a:endParaRPr lang="en-US" dirty="0" smtClean="0"/>
          </a:p>
          <a:p>
            <a:pPr lvl="1"/>
            <a:r>
              <a:rPr lang="en-US" dirty="0" smtClean="0"/>
              <a:t>By </a:t>
            </a:r>
            <a:r>
              <a:rPr lang="en-US" dirty="0"/>
              <a:t>1907, the converted 1856 mansion had expanded to a massive 13-building complex covering nearly a city block. </a:t>
            </a:r>
            <a:endParaRPr lang="en-US" dirty="0" smtClean="0"/>
          </a:p>
          <a:p>
            <a:pPr lvl="1"/>
            <a:endParaRPr lang="en-US" dirty="0"/>
          </a:p>
          <a:p>
            <a:endParaRPr lang="en-US" dirty="0"/>
          </a:p>
        </p:txBody>
      </p:sp>
    </p:spTree>
    <p:extLst>
      <p:ext uri="{BB962C8B-B14F-4D97-AF65-F5344CB8AC3E}">
        <p14:creationId xmlns:p14="http://schemas.microsoft.com/office/powerpoint/2010/main" val="150915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Protecting Social welfare</a:t>
            </a:r>
          </a:p>
        </p:txBody>
      </p:sp>
      <p:sp>
        <p:nvSpPr>
          <p:cNvPr id="3" name="Content Placeholder 2"/>
          <p:cNvSpPr>
            <a:spLocks noGrp="1"/>
          </p:cNvSpPr>
          <p:nvPr>
            <p:ph sz="quarter" idx="1"/>
          </p:nvPr>
        </p:nvSpPr>
        <p:spPr>
          <a:xfrm>
            <a:off x="457200" y="1600200"/>
            <a:ext cx="4800600" cy="4873752"/>
          </a:xfrm>
        </p:spPr>
        <p:txBody>
          <a:bodyPr>
            <a:normAutofit fontScale="92500"/>
          </a:bodyPr>
          <a:lstStyle/>
          <a:p>
            <a:r>
              <a:rPr lang="en-US" b="1" dirty="0" smtClean="0"/>
              <a:t>Settlement House Movement</a:t>
            </a:r>
          </a:p>
          <a:p>
            <a:pPr lvl="1"/>
            <a:r>
              <a:rPr lang="en-US" dirty="0" smtClean="0"/>
              <a:t>Chicago’s Hull House included </a:t>
            </a:r>
            <a:r>
              <a:rPr lang="en-US" dirty="0"/>
              <a:t>a gymnasium, theater, art gallery, music school, boys' club, auditorium, cafeteria, cooperative residence for working women, kindergarten, nursery, libraries, post office, meeting and club rooms, art studios, kitchen, and a dining room and apartments for the residential staff. </a:t>
            </a:r>
            <a:endParaRPr lang="en-US" dirty="0" smtClean="0"/>
          </a:p>
          <a:p>
            <a:pPr lvl="1"/>
            <a:r>
              <a:rPr lang="en-US" dirty="0" smtClean="0"/>
              <a:t>Hull House became </a:t>
            </a:r>
            <a:r>
              <a:rPr lang="en-US" dirty="0"/>
              <a:t>the flagship of </a:t>
            </a:r>
            <a:r>
              <a:rPr lang="en-US" dirty="0" smtClean="0"/>
              <a:t>the </a:t>
            </a:r>
            <a:r>
              <a:rPr lang="en-US" dirty="0"/>
              <a:t>movement that included nearly five hundred settlements nationally by 1920.</a:t>
            </a:r>
            <a:endParaRPr lang="en-U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8501" y="1752600"/>
            <a:ext cx="3069699" cy="4213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96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Protecting Social Welfare</a:t>
            </a:r>
            <a:endParaRPr lang="en-US" dirty="0"/>
          </a:p>
        </p:txBody>
      </p:sp>
      <p:sp>
        <p:nvSpPr>
          <p:cNvPr id="3" name="Content Placeholder 2"/>
          <p:cNvSpPr>
            <a:spLocks noGrp="1"/>
          </p:cNvSpPr>
          <p:nvPr>
            <p:ph sz="quarter" idx="1"/>
          </p:nvPr>
        </p:nvSpPr>
        <p:spPr/>
        <p:txBody>
          <a:bodyPr>
            <a:normAutofit lnSpcReduction="10000"/>
          </a:bodyPr>
          <a:lstStyle/>
          <a:p>
            <a:r>
              <a:rPr lang="en-US" b="1" dirty="0" smtClean="0"/>
              <a:t>Settlement House Movement</a:t>
            </a:r>
          </a:p>
          <a:p>
            <a:pPr lvl="1"/>
            <a:r>
              <a:rPr lang="en-US" sz="2200" dirty="0" smtClean="0"/>
              <a:t>Many women who frequented Hull House were influenced to become reformers </a:t>
            </a:r>
            <a:r>
              <a:rPr lang="en-US" sz="2200" dirty="0"/>
              <a:t>on the local, state, and national levels. </a:t>
            </a:r>
            <a:endParaRPr lang="en-US" sz="2200" dirty="0" smtClean="0"/>
          </a:p>
          <a:p>
            <a:pPr lvl="1"/>
            <a:r>
              <a:rPr lang="en-US" sz="2200" dirty="0" smtClean="0"/>
              <a:t>In </a:t>
            </a:r>
            <a:r>
              <a:rPr lang="en-US" sz="2200" dirty="0"/>
              <a:t>the neighborhood, these residents established the city's first public </a:t>
            </a:r>
            <a:r>
              <a:rPr lang="en-US" sz="2200" dirty="0" smtClean="0"/>
              <a:t>playground, campaigned </a:t>
            </a:r>
            <a:r>
              <a:rPr lang="en-US" sz="2200" dirty="0"/>
              <a:t>to reform ward politics, investigated housing, working, and sanitation issues, organized to improve garbage removal, and agitated for new public schools. </a:t>
            </a:r>
            <a:endParaRPr lang="en-US" sz="2200" dirty="0" smtClean="0"/>
          </a:p>
          <a:p>
            <a:pPr lvl="1"/>
            <a:r>
              <a:rPr lang="en-US" sz="2200" dirty="0" smtClean="0"/>
              <a:t>On the state level </a:t>
            </a:r>
            <a:r>
              <a:rPr lang="en-US" sz="2200" b="1" dirty="0" smtClean="0">
                <a:solidFill>
                  <a:schemeClr val="dk1"/>
                </a:solidFill>
              </a:rPr>
              <a:t>Florence </a:t>
            </a:r>
            <a:r>
              <a:rPr lang="en-US" sz="2200" b="1" dirty="0">
                <a:solidFill>
                  <a:schemeClr val="dk1"/>
                </a:solidFill>
              </a:rPr>
              <a:t>Kelly</a:t>
            </a:r>
            <a:r>
              <a:rPr lang="en-US" sz="2200" dirty="0">
                <a:solidFill>
                  <a:schemeClr val="dk1"/>
                </a:solidFill>
              </a:rPr>
              <a:t> -  lived in Jane </a:t>
            </a:r>
            <a:r>
              <a:rPr lang="en-US" sz="2200" dirty="0" err="1">
                <a:solidFill>
                  <a:schemeClr val="dk1"/>
                </a:solidFill>
              </a:rPr>
              <a:t>Addam’s</a:t>
            </a:r>
            <a:r>
              <a:rPr lang="en-US" sz="2200" dirty="0">
                <a:solidFill>
                  <a:schemeClr val="dk1"/>
                </a:solidFill>
              </a:rPr>
              <a:t> Hull </a:t>
            </a:r>
            <a:r>
              <a:rPr lang="en-US" sz="2200" dirty="0" smtClean="0">
                <a:solidFill>
                  <a:schemeClr val="dk1"/>
                </a:solidFill>
              </a:rPr>
              <a:t>House and became </a:t>
            </a:r>
            <a:r>
              <a:rPr lang="en-US" sz="2200" dirty="0">
                <a:solidFill>
                  <a:schemeClr val="dk1"/>
                </a:solidFill>
              </a:rPr>
              <a:t>chief inspector of factories for Illinois and helped win the passage of the Illinois Factory Act in 1893</a:t>
            </a:r>
          </a:p>
          <a:p>
            <a:pPr lvl="1"/>
            <a:endParaRPr lang="en-US" dirty="0"/>
          </a:p>
        </p:txBody>
      </p:sp>
    </p:spTree>
    <p:extLst>
      <p:ext uri="{BB962C8B-B14F-4D97-AF65-F5344CB8AC3E}">
        <p14:creationId xmlns:p14="http://schemas.microsoft.com/office/powerpoint/2010/main" val="62198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lstStyle/>
          <a:p>
            <a:r>
              <a:rPr lang="en-US" b="1" dirty="0">
                <a:solidFill>
                  <a:schemeClr val="tx1">
                    <a:lumMod val="50000"/>
                    <a:lumOff val="50000"/>
                  </a:schemeClr>
                </a:solidFill>
              </a:rPr>
              <a:t>The Origins of Progressivism</a:t>
            </a:r>
            <a:endParaRPr lang="en-US" dirty="0">
              <a:solidFill>
                <a:schemeClr val="tx1">
                  <a:lumMod val="50000"/>
                  <a:lumOff val="5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947681285"/>
              </p:ext>
            </p:extLst>
          </p:nvPr>
        </p:nvGraphicFramePr>
        <p:xfrm>
          <a:off x="152400" y="381001"/>
          <a:ext cx="8763000" cy="6477000"/>
        </p:xfrm>
        <a:graphic>
          <a:graphicData uri="http://schemas.openxmlformats.org/drawingml/2006/table">
            <a:tbl>
              <a:tblPr firstRow="1" bandRow="1">
                <a:tableStyleId>{5C22544A-7EE6-4342-B048-85BDC9FD1C3A}</a:tableStyleId>
              </a:tblPr>
              <a:tblGrid>
                <a:gridCol w="8763000"/>
              </a:tblGrid>
              <a:tr h="3134295">
                <a:tc>
                  <a:txBody>
                    <a:bodyPr/>
                    <a:lstStyle/>
                    <a:p>
                      <a:r>
                        <a:rPr lang="en-US" sz="2800" b="1" kern="1200" dirty="0" smtClean="0">
                          <a:solidFill>
                            <a:schemeClr val="tx1"/>
                          </a:solidFill>
                          <a:latin typeface="+mn-lt"/>
                          <a:ea typeface="+mn-ea"/>
                          <a:cs typeface="+mn-cs"/>
                        </a:rPr>
                        <a:t>II.  Promoting Moral Improvement –</a:t>
                      </a:r>
                      <a:r>
                        <a:rPr lang="en-US" sz="2800" b="0" kern="1200" dirty="0" smtClean="0">
                          <a:solidFill>
                            <a:schemeClr val="tx1"/>
                          </a:solidFill>
                          <a:latin typeface="+mn-lt"/>
                          <a:ea typeface="+mn-ea"/>
                          <a:cs typeface="+mn-cs"/>
                        </a:rPr>
                        <a:t>Reformers offered programs to uplift immigrants and poor city dwellers by improving personal behavior</a:t>
                      </a:r>
                    </a:p>
                    <a:p>
                      <a:endParaRPr lang="en-US" sz="2800" b="0" kern="1200" dirty="0" smtClean="0">
                        <a:solidFill>
                          <a:schemeClr val="tx1"/>
                        </a:solidFill>
                        <a:latin typeface="+mn-lt"/>
                        <a:ea typeface="+mn-ea"/>
                        <a:cs typeface="+mn-cs"/>
                      </a:endParaRPr>
                    </a:p>
                  </a:txBody>
                  <a:tcPr>
                    <a:solidFill>
                      <a:schemeClr val="accent2">
                        <a:lumMod val="20000"/>
                        <a:lumOff val="80000"/>
                      </a:schemeClr>
                    </a:solidFill>
                  </a:tcPr>
                </a:tc>
              </a:tr>
              <a:tr h="3342705">
                <a:tc>
                  <a:txBody>
                    <a:bodyPr/>
                    <a:lstStyle/>
                    <a:p>
                      <a:pPr lvl="0"/>
                      <a:endParaRPr lang="en-US" sz="2800" dirty="0"/>
                    </a:p>
                  </a:txBody>
                  <a:tcPr>
                    <a:solidFill>
                      <a:schemeClr val="accent2">
                        <a:lumMod val="60000"/>
                        <a:lumOff val="40000"/>
                      </a:schemeClr>
                    </a:solidFill>
                  </a:tcPr>
                </a:tc>
              </a:tr>
            </a:tbl>
          </a:graphicData>
        </a:graphic>
      </p:graphicFrame>
      <p:pic>
        <p:nvPicPr>
          <p:cNvPr id="10245" name="Picture 5"/>
          <p:cNvPicPr>
            <a:picLocks noChangeAspect="1" noChangeArrowheads="1"/>
          </p:cNvPicPr>
          <p:nvPr/>
        </p:nvPicPr>
        <p:blipFill>
          <a:blip r:embed="rId2" cstate="print"/>
          <a:srcRect/>
          <a:stretch>
            <a:fillRect/>
          </a:stretch>
        </p:blipFill>
        <p:spPr bwMode="auto">
          <a:xfrm>
            <a:off x="942202" y="1981200"/>
            <a:ext cx="6906397" cy="45227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II.  Promoting moral improvement</a:t>
            </a:r>
            <a:endParaRPr lang="en-US" dirty="0"/>
          </a:p>
        </p:txBody>
      </p:sp>
      <p:sp>
        <p:nvSpPr>
          <p:cNvPr id="3" name="Content Placeholder 2"/>
          <p:cNvSpPr>
            <a:spLocks noGrp="1"/>
          </p:cNvSpPr>
          <p:nvPr>
            <p:ph sz="quarter" idx="1"/>
          </p:nvPr>
        </p:nvSpPr>
        <p:spPr>
          <a:xfrm>
            <a:off x="457200" y="1600200"/>
            <a:ext cx="4953000" cy="4873752"/>
          </a:xfrm>
        </p:spPr>
        <p:txBody>
          <a:bodyPr>
            <a:normAutofit lnSpcReduction="10000"/>
          </a:bodyPr>
          <a:lstStyle/>
          <a:p>
            <a:r>
              <a:rPr lang="en-US" b="1" dirty="0" smtClean="0"/>
              <a:t>Push for prohibition</a:t>
            </a:r>
          </a:p>
          <a:p>
            <a:pPr lvl="1"/>
            <a:r>
              <a:rPr lang="en-US" dirty="0" smtClean="0"/>
              <a:t>Progressives thought it was necessary to restore order</a:t>
            </a:r>
          </a:p>
          <a:p>
            <a:pPr lvl="1"/>
            <a:r>
              <a:rPr lang="en-US" dirty="0" smtClean="0"/>
              <a:t>Workers lost money in saloons</a:t>
            </a:r>
          </a:p>
          <a:p>
            <a:pPr lvl="1"/>
            <a:r>
              <a:rPr lang="en-US" dirty="0" smtClean="0"/>
              <a:t>Working class wives and mothers wanted to reform men’s behavior and improve their lives</a:t>
            </a:r>
          </a:p>
          <a:p>
            <a:pPr lvl="1"/>
            <a:r>
              <a:rPr lang="en-US" dirty="0" smtClean="0"/>
              <a:t>Employers wanted to curtail loss of work hours due to drunkenness</a:t>
            </a:r>
          </a:p>
          <a:p>
            <a:pPr lvl="1"/>
            <a:r>
              <a:rPr lang="en-US" dirty="0" smtClean="0"/>
              <a:t>Liquor industry was deemed a trust</a:t>
            </a:r>
          </a:p>
          <a:p>
            <a:pPr lvl="1"/>
            <a:r>
              <a:rPr lang="en-US" dirty="0" smtClean="0"/>
              <a:t>Saloon was linked closely to political machines</a:t>
            </a:r>
            <a:endParaRPr lang="en-US" dirty="0"/>
          </a:p>
        </p:txBody>
      </p:sp>
      <p:pic>
        <p:nvPicPr>
          <p:cNvPr id="4" name="Picture 3"/>
          <p:cNvPicPr>
            <a:picLocks noChangeAspect="1"/>
          </p:cNvPicPr>
          <p:nvPr/>
        </p:nvPicPr>
        <p:blipFill>
          <a:blip r:embed="rId2"/>
          <a:stretch>
            <a:fillRect/>
          </a:stretch>
        </p:blipFill>
        <p:spPr>
          <a:xfrm>
            <a:off x="5427260" y="2286000"/>
            <a:ext cx="3110230" cy="3009900"/>
          </a:xfrm>
          <a:prstGeom prst="rect">
            <a:avLst/>
          </a:prstGeom>
        </p:spPr>
      </p:pic>
    </p:spTree>
    <p:extLst>
      <p:ext uri="{BB962C8B-B14F-4D97-AF65-F5344CB8AC3E}">
        <p14:creationId xmlns:p14="http://schemas.microsoft.com/office/powerpoint/2010/main" val="151343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solidFill>
                  <a:schemeClr val="tx1"/>
                </a:solidFill>
              </a:rPr>
              <a:t/>
            </a:r>
            <a:br>
              <a:rPr lang="en-US" sz="3200" b="1" dirty="0" smtClean="0">
                <a:solidFill>
                  <a:schemeClr val="tx1"/>
                </a:solidFill>
              </a:rPr>
            </a:br>
            <a:r>
              <a:rPr lang="en-US" sz="2800" dirty="0" smtClean="0"/>
              <a:t>II.  Promoting moral improvement</a:t>
            </a:r>
            <a:r>
              <a:rPr lang="en-US" sz="3200" b="1" dirty="0">
                <a:solidFill>
                  <a:schemeClr val="tx1"/>
                </a:solidFill>
              </a:rPr>
              <a:t/>
            </a:r>
            <a:br>
              <a:rPr lang="en-US" sz="3200" b="1" dirty="0">
                <a:solidFill>
                  <a:schemeClr val="tx1"/>
                </a:solidFill>
              </a:rPr>
            </a:br>
            <a:endParaRPr lang="en-US" dirty="0"/>
          </a:p>
        </p:txBody>
      </p:sp>
      <p:sp>
        <p:nvSpPr>
          <p:cNvPr id="3" name="Content Placeholder 2"/>
          <p:cNvSpPr>
            <a:spLocks noGrp="1"/>
          </p:cNvSpPr>
          <p:nvPr>
            <p:ph sz="quarter" idx="1"/>
          </p:nvPr>
        </p:nvSpPr>
        <p:spPr>
          <a:xfrm>
            <a:off x="457200" y="1295400"/>
            <a:ext cx="7467600" cy="3183370"/>
          </a:xfrm>
        </p:spPr>
        <p:txBody>
          <a:bodyPr>
            <a:normAutofit fontScale="92500" lnSpcReduction="10000"/>
          </a:bodyPr>
          <a:lstStyle/>
          <a:p>
            <a:r>
              <a:rPr lang="en-US" b="1" dirty="0"/>
              <a:t>Prohibition</a:t>
            </a:r>
            <a:r>
              <a:rPr lang="en-US" dirty="0"/>
              <a:t>, the banning of alcoholic beverages, was one such </a:t>
            </a:r>
            <a:r>
              <a:rPr lang="en-US" dirty="0" smtClean="0"/>
              <a:t>program</a:t>
            </a:r>
          </a:p>
          <a:p>
            <a:pPr lvl="1"/>
            <a:r>
              <a:rPr lang="en-US" sz="2400" b="1" dirty="0">
                <a:solidFill>
                  <a:schemeClr val="dk1"/>
                </a:solidFill>
              </a:rPr>
              <a:t>Women’s Christian Temperance Union (WCTU) -</a:t>
            </a:r>
            <a:r>
              <a:rPr lang="en-US" sz="2400" dirty="0">
                <a:solidFill>
                  <a:schemeClr val="dk1"/>
                </a:solidFill>
              </a:rPr>
              <a:t> founded in Chicago in 1873, promoted the goal of prohibition  Members entered saloons, singing, praying, and urging saloonkeepers to </a:t>
            </a:r>
            <a:r>
              <a:rPr lang="en-US" sz="2400" dirty="0" smtClean="0">
                <a:solidFill>
                  <a:schemeClr val="dk1"/>
                </a:solidFill>
              </a:rPr>
              <a:t>stop selling alcohol</a:t>
            </a:r>
          </a:p>
          <a:p>
            <a:pPr lvl="1"/>
            <a:r>
              <a:rPr lang="en-US" sz="2400" dirty="0" smtClean="0">
                <a:solidFill>
                  <a:schemeClr val="dk1"/>
                </a:solidFill>
              </a:rPr>
              <a:t>By 1911, had 245,000 members and was the largest women’s organization in American history</a:t>
            </a:r>
            <a:endParaRPr lang="en-US" sz="2400" dirty="0">
              <a:solidFill>
                <a:schemeClr val="dk1"/>
              </a:solidFill>
            </a:endParaRPr>
          </a:p>
          <a:p>
            <a:pPr lvl="1"/>
            <a:endParaRPr lang="en-US" dirty="0"/>
          </a:p>
          <a:p>
            <a:pPr lvl="1"/>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478770"/>
            <a:ext cx="1968500" cy="197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513406"/>
            <a:ext cx="4423449"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105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Promoting Moral Improvement</a:t>
            </a:r>
            <a:endParaRPr lang="en-US" dirty="0"/>
          </a:p>
        </p:txBody>
      </p:sp>
      <p:sp>
        <p:nvSpPr>
          <p:cNvPr id="3" name="Content Placeholder 2"/>
          <p:cNvSpPr>
            <a:spLocks noGrp="1"/>
          </p:cNvSpPr>
          <p:nvPr>
            <p:ph sz="quarter" idx="1"/>
          </p:nvPr>
        </p:nvSpPr>
        <p:spPr>
          <a:xfrm>
            <a:off x="457200" y="1600200"/>
            <a:ext cx="5257800" cy="4873752"/>
          </a:xfrm>
        </p:spPr>
        <p:txBody>
          <a:bodyPr>
            <a:normAutofit fontScale="92500" lnSpcReduction="10000"/>
          </a:bodyPr>
          <a:lstStyle/>
          <a:p>
            <a:pPr lvl="0"/>
            <a:r>
              <a:rPr lang="en-US" b="1" dirty="0" smtClean="0">
                <a:solidFill>
                  <a:schemeClr val="dk1"/>
                </a:solidFill>
              </a:rPr>
              <a:t>Frances </a:t>
            </a:r>
            <a:r>
              <a:rPr lang="en-US" b="1" dirty="0">
                <a:solidFill>
                  <a:schemeClr val="dk1"/>
                </a:solidFill>
              </a:rPr>
              <a:t>Willard -</a:t>
            </a:r>
            <a:r>
              <a:rPr lang="en-US" dirty="0">
                <a:solidFill>
                  <a:schemeClr val="dk1"/>
                </a:solidFill>
              </a:rPr>
              <a:t> transformed the WCTU from a small mid-western religious group into a powerful national </a:t>
            </a:r>
            <a:r>
              <a:rPr lang="en-US" dirty="0" smtClean="0">
                <a:solidFill>
                  <a:schemeClr val="dk1"/>
                </a:solidFill>
              </a:rPr>
              <a:t>organization</a:t>
            </a:r>
          </a:p>
          <a:p>
            <a:pPr lvl="0"/>
            <a:r>
              <a:rPr lang="en-US" dirty="0"/>
              <a:t>Willard traveled constantly and spoke frequently—in 1883 she spoke in every state of the Union—and was a regular lecturer at the summer Lake Chautauqua meetings in New York.</a:t>
            </a:r>
            <a:endParaRPr lang="en-US" dirty="0" smtClean="0">
              <a:solidFill>
                <a:schemeClr val="dk1"/>
              </a:solidFill>
            </a:endParaRPr>
          </a:p>
          <a:p>
            <a:pPr lvl="0"/>
            <a:r>
              <a:rPr lang="en-US" dirty="0" smtClean="0">
                <a:solidFill>
                  <a:schemeClr val="dk1"/>
                </a:solidFill>
              </a:rPr>
              <a:t>WCTU </a:t>
            </a:r>
            <a:r>
              <a:rPr lang="en-US" dirty="0">
                <a:solidFill>
                  <a:schemeClr val="dk1"/>
                </a:solidFill>
              </a:rPr>
              <a:t>members opened </a:t>
            </a:r>
            <a:r>
              <a:rPr lang="en-US" dirty="0" smtClean="0">
                <a:solidFill>
                  <a:schemeClr val="dk1"/>
                </a:solidFill>
              </a:rPr>
              <a:t>kindergartens for </a:t>
            </a:r>
            <a:r>
              <a:rPr lang="en-US" dirty="0">
                <a:solidFill>
                  <a:schemeClr val="dk1"/>
                </a:solidFill>
              </a:rPr>
              <a:t>immigrants, visited inmates in </a:t>
            </a:r>
            <a:r>
              <a:rPr lang="en-US" dirty="0" smtClean="0">
                <a:solidFill>
                  <a:schemeClr val="dk1"/>
                </a:solidFill>
              </a:rPr>
              <a:t>prisons, worked </a:t>
            </a:r>
            <a:r>
              <a:rPr lang="en-US" dirty="0">
                <a:solidFill>
                  <a:schemeClr val="dk1"/>
                </a:solidFill>
              </a:rPr>
              <a:t>for </a:t>
            </a:r>
            <a:r>
              <a:rPr lang="en-US" dirty="0" smtClean="0">
                <a:solidFill>
                  <a:schemeClr val="dk1"/>
                </a:solidFill>
              </a:rPr>
              <a:t>suffrage and fought for an 8 hour work day</a:t>
            </a:r>
            <a:endParaRPr lang="en-US" dirty="0">
              <a:solidFill>
                <a:schemeClr val="dk1"/>
              </a:solidFill>
            </a:endParaRPr>
          </a:p>
          <a:p>
            <a:pPr lvl="1"/>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828800"/>
            <a:ext cx="2951852" cy="3602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431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Promoting Moral Improvement</a:t>
            </a:r>
          </a:p>
        </p:txBody>
      </p:sp>
      <p:sp>
        <p:nvSpPr>
          <p:cNvPr id="3" name="Content Placeholder 2"/>
          <p:cNvSpPr>
            <a:spLocks noGrp="1"/>
          </p:cNvSpPr>
          <p:nvPr>
            <p:ph sz="quarter" idx="1"/>
          </p:nvPr>
        </p:nvSpPr>
        <p:spPr>
          <a:xfrm>
            <a:off x="457200" y="1600200"/>
            <a:ext cx="8229600" cy="4873752"/>
          </a:xfrm>
        </p:spPr>
        <p:txBody>
          <a:bodyPr>
            <a:normAutofit fontScale="92500" lnSpcReduction="10000"/>
          </a:bodyPr>
          <a:lstStyle/>
          <a:p>
            <a:r>
              <a:rPr lang="en-US" b="1" dirty="0" smtClean="0"/>
              <a:t>Prohibition</a:t>
            </a:r>
          </a:p>
          <a:p>
            <a:pPr lvl="1"/>
            <a:r>
              <a:rPr lang="en-US" sz="2400" b="1" dirty="0">
                <a:solidFill>
                  <a:schemeClr val="dk1"/>
                </a:solidFill>
              </a:rPr>
              <a:t>Anti-Saloon League –</a:t>
            </a:r>
            <a:r>
              <a:rPr lang="en-US" sz="2400" dirty="0">
                <a:solidFill>
                  <a:schemeClr val="dk1"/>
                </a:solidFill>
              </a:rPr>
              <a:t> founded in 1895, called itself “the Church in action against the </a:t>
            </a:r>
            <a:r>
              <a:rPr lang="en-US" sz="2400" dirty="0" smtClean="0">
                <a:solidFill>
                  <a:schemeClr val="dk1"/>
                </a:solidFill>
              </a:rPr>
              <a:t>saloon”; Endorsed </a:t>
            </a:r>
            <a:r>
              <a:rPr lang="en-US" sz="2400" dirty="0">
                <a:solidFill>
                  <a:schemeClr val="dk1"/>
                </a:solidFill>
              </a:rPr>
              <a:t>politicians that </a:t>
            </a:r>
            <a:r>
              <a:rPr lang="en-US" sz="2400" dirty="0" smtClean="0">
                <a:solidFill>
                  <a:schemeClr val="dk1"/>
                </a:solidFill>
              </a:rPr>
              <a:t>supported Prohibition</a:t>
            </a:r>
            <a:r>
              <a:rPr lang="en-US" sz="2400" dirty="0">
                <a:solidFill>
                  <a:schemeClr val="dk1"/>
                </a:solidFill>
              </a:rPr>
              <a:t>.  Convinced many states, </a:t>
            </a:r>
            <a:r>
              <a:rPr lang="en-US" sz="2400" dirty="0" smtClean="0">
                <a:solidFill>
                  <a:schemeClr val="dk1"/>
                </a:solidFill>
              </a:rPr>
              <a:t>towns</a:t>
            </a:r>
            <a:r>
              <a:rPr lang="en-US" sz="2400" dirty="0">
                <a:solidFill>
                  <a:schemeClr val="dk1"/>
                </a:solidFill>
              </a:rPr>
              <a:t>, and cities to prohibit the sale, </a:t>
            </a:r>
            <a:r>
              <a:rPr lang="en-US" sz="2400" dirty="0" smtClean="0">
                <a:solidFill>
                  <a:schemeClr val="dk1"/>
                </a:solidFill>
              </a:rPr>
              <a:t>production</a:t>
            </a:r>
            <a:r>
              <a:rPr lang="en-US" sz="2400" dirty="0">
                <a:solidFill>
                  <a:schemeClr val="dk1"/>
                </a:solidFill>
              </a:rPr>
              <a:t>, or use of </a:t>
            </a:r>
            <a:r>
              <a:rPr lang="en-US" sz="2400" dirty="0" smtClean="0">
                <a:solidFill>
                  <a:schemeClr val="dk1"/>
                </a:solidFill>
              </a:rPr>
              <a:t>alcohol</a:t>
            </a:r>
          </a:p>
          <a:p>
            <a:pPr lvl="1"/>
            <a:r>
              <a:rPr lang="en-US" sz="2400" b="1" dirty="0">
                <a:solidFill>
                  <a:schemeClr val="dk1"/>
                </a:solidFill>
              </a:rPr>
              <a:t>Carry Nation –</a:t>
            </a:r>
            <a:r>
              <a:rPr lang="en-US" sz="2400" dirty="0">
                <a:solidFill>
                  <a:schemeClr val="dk1"/>
                </a:solidFill>
              </a:rPr>
              <a:t> worked for prohibition by walking into saloons, scolding the customers, and using her hatchet to destroy the bottles of </a:t>
            </a:r>
            <a:r>
              <a:rPr lang="en-US" sz="2400" dirty="0" smtClean="0">
                <a:solidFill>
                  <a:schemeClr val="dk1"/>
                </a:solidFill>
              </a:rPr>
              <a:t>liquor</a:t>
            </a:r>
          </a:p>
          <a:p>
            <a:pPr lvl="2"/>
            <a:r>
              <a:rPr lang="en-US" dirty="0"/>
              <a:t>Between 1900 and 1910 </a:t>
            </a:r>
            <a:r>
              <a:rPr lang="en-US" dirty="0" smtClean="0"/>
              <a:t>Nation </a:t>
            </a:r>
            <a:r>
              <a:rPr lang="en-US" dirty="0"/>
              <a:t>was arrested some 30 times after leading her followers in the destruction of one water hole after another with cries of "Smash, ladies, smash!" </a:t>
            </a:r>
            <a:endParaRPr lang="en-US" dirty="0" smtClean="0"/>
          </a:p>
          <a:p>
            <a:pPr lvl="2"/>
            <a:r>
              <a:rPr lang="en-US" dirty="0" smtClean="0"/>
              <a:t>Prize-fighter </a:t>
            </a:r>
            <a:r>
              <a:rPr lang="en-US" dirty="0"/>
              <a:t>John L. Sullivan was reported to have run and hid when Nation burst into his New York City saloon</a:t>
            </a:r>
            <a:r>
              <a:rPr lang="en-US" dirty="0" smtClean="0"/>
              <a:t>.</a:t>
            </a:r>
          </a:p>
          <a:p>
            <a:pPr lvl="2"/>
            <a:r>
              <a:rPr lang="en-US" dirty="0" smtClean="0"/>
              <a:t>Nation </a:t>
            </a:r>
            <a:r>
              <a:rPr lang="en-US" dirty="0"/>
              <a:t>mocked her opponents as "rum-soaked, whiskey-swilled, </a:t>
            </a:r>
            <a:r>
              <a:rPr lang="en-US" dirty="0" err="1"/>
              <a:t>saturn</a:t>
            </a:r>
            <a:r>
              <a:rPr lang="en-US" dirty="0"/>
              <a:t>-faced rummies." </a:t>
            </a:r>
            <a:endParaRPr lang="en-US" dirty="0">
              <a:solidFill>
                <a:schemeClr val="dk1"/>
              </a:solidFill>
            </a:endParaRPr>
          </a:p>
          <a:p>
            <a:pPr lvl="1"/>
            <a:endParaRPr lang="en-US" sz="2400" dirty="0">
              <a:solidFill>
                <a:schemeClr val="dk1"/>
              </a:solidFill>
            </a:endParaRPr>
          </a:p>
          <a:p>
            <a:pPr lvl="1"/>
            <a:endParaRPr lang="en-US" dirty="0"/>
          </a:p>
        </p:txBody>
      </p:sp>
    </p:spTree>
    <p:extLst>
      <p:ext uri="{BB962C8B-B14F-4D97-AF65-F5344CB8AC3E}">
        <p14:creationId xmlns:p14="http://schemas.microsoft.com/office/powerpoint/2010/main" val="210750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progressivism</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Progressivism was a crusade against the problems associated with the rapid growth of  industries and urbanization </a:t>
            </a:r>
          </a:p>
          <a:p>
            <a:r>
              <a:rPr lang="en-US" dirty="0" smtClean="0"/>
              <a:t>Progressive Reformers </a:t>
            </a:r>
            <a:r>
              <a:rPr lang="en-US" dirty="0"/>
              <a:t>specifically </a:t>
            </a:r>
            <a:r>
              <a:rPr lang="en-US" dirty="0" smtClean="0"/>
              <a:t>targeted the abuses of urban political bosses and corporate robber barons.  </a:t>
            </a:r>
          </a:p>
          <a:p>
            <a:r>
              <a:rPr lang="en-US" dirty="0" smtClean="0"/>
              <a:t>Progressives believed in greater democracy and social justice, a more effective regulation of businesses and a revived commitment to public service</a:t>
            </a:r>
          </a:p>
          <a:p>
            <a:r>
              <a:rPr lang="en-US" dirty="0" smtClean="0"/>
              <a:t>Progressives believed that government could be used as an “agency of human welfare”; Government at all levels (local, state, and federal) should help accomplish progressive reform.</a:t>
            </a:r>
          </a:p>
          <a:p>
            <a:r>
              <a:rPr lang="en-US" dirty="0" smtClean="0"/>
              <a:t>Progressives believed that the complex social ills of an urban-industrialized revolution required new responses:  Government should provide direct services such as schools, public health, welfare, care of the handicapped, farm loans</a:t>
            </a:r>
            <a:endParaRPr lang="en-US" dirty="0"/>
          </a:p>
          <a:p>
            <a:endParaRPr lang="en-US" dirty="0"/>
          </a:p>
        </p:txBody>
      </p:sp>
    </p:spTree>
    <p:extLst>
      <p:ext uri="{BB962C8B-B14F-4D97-AF65-F5344CB8AC3E}">
        <p14:creationId xmlns:p14="http://schemas.microsoft.com/office/powerpoint/2010/main" val="65323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91200" y="1752600"/>
            <a:ext cx="3151909" cy="3970318"/>
          </a:xfrm>
          <a:prstGeom prst="rect">
            <a:avLst/>
          </a:prstGeom>
          <a:noFill/>
        </p:spPr>
        <p:txBody>
          <a:bodyPr wrap="square" rtlCol="0">
            <a:spAutoFit/>
          </a:bodyPr>
          <a:lstStyle/>
          <a:p>
            <a:r>
              <a:rPr lang="en-US" b="1" dirty="0" smtClean="0"/>
              <a:t>Carrie Nation </a:t>
            </a:r>
            <a:r>
              <a:rPr lang="en-US" dirty="0" smtClean="0"/>
              <a:t>described </a:t>
            </a:r>
            <a:r>
              <a:rPr lang="en-US" dirty="0"/>
              <a:t>herself as "a bulldog running along at the feet of Jesus, barking at what he doesn't </a:t>
            </a:r>
            <a:r>
              <a:rPr lang="en-US" dirty="0" smtClean="0"/>
              <a:t>like"</a:t>
            </a:r>
            <a:r>
              <a:rPr lang="en-US" dirty="0"/>
              <a:t> </a:t>
            </a:r>
            <a:endParaRPr lang="en-US" dirty="0" smtClean="0"/>
          </a:p>
          <a:p>
            <a:endParaRPr lang="en-US" dirty="0"/>
          </a:p>
          <a:p>
            <a:r>
              <a:rPr lang="en-US" dirty="0" smtClean="0"/>
              <a:t>U.S. entry into World War I and the opposition from rural areas to drinking on moral grounds encouraged passage of </a:t>
            </a:r>
            <a:r>
              <a:rPr lang="en-US" b="1" dirty="0" smtClean="0"/>
              <a:t>18</a:t>
            </a:r>
            <a:r>
              <a:rPr lang="en-US" b="1" baseline="30000" dirty="0" smtClean="0"/>
              <a:t>th</a:t>
            </a:r>
            <a:r>
              <a:rPr lang="en-US" b="1" dirty="0" smtClean="0"/>
              <a:t> Amendment </a:t>
            </a:r>
            <a:r>
              <a:rPr lang="en-US" dirty="0" smtClean="0"/>
              <a:t>banning manufacture and sale of alcohol</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691" y="526472"/>
            <a:ext cx="4572000" cy="5920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lstStyle/>
          <a:p>
            <a:r>
              <a:rPr lang="en-US" b="1" dirty="0">
                <a:solidFill>
                  <a:schemeClr val="tx1">
                    <a:lumMod val="50000"/>
                    <a:lumOff val="50000"/>
                  </a:schemeClr>
                </a:solidFill>
              </a:rPr>
              <a:t>The Origins of Progressivism</a:t>
            </a:r>
            <a:endParaRPr lang="en-US" dirty="0">
              <a:solidFill>
                <a:schemeClr val="tx1">
                  <a:lumMod val="50000"/>
                  <a:lumOff val="50000"/>
                </a:schemeClr>
              </a:solidFill>
            </a:endParaRPr>
          </a:p>
        </p:txBody>
      </p:sp>
      <p:graphicFrame>
        <p:nvGraphicFramePr>
          <p:cNvPr id="5" name="Table 4"/>
          <p:cNvGraphicFramePr>
            <a:graphicFrameLocks noGrp="1"/>
          </p:cNvGraphicFramePr>
          <p:nvPr/>
        </p:nvGraphicFramePr>
        <p:xfrm>
          <a:off x="152400" y="609600"/>
          <a:ext cx="8763000" cy="6477000"/>
        </p:xfrm>
        <a:graphic>
          <a:graphicData uri="http://schemas.openxmlformats.org/drawingml/2006/table">
            <a:tbl>
              <a:tblPr firstRow="1" bandRow="1">
                <a:tableStyleId>{5C22544A-7EE6-4342-B048-85BDC9FD1C3A}</a:tableStyleId>
              </a:tblPr>
              <a:tblGrid>
                <a:gridCol w="8763000"/>
              </a:tblGrid>
              <a:tr h="2424040">
                <a:tc>
                  <a:txBody>
                    <a:bodyPr/>
                    <a:lstStyle/>
                    <a:p>
                      <a:pPr marL="571500" marR="0" indent="-571500" algn="ctr" defTabSz="914400" rtl="0" eaLnBrk="1" fontAlgn="auto" latinLnBrk="0" hangingPunct="1">
                        <a:lnSpc>
                          <a:spcPct val="100000"/>
                        </a:lnSpc>
                        <a:spcBef>
                          <a:spcPts val="0"/>
                        </a:spcBef>
                        <a:spcAft>
                          <a:spcPts val="0"/>
                        </a:spcAft>
                        <a:buClrTx/>
                        <a:buSzTx/>
                        <a:buFontTx/>
                        <a:buAutoNum type="romanUcPeriod" startAt="3"/>
                        <a:tabLst/>
                        <a:defRPr/>
                      </a:pPr>
                      <a:r>
                        <a:rPr lang="en-US" sz="2800" b="1" kern="1200" dirty="0" smtClean="0">
                          <a:solidFill>
                            <a:schemeClr val="tx1"/>
                          </a:solidFill>
                          <a:latin typeface="+mn-lt"/>
                          <a:ea typeface="+mn-ea"/>
                          <a:cs typeface="+mn-cs"/>
                        </a:rPr>
                        <a:t>Creating Economic Reform –</a:t>
                      </a:r>
                      <a:r>
                        <a:rPr lang="en-US" sz="2800" b="0" kern="1200" baseline="0" dirty="0" smtClean="0">
                          <a:solidFill>
                            <a:schemeClr val="tx1"/>
                          </a:solidFill>
                          <a:latin typeface="+mn-lt"/>
                          <a:ea typeface="+mn-ea"/>
                          <a:cs typeface="+mn-cs"/>
                        </a:rPr>
                        <a:t>A severe economic panic, or depression, in 1893 prompted some Americans to question the capitalist economic system.</a:t>
                      </a:r>
                      <a:endParaRPr lang="en-US" sz="2800" b="1" kern="1200" baseline="-25000" dirty="0" smtClean="0">
                        <a:solidFill>
                          <a:schemeClr val="tx1"/>
                        </a:solidFill>
                        <a:latin typeface="+mn-lt"/>
                        <a:ea typeface="+mn-ea"/>
                        <a:cs typeface="+mn-cs"/>
                      </a:endParaRPr>
                    </a:p>
                    <a:p>
                      <a:pPr marL="571500" indent="-571500" algn="ctr">
                        <a:buAutoNum type="romanUcPeriod" startAt="3"/>
                      </a:pPr>
                      <a:endParaRPr lang="en-US" sz="2800" b="1" kern="1200" dirty="0" smtClean="0">
                        <a:solidFill>
                          <a:schemeClr val="tx1"/>
                        </a:solidFill>
                        <a:latin typeface="+mn-lt"/>
                        <a:ea typeface="+mn-ea"/>
                        <a:cs typeface="+mn-cs"/>
                      </a:endParaRPr>
                    </a:p>
                  </a:txBody>
                  <a:tcPr>
                    <a:solidFill>
                      <a:schemeClr val="bg1">
                        <a:lumMod val="95000"/>
                      </a:schemeClr>
                    </a:solidFill>
                  </a:tcPr>
                </a:tc>
              </a:tr>
              <a:tr h="4052960">
                <a:tc>
                  <a:txBody>
                    <a:bodyPr/>
                    <a:lstStyle/>
                    <a:p>
                      <a:pPr lvl="0"/>
                      <a:endParaRPr lang="en-US" sz="2800" dirty="0" smtClean="0"/>
                    </a:p>
                    <a:p>
                      <a:pPr lvl="0"/>
                      <a:endParaRPr lang="en-US" sz="2800" dirty="0" smtClean="0"/>
                    </a:p>
                    <a:p>
                      <a:pPr lvl="0"/>
                      <a:endParaRPr lang="en-US" sz="2800" dirty="0" smtClean="0"/>
                    </a:p>
                    <a:p>
                      <a:pPr lvl="0"/>
                      <a:endParaRPr lang="en-US" sz="2800" dirty="0" smtClean="0"/>
                    </a:p>
                    <a:p>
                      <a:pPr lvl="0"/>
                      <a:endParaRPr lang="en-US" sz="2800" dirty="0" smtClean="0"/>
                    </a:p>
                    <a:p>
                      <a:pPr lvl="0"/>
                      <a:endParaRPr lang="en-US" sz="2800" dirty="0" smtClean="0"/>
                    </a:p>
                    <a:p>
                      <a:pPr lvl="0"/>
                      <a:endParaRPr lang="en-US" sz="2800" dirty="0" smtClean="0"/>
                    </a:p>
                    <a:p>
                      <a:pPr lvl="0"/>
                      <a:endParaRPr lang="en-US" sz="2800" dirty="0"/>
                    </a:p>
                  </a:txBody>
                  <a:tcPr>
                    <a:solidFill>
                      <a:schemeClr val="bg1">
                        <a:lumMod val="75000"/>
                      </a:schemeClr>
                    </a:solidFill>
                  </a:tcPr>
                </a:tc>
              </a:tr>
            </a:tbl>
          </a:graphicData>
        </a:graphic>
      </p:graphicFrame>
      <p:pic>
        <p:nvPicPr>
          <p:cNvPr id="7" name="Picture 6"/>
          <p:cNvPicPr/>
          <p:nvPr/>
        </p:nvPicPr>
        <p:blipFill>
          <a:blip r:embed="rId2" cstate="print"/>
          <a:srcRect b="2667"/>
          <a:stretch>
            <a:fillRect/>
          </a:stretch>
        </p:blipFill>
        <p:spPr bwMode="auto">
          <a:xfrm>
            <a:off x="685800" y="2438400"/>
            <a:ext cx="3810000" cy="4391891"/>
          </a:xfrm>
          <a:prstGeom prst="rect">
            <a:avLst/>
          </a:prstGeom>
          <a:noFill/>
          <a:ln w="9525">
            <a:noFill/>
            <a:miter lim="800000"/>
            <a:headEnd/>
            <a:tailEnd/>
          </a:ln>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546136"/>
            <a:ext cx="3380004" cy="428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Creating economic reform</a:t>
            </a:r>
            <a:endParaRPr lang="en-US" dirty="0"/>
          </a:p>
        </p:txBody>
      </p:sp>
      <p:sp>
        <p:nvSpPr>
          <p:cNvPr id="3" name="Content Placeholder 2"/>
          <p:cNvSpPr>
            <a:spLocks noGrp="1"/>
          </p:cNvSpPr>
          <p:nvPr>
            <p:ph sz="quarter" idx="1"/>
          </p:nvPr>
        </p:nvSpPr>
        <p:spPr>
          <a:xfrm>
            <a:off x="152400" y="1600200"/>
            <a:ext cx="5486400" cy="4873752"/>
          </a:xfrm>
        </p:spPr>
        <p:txBody>
          <a:bodyPr>
            <a:normAutofit/>
          </a:bodyPr>
          <a:lstStyle/>
          <a:p>
            <a:pPr lvl="0"/>
            <a:r>
              <a:rPr lang="en-US" b="1" dirty="0">
                <a:solidFill>
                  <a:schemeClr val="dk1"/>
                </a:solidFill>
              </a:rPr>
              <a:t>Henry George </a:t>
            </a:r>
            <a:r>
              <a:rPr lang="en-US" dirty="0" smtClean="0">
                <a:solidFill>
                  <a:schemeClr val="dk1"/>
                </a:solidFill>
              </a:rPr>
              <a:t>writer </a:t>
            </a:r>
            <a:r>
              <a:rPr lang="en-US" dirty="0">
                <a:solidFill>
                  <a:schemeClr val="dk1"/>
                </a:solidFill>
              </a:rPr>
              <a:t>that criticized the laissez-faire </a:t>
            </a:r>
            <a:r>
              <a:rPr lang="en-US" dirty="0" smtClean="0">
                <a:solidFill>
                  <a:schemeClr val="dk1"/>
                </a:solidFill>
              </a:rPr>
              <a:t>theory</a:t>
            </a:r>
            <a:endParaRPr lang="en-US" dirty="0" smtClean="0"/>
          </a:p>
          <a:p>
            <a:pPr lvl="1"/>
            <a:r>
              <a:rPr lang="en-US" dirty="0" smtClean="0"/>
              <a:t>Best </a:t>
            </a:r>
            <a:r>
              <a:rPr lang="en-US" dirty="0"/>
              <a:t>remembered as a proponent of the “single tax” on land. The government should finance all of its projects, he argued, with proceeds from only one tax. This single tax would be on the unimproved value of land—the value that the land would have if it were in its natural state with no buildings, no landscaping, and so </a:t>
            </a:r>
            <a:r>
              <a:rPr lang="en-US" dirty="0" smtClean="0"/>
              <a:t>on</a:t>
            </a:r>
          </a:p>
          <a:p>
            <a:pPr lvl="1"/>
            <a:r>
              <a:rPr lang="en-US" dirty="0" smtClean="0"/>
              <a:t>wrote his ideas in </a:t>
            </a:r>
            <a:r>
              <a:rPr lang="en-US" b="1" i="1" dirty="0" smtClean="0"/>
              <a:t>Progress and Poverty </a:t>
            </a:r>
            <a:r>
              <a:rPr lang="en-US" b="1" dirty="0" smtClean="0"/>
              <a:t>(1879)</a:t>
            </a:r>
            <a:endParaRPr lang="en-US" b="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189268"/>
            <a:ext cx="2590800" cy="341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824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Creating economic reform</a:t>
            </a:r>
            <a:endParaRPr lang="en-US" dirty="0"/>
          </a:p>
        </p:txBody>
      </p:sp>
      <p:sp>
        <p:nvSpPr>
          <p:cNvPr id="3" name="Content Placeholder 2"/>
          <p:cNvSpPr>
            <a:spLocks noGrp="1"/>
          </p:cNvSpPr>
          <p:nvPr>
            <p:ph sz="quarter" idx="1"/>
          </p:nvPr>
        </p:nvSpPr>
        <p:spPr>
          <a:xfrm>
            <a:off x="457200" y="1600200"/>
            <a:ext cx="5181600" cy="4873752"/>
          </a:xfrm>
        </p:spPr>
        <p:txBody>
          <a:bodyPr>
            <a:normAutofit fontScale="92500" lnSpcReduction="20000"/>
          </a:bodyPr>
          <a:lstStyle/>
          <a:p>
            <a:pPr lvl="0"/>
            <a:r>
              <a:rPr lang="en-US" b="1" dirty="0" smtClean="0">
                <a:solidFill>
                  <a:schemeClr val="dk1"/>
                </a:solidFill>
              </a:rPr>
              <a:t>Edward Bellamy </a:t>
            </a:r>
            <a:r>
              <a:rPr lang="en-US" dirty="0" smtClean="0">
                <a:solidFill>
                  <a:schemeClr val="dk1"/>
                </a:solidFill>
              </a:rPr>
              <a:t>was a writer that also </a:t>
            </a:r>
            <a:r>
              <a:rPr lang="en-US" dirty="0">
                <a:solidFill>
                  <a:schemeClr val="dk1"/>
                </a:solidFill>
              </a:rPr>
              <a:t>criticized the laissez-faire </a:t>
            </a:r>
            <a:r>
              <a:rPr lang="en-US" dirty="0" smtClean="0">
                <a:solidFill>
                  <a:schemeClr val="dk1"/>
                </a:solidFill>
              </a:rPr>
              <a:t>theory</a:t>
            </a:r>
          </a:p>
          <a:p>
            <a:pPr lvl="0"/>
            <a:r>
              <a:rPr lang="en-US" dirty="0"/>
              <a:t>In </a:t>
            </a:r>
            <a:r>
              <a:rPr lang="en-US" i="1" dirty="0"/>
              <a:t>Looking Backward</a:t>
            </a:r>
            <a:r>
              <a:rPr lang="en-US" dirty="0"/>
              <a:t> (1888), set in Boston in the year 2000, he described </a:t>
            </a:r>
            <a:r>
              <a:rPr lang="en-US" dirty="0" smtClean="0"/>
              <a:t>the United </a:t>
            </a:r>
            <a:r>
              <a:rPr lang="en-US" dirty="0"/>
              <a:t>States under an ideal socialist system that featured cooperation, brotherhood, and an industry geared to human need. </a:t>
            </a:r>
            <a:endParaRPr lang="en-US" dirty="0" smtClean="0"/>
          </a:p>
          <a:p>
            <a:pPr lvl="0"/>
            <a:r>
              <a:rPr lang="en-US" dirty="0" smtClean="0"/>
              <a:t>The </a:t>
            </a:r>
            <a:r>
              <a:rPr lang="en-US" dirty="0"/>
              <a:t>novel, which sold more than 1,000,000 copies, appealed to a public still suffering the effects of the depression of 1883 and disturbed by such industrial clashes as the Haymarket Riot in Chicago (1886). </a:t>
            </a:r>
            <a:endParaRPr lang="en-US" dirty="0" smtClean="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7434" y="1828800"/>
            <a:ext cx="2889530" cy="384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572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Creating economic reform</a:t>
            </a:r>
            <a:endParaRPr lang="en-US" dirty="0"/>
          </a:p>
        </p:txBody>
      </p:sp>
      <p:sp>
        <p:nvSpPr>
          <p:cNvPr id="3" name="Content Placeholder 2"/>
          <p:cNvSpPr>
            <a:spLocks noGrp="1"/>
          </p:cNvSpPr>
          <p:nvPr>
            <p:ph sz="quarter" idx="1"/>
          </p:nvPr>
        </p:nvSpPr>
        <p:spPr>
          <a:xfrm>
            <a:off x="457200" y="1600200"/>
            <a:ext cx="4724400" cy="4873752"/>
          </a:xfrm>
        </p:spPr>
        <p:txBody>
          <a:bodyPr>
            <a:normAutofit fontScale="77500" lnSpcReduction="20000"/>
          </a:bodyPr>
          <a:lstStyle/>
          <a:p>
            <a:r>
              <a:rPr lang="en-US" sz="2600" b="1" dirty="0">
                <a:solidFill>
                  <a:schemeClr val="dk1"/>
                </a:solidFill>
              </a:rPr>
              <a:t>Eugene V. </a:t>
            </a:r>
            <a:r>
              <a:rPr lang="en-US" sz="2600" b="1" dirty="0" smtClean="0">
                <a:solidFill>
                  <a:schemeClr val="dk1"/>
                </a:solidFill>
              </a:rPr>
              <a:t>Debs</a:t>
            </a:r>
            <a:r>
              <a:rPr lang="en-US" sz="2600" dirty="0" smtClean="0"/>
              <a:t> felt concentrated </a:t>
            </a:r>
            <a:r>
              <a:rPr lang="en-US" sz="2600" dirty="0"/>
              <a:t>corporate </a:t>
            </a:r>
            <a:r>
              <a:rPr lang="en-US" sz="2600" dirty="0" smtClean="0"/>
              <a:t>power had </a:t>
            </a:r>
            <a:r>
              <a:rPr lang="en-US" sz="2600" dirty="0"/>
              <a:t>a </a:t>
            </a:r>
            <a:r>
              <a:rPr lang="en-US" sz="2600" dirty="0" smtClean="0"/>
              <a:t>negative </a:t>
            </a:r>
            <a:r>
              <a:rPr lang="en-US" sz="2600" dirty="0"/>
              <a:t>effect on the political rights and economic opportunity of the majority of Americans.</a:t>
            </a:r>
            <a:endParaRPr lang="en-US" sz="2600" dirty="0" smtClean="0"/>
          </a:p>
          <a:p>
            <a:r>
              <a:rPr lang="en-US" sz="2600" dirty="0"/>
              <a:t>O</a:t>
            </a:r>
            <a:r>
              <a:rPr lang="en-US" sz="2600" dirty="0" smtClean="0"/>
              <a:t>rganized </a:t>
            </a:r>
            <a:r>
              <a:rPr lang="en-US" sz="2600" dirty="0"/>
              <a:t>the American Railway Union, which waged a strike against the Pullman Company of Chicago in </a:t>
            </a:r>
            <a:r>
              <a:rPr lang="en-US" sz="2600" dirty="0" smtClean="0"/>
              <a:t>1894.</a:t>
            </a:r>
          </a:p>
          <a:p>
            <a:r>
              <a:rPr lang="en-US" sz="2600" dirty="0" smtClean="0"/>
              <a:t>After </a:t>
            </a:r>
            <a:r>
              <a:rPr lang="en-US" sz="2600" dirty="0"/>
              <a:t>embracing socialism, he became the </a:t>
            </a:r>
            <a:r>
              <a:rPr lang="en-US" sz="2600" dirty="0" smtClean="0"/>
              <a:t>Socialist Party’s candidate in </a:t>
            </a:r>
            <a:r>
              <a:rPr lang="en-US" sz="2600" dirty="0"/>
              <a:t>five presidential elections. </a:t>
            </a:r>
            <a:endParaRPr lang="en-US" sz="2600" dirty="0" smtClean="0"/>
          </a:p>
          <a:p>
            <a:r>
              <a:rPr lang="en-US" sz="2600" dirty="0" smtClean="0"/>
              <a:t>Debs </a:t>
            </a:r>
            <a:r>
              <a:rPr lang="en-US" sz="2600" dirty="0"/>
              <a:t>was sentenced to 10 years in prison for his opposition to the United States’ involvement in World War </a:t>
            </a:r>
            <a:r>
              <a:rPr lang="en-US" sz="2600" dirty="0" smtClean="0"/>
              <a:t>I.</a:t>
            </a:r>
            <a:endParaRPr lang="en-US" sz="2600" dirty="0">
              <a:solidFill>
                <a:schemeClr val="dk1"/>
              </a:solidFill>
            </a:endParaRPr>
          </a:p>
          <a:p>
            <a:pPr lvl="0"/>
            <a:endParaRPr lang="en-US" dirty="0" smtClean="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752600"/>
            <a:ext cx="3306446" cy="419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993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dirty="0"/>
              <a:t>III.  Creating economic reform</a:t>
            </a:r>
          </a:p>
        </p:txBody>
      </p:sp>
      <p:sp>
        <p:nvSpPr>
          <p:cNvPr id="3" name="Content Placeholder 2"/>
          <p:cNvSpPr>
            <a:spLocks noGrp="1"/>
          </p:cNvSpPr>
          <p:nvPr>
            <p:ph sz="quarter" idx="1"/>
          </p:nvPr>
        </p:nvSpPr>
        <p:spPr/>
        <p:txBody>
          <a:bodyPr>
            <a:normAutofit fontScale="92500" lnSpcReduction="10000"/>
          </a:bodyPr>
          <a:lstStyle/>
          <a:p>
            <a:r>
              <a:rPr lang="en-US" b="1" dirty="0" smtClean="0"/>
              <a:t>Socialist Party of America </a:t>
            </a:r>
            <a:r>
              <a:rPr lang="en-US" dirty="0" smtClean="0"/>
              <a:t>grew during a time of radical critiques of the capitalist system:</a:t>
            </a:r>
          </a:p>
          <a:p>
            <a:pPr lvl="1"/>
            <a:r>
              <a:rPr lang="en-US" dirty="0" smtClean="0"/>
              <a:t>Election of 1900 had 100,000 voters</a:t>
            </a:r>
          </a:p>
          <a:p>
            <a:pPr lvl="1"/>
            <a:r>
              <a:rPr lang="en-US" dirty="0" smtClean="0"/>
              <a:t>Election of 1912, almost 1 million votes</a:t>
            </a:r>
          </a:p>
          <a:p>
            <a:pPr lvl="1"/>
            <a:r>
              <a:rPr lang="en-US" dirty="0" smtClean="0"/>
              <a:t>Attracted both Germans and Jews, as well as Protestant farmers in the South and Midwest</a:t>
            </a:r>
          </a:p>
          <a:p>
            <a:pPr lvl="1"/>
            <a:r>
              <a:rPr lang="en-US" dirty="0" smtClean="0"/>
              <a:t>Supported pacifism and labor unions</a:t>
            </a:r>
          </a:p>
          <a:p>
            <a:pPr lvl="1"/>
            <a:r>
              <a:rPr lang="en-US" dirty="0" smtClean="0"/>
              <a:t>Leading endorsers were Lincoln Steffens, Florence Kelley, Francis Willard</a:t>
            </a:r>
          </a:p>
          <a:p>
            <a:pPr lvl="1"/>
            <a:r>
              <a:rPr lang="en-US" dirty="0" smtClean="0"/>
              <a:t>Many socialists wanted moderate reform; some were radical:</a:t>
            </a:r>
          </a:p>
          <a:p>
            <a:pPr lvl="2"/>
            <a:r>
              <a:rPr lang="en-US" b="1" dirty="0" smtClean="0"/>
              <a:t>Industrial Workers of the World (IWW) or “Wobblies” </a:t>
            </a:r>
            <a:r>
              <a:rPr lang="en-US" dirty="0" smtClean="0"/>
              <a:t>led by </a:t>
            </a:r>
            <a:r>
              <a:rPr lang="en-US" b="1" dirty="0" smtClean="0"/>
              <a:t>William “Big Bill” Haywood </a:t>
            </a:r>
            <a:r>
              <a:rPr lang="en-US" dirty="0" smtClean="0"/>
              <a:t>(wanted single union system; favored strikes as a labor tactic; noted for strength out west and terror tactics</a:t>
            </a:r>
          </a:p>
          <a:p>
            <a:r>
              <a:rPr lang="en-US" dirty="0" smtClean="0"/>
              <a:t>Lost support when America entered World War I</a:t>
            </a:r>
            <a:endParaRPr lang="en-US" dirty="0"/>
          </a:p>
        </p:txBody>
      </p:sp>
    </p:spTree>
    <p:extLst>
      <p:ext uri="{BB962C8B-B14F-4D97-AF65-F5344CB8AC3E}">
        <p14:creationId xmlns:p14="http://schemas.microsoft.com/office/powerpoint/2010/main" val="34786654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III.  Creating economic reform</a:t>
            </a:r>
          </a:p>
        </p:txBody>
      </p:sp>
      <p:sp>
        <p:nvSpPr>
          <p:cNvPr id="3" name="Content Placeholder 2"/>
          <p:cNvSpPr>
            <a:spLocks noGrp="1"/>
          </p:cNvSpPr>
          <p:nvPr>
            <p:ph sz="quarter" idx="1"/>
          </p:nvPr>
        </p:nvSpPr>
        <p:spPr>
          <a:xfrm>
            <a:off x="381000" y="1520648"/>
            <a:ext cx="5334000" cy="4953304"/>
          </a:xfrm>
        </p:spPr>
        <p:txBody>
          <a:bodyPr>
            <a:normAutofit fontScale="77500" lnSpcReduction="20000"/>
          </a:bodyPr>
          <a:lstStyle/>
          <a:p>
            <a:r>
              <a:rPr lang="en-US" b="1" dirty="0" smtClean="0">
                <a:solidFill>
                  <a:schemeClr val="dk1"/>
                </a:solidFill>
              </a:rPr>
              <a:t>Ida </a:t>
            </a:r>
            <a:r>
              <a:rPr lang="en-US" b="1" dirty="0">
                <a:solidFill>
                  <a:schemeClr val="dk1"/>
                </a:solidFill>
              </a:rPr>
              <a:t>M. Tarbell –</a:t>
            </a:r>
            <a:r>
              <a:rPr lang="en-US" dirty="0">
                <a:solidFill>
                  <a:schemeClr val="dk1"/>
                </a:solidFill>
              </a:rPr>
              <a:t> muckraking author of “History of the Standard Oil Company” in </a:t>
            </a:r>
            <a:r>
              <a:rPr lang="en-US" i="1" dirty="0">
                <a:solidFill>
                  <a:schemeClr val="dk1"/>
                </a:solidFill>
              </a:rPr>
              <a:t>McClure’s </a:t>
            </a:r>
            <a:r>
              <a:rPr lang="en-US" i="1" dirty="0" smtClean="0">
                <a:solidFill>
                  <a:schemeClr val="dk1"/>
                </a:solidFill>
              </a:rPr>
              <a:t>Magazine</a:t>
            </a:r>
          </a:p>
          <a:p>
            <a:r>
              <a:rPr lang="en-US" dirty="0"/>
              <a:t> For almost two years, she </a:t>
            </a:r>
            <a:r>
              <a:rPr lang="en-US" dirty="0" smtClean="0"/>
              <a:t>looked </a:t>
            </a:r>
            <a:r>
              <a:rPr lang="en-US" dirty="0"/>
              <a:t>through volumes of public records, including court testimony, state and federal reports and newspaper coverage. From these, she gathered </a:t>
            </a:r>
            <a:r>
              <a:rPr lang="en-US" dirty="0" smtClean="0"/>
              <a:t>a wealth </a:t>
            </a:r>
            <a:r>
              <a:rPr lang="en-US" dirty="0"/>
              <a:t>of information on </a:t>
            </a:r>
            <a:r>
              <a:rPr lang="en-US" dirty="0" smtClean="0"/>
              <a:t>Rockefeller's rise to power and </a:t>
            </a:r>
            <a:r>
              <a:rPr lang="en-US" dirty="0"/>
              <a:t>the methods used by Standard Oil</a:t>
            </a:r>
            <a:r>
              <a:rPr lang="en-US" dirty="0" smtClean="0"/>
              <a:t>.</a:t>
            </a:r>
          </a:p>
          <a:p>
            <a:r>
              <a:rPr lang="en-US" dirty="0" smtClean="0">
                <a:solidFill>
                  <a:schemeClr val="dk1"/>
                </a:solidFill>
              </a:rPr>
              <a:t>Became 19 part series; </a:t>
            </a:r>
            <a:r>
              <a:rPr lang="en-US" dirty="0" smtClean="0"/>
              <a:t>Tarbell finished the </a:t>
            </a:r>
            <a:r>
              <a:rPr lang="en-US" dirty="0"/>
              <a:t>series with a two-part character </a:t>
            </a:r>
            <a:r>
              <a:rPr lang="en-US" dirty="0" smtClean="0"/>
              <a:t>study; she </a:t>
            </a:r>
            <a:r>
              <a:rPr lang="en-US" dirty="0"/>
              <a:t>called </a:t>
            </a:r>
            <a:r>
              <a:rPr lang="en-US" dirty="0" smtClean="0"/>
              <a:t>Rockefeller </a:t>
            </a:r>
            <a:r>
              <a:rPr lang="en-US" dirty="0"/>
              <a:t>"the oldest man in the world -- a living mummy," and accused him of being "money-mad" and "a hypocrite." </a:t>
            </a:r>
            <a:endParaRPr lang="en-US" dirty="0" smtClean="0"/>
          </a:p>
          <a:p>
            <a:r>
              <a:rPr lang="en-US" dirty="0" smtClean="0">
                <a:solidFill>
                  <a:schemeClr val="dk1"/>
                </a:solidFill>
              </a:rPr>
              <a:t>Led to the breakup of Standard Oil as a monopoly in 1911</a:t>
            </a:r>
          </a:p>
          <a:p>
            <a:r>
              <a:rPr lang="en-US" b="1" dirty="0" smtClean="0">
                <a:solidFill>
                  <a:schemeClr val="dk1"/>
                </a:solidFill>
              </a:rPr>
              <a:t>“Trust busting”</a:t>
            </a:r>
            <a:endParaRPr lang="en-US" b="1" dirty="0">
              <a:solidFill>
                <a:schemeClr val="dk1"/>
              </a:solidFill>
            </a:endParaRPr>
          </a:p>
          <a:p>
            <a:pPr lvl="0"/>
            <a:endParaRPr lang="en-US" dirty="0">
              <a:solidFill>
                <a:schemeClr val="dk1"/>
              </a:solidFill>
            </a:endParaRPr>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520648"/>
            <a:ext cx="2914650" cy="3765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189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lstStyle/>
          <a:p>
            <a:r>
              <a:rPr lang="en-US" b="1" dirty="0">
                <a:solidFill>
                  <a:schemeClr val="tx1">
                    <a:lumMod val="50000"/>
                    <a:lumOff val="50000"/>
                  </a:schemeClr>
                </a:solidFill>
              </a:rPr>
              <a:t>The Origins of Progressivism</a:t>
            </a:r>
            <a:endParaRPr lang="en-US" dirty="0">
              <a:solidFill>
                <a:schemeClr val="tx1">
                  <a:lumMod val="50000"/>
                  <a:lumOff val="5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858280044"/>
              </p:ext>
            </p:extLst>
          </p:nvPr>
        </p:nvGraphicFramePr>
        <p:xfrm>
          <a:off x="152400" y="609600"/>
          <a:ext cx="8763000" cy="6629400"/>
        </p:xfrm>
        <a:graphic>
          <a:graphicData uri="http://schemas.openxmlformats.org/drawingml/2006/table">
            <a:tbl>
              <a:tblPr firstRow="1" bandRow="1">
                <a:tableStyleId>{5C22544A-7EE6-4342-B048-85BDC9FD1C3A}</a:tableStyleId>
              </a:tblPr>
              <a:tblGrid>
                <a:gridCol w="8763000"/>
              </a:tblGrid>
              <a:tr h="1747028">
                <a:tc>
                  <a:txBody>
                    <a:bodyPr/>
                    <a:lstStyle/>
                    <a:p>
                      <a:pPr marL="571500" indent="-571500" algn="ctr">
                        <a:buNone/>
                      </a:pPr>
                      <a:r>
                        <a:rPr lang="en-US" sz="2800" b="1" kern="1200" dirty="0" smtClean="0">
                          <a:solidFill>
                            <a:schemeClr val="tx1"/>
                          </a:solidFill>
                          <a:latin typeface="+mn-lt"/>
                          <a:ea typeface="+mn-ea"/>
                          <a:cs typeface="+mn-cs"/>
                        </a:rPr>
                        <a:t>IV.</a:t>
                      </a:r>
                      <a:r>
                        <a:rPr lang="en-US" sz="2800" b="1" kern="1200" baseline="0" dirty="0" smtClean="0">
                          <a:solidFill>
                            <a:schemeClr val="tx1"/>
                          </a:solidFill>
                          <a:latin typeface="+mn-lt"/>
                          <a:ea typeface="+mn-ea"/>
                          <a:cs typeface="+mn-cs"/>
                        </a:rPr>
                        <a:t>  Encouraging Efficiency </a:t>
                      </a:r>
                      <a:r>
                        <a:rPr lang="en-US" sz="2800" b="1" kern="1200" dirty="0" smtClean="0">
                          <a:solidFill>
                            <a:schemeClr val="tx1"/>
                          </a:solidFill>
                          <a:latin typeface="+mn-lt"/>
                          <a:ea typeface="+mn-ea"/>
                          <a:cs typeface="+mn-cs"/>
                        </a:rPr>
                        <a:t>–</a:t>
                      </a:r>
                    </a:p>
                    <a:p>
                      <a:pPr marL="571500" indent="-571500" algn="l">
                        <a:buNone/>
                      </a:pPr>
                      <a:r>
                        <a:rPr lang="en-US" sz="2700" b="0" kern="1200" baseline="0" dirty="0" smtClean="0">
                          <a:solidFill>
                            <a:schemeClr val="tx1"/>
                          </a:solidFill>
                          <a:latin typeface="+mn-lt"/>
                          <a:ea typeface="+mn-ea"/>
                          <a:cs typeface="+mn-cs"/>
                        </a:rPr>
                        <a:t>Reformers tried to increase the efficiency of American society</a:t>
                      </a:r>
                    </a:p>
                    <a:p>
                      <a:pPr marL="571500" indent="-571500" algn="l">
                        <a:buNone/>
                      </a:pPr>
                      <a:endParaRPr lang="en-US" sz="2700" b="1" kern="1200" baseline="-25000" dirty="0" smtClean="0">
                        <a:solidFill>
                          <a:schemeClr val="tx1"/>
                        </a:solidFill>
                        <a:latin typeface="+mn-lt"/>
                        <a:ea typeface="+mn-ea"/>
                        <a:cs typeface="+mn-cs"/>
                      </a:endParaRPr>
                    </a:p>
                  </a:txBody>
                  <a:tcPr>
                    <a:solidFill>
                      <a:schemeClr val="accent5">
                        <a:lumMod val="20000"/>
                        <a:lumOff val="80000"/>
                      </a:schemeClr>
                    </a:solidFill>
                  </a:tcPr>
                </a:tc>
              </a:tr>
              <a:tr h="4882372">
                <a:tc>
                  <a:txBody>
                    <a:bodyPr/>
                    <a:lstStyle/>
                    <a:p>
                      <a:pPr lvl="0"/>
                      <a:endParaRPr lang="en-US" sz="2800" kern="1200" baseline="0" dirty="0" smtClean="0">
                        <a:solidFill>
                          <a:schemeClr val="dk1"/>
                        </a:solidFill>
                        <a:latin typeface="+mn-lt"/>
                        <a:ea typeface="+mn-ea"/>
                        <a:cs typeface="+mn-cs"/>
                      </a:endParaRPr>
                    </a:p>
                    <a:p>
                      <a:pPr lvl="0"/>
                      <a:endParaRPr lang="en-US" sz="2800" kern="1200" baseline="0" dirty="0" smtClean="0">
                        <a:solidFill>
                          <a:schemeClr val="dk1"/>
                        </a:solidFill>
                        <a:latin typeface="+mn-lt"/>
                        <a:ea typeface="+mn-ea"/>
                        <a:cs typeface="+mn-cs"/>
                      </a:endParaRPr>
                    </a:p>
                    <a:p>
                      <a:pPr lvl="0"/>
                      <a:endParaRPr lang="en-US" sz="2800" kern="1200" baseline="0" dirty="0" smtClean="0">
                        <a:solidFill>
                          <a:schemeClr val="dk1"/>
                        </a:solidFill>
                        <a:latin typeface="+mn-lt"/>
                        <a:ea typeface="+mn-ea"/>
                        <a:cs typeface="+mn-cs"/>
                      </a:endParaRPr>
                    </a:p>
                    <a:p>
                      <a:pPr lvl="0"/>
                      <a:endParaRPr lang="en-US" sz="2800" kern="1200" dirty="0" smtClean="0">
                        <a:solidFill>
                          <a:schemeClr val="dk1"/>
                        </a:solidFill>
                        <a:latin typeface="+mn-lt"/>
                        <a:ea typeface="+mn-ea"/>
                        <a:cs typeface="+mn-cs"/>
                      </a:endParaRPr>
                    </a:p>
                    <a:p>
                      <a:pPr lvl="0"/>
                      <a:endParaRPr lang="en-US" sz="2800" kern="1200" dirty="0" smtClean="0">
                        <a:solidFill>
                          <a:schemeClr val="dk1"/>
                        </a:solidFill>
                        <a:latin typeface="+mn-lt"/>
                        <a:ea typeface="+mn-ea"/>
                        <a:cs typeface="+mn-cs"/>
                      </a:endParaRPr>
                    </a:p>
                    <a:p>
                      <a:pPr lvl="0"/>
                      <a:endParaRPr lang="en-US" sz="2800" kern="1200" dirty="0" smtClean="0">
                        <a:solidFill>
                          <a:schemeClr val="dk1"/>
                        </a:solidFill>
                        <a:latin typeface="+mn-lt"/>
                        <a:ea typeface="+mn-ea"/>
                        <a:cs typeface="+mn-cs"/>
                      </a:endParaRPr>
                    </a:p>
                  </a:txBody>
                  <a:tcPr>
                    <a:solidFill>
                      <a:schemeClr val="accent5">
                        <a:lumMod val="40000"/>
                        <a:lumOff val="60000"/>
                      </a:schemeClr>
                    </a:solidFill>
                  </a:tcPr>
                </a:tc>
              </a:tr>
            </a:tbl>
          </a:graphicData>
        </a:graphic>
      </p:graphicFrame>
      <p:pic>
        <p:nvPicPr>
          <p:cNvPr id="7" name="Picture 6" descr="stop-watch.gif"/>
          <p:cNvPicPr>
            <a:picLocks noChangeAspect="1"/>
          </p:cNvPicPr>
          <p:nvPr/>
        </p:nvPicPr>
        <p:blipFill>
          <a:blip r:embed="rId2" cstate="print">
            <a:lum bright="-40000" contrast="40000"/>
          </a:blip>
          <a:srcRect b="10279"/>
          <a:stretch>
            <a:fillRect/>
          </a:stretch>
        </p:blipFill>
        <p:spPr>
          <a:xfrm rot="2088413">
            <a:off x="2104930" y="1862332"/>
            <a:ext cx="4780381" cy="5936736"/>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dirty="0" smtClean="0"/>
              <a:t>IV.  Encouraging Political efficiency</a:t>
            </a:r>
            <a:endParaRPr lang="en-US" dirty="0"/>
          </a:p>
        </p:txBody>
      </p:sp>
      <p:sp>
        <p:nvSpPr>
          <p:cNvPr id="3" name="Content Placeholder 2"/>
          <p:cNvSpPr>
            <a:spLocks noGrp="1"/>
          </p:cNvSpPr>
          <p:nvPr>
            <p:ph sz="quarter" idx="1"/>
          </p:nvPr>
        </p:nvSpPr>
        <p:spPr>
          <a:xfrm>
            <a:off x="457200" y="1600200"/>
            <a:ext cx="4343400" cy="4873752"/>
          </a:xfrm>
        </p:spPr>
        <p:txBody>
          <a:bodyPr>
            <a:normAutofit fontScale="92500" lnSpcReduction="20000"/>
          </a:bodyPr>
          <a:lstStyle/>
          <a:p>
            <a:pPr lvl="0"/>
            <a:r>
              <a:rPr lang="en-US" b="1" dirty="0">
                <a:solidFill>
                  <a:schemeClr val="dk1"/>
                </a:solidFill>
              </a:rPr>
              <a:t>Scientific Management –</a:t>
            </a:r>
            <a:r>
              <a:rPr lang="en-US" dirty="0">
                <a:solidFill>
                  <a:schemeClr val="dk1"/>
                </a:solidFill>
              </a:rPr>
              <a:t> the effort to improve efficiency in the work place by applying scientific principles to make tasks simpler and easier</a:t>
            </a:r>
          </a:p>
          <a:p>
            <a:pPr lvl="0"/>
            <a:r>
              <a:rPr lang="en-US" b="1" i="1" dirty="0">
                <a:solidFill>
                  <a:schemeClr val="dk1"/>
                </a:solidFill>
              </a:rPr>
              <a:t>Principles of Scientific Management</a:t>
            </a:r>
            <a:r>
              <a:rPr lang="en-US" b="1" dirty="0">
                <a:solidFill>
                  <a:schemeClr val="dk1"/>
                </a:solidFill>
              </a:rPr>
              <a:t> –</a:t>
            </a:r>
            <a:r>
              <a:rPr lang="en-US" dirty="0">
                <a:solidFill>
                  <a:schemeClr val="dk1"/>
                </a:solidFill>
              </a:rPr>
              <a:t> author Frederick Winslow Taylor declared, “time studies of work forms the basis of modern management</a:t>
            </a:r>
            <a:r>
              <a:rPr lang="en-US" dirty="0" smtClean="0">
                <a:solidFill>
                  <a:schemeClr val="dk1"/>
                </a:solidFill>
              </a:rPr>
              <a:t>”</a:t>
            </a:r>
          </a:p>
          <a:p>
            <a:r>
              <a:rPr lang="en-US" b="1" dirty="0">
                <a:solidFill>
                  <a:schemeClr val="dk1"/>
                </a:solidFill>
              </a:rPr>
              <a:t>Assembly Line Production –</a:t>
            </a:r>
            <a:r>
              <a:rPr lang="en-US" dirty="0">
                <a:solidFill>
                  <a:schemeClr val="dk1"/>
                </a:solidFill>
              </a:rPr>
              <a:t> introduced by Ford Motor Company in 1913; led to a huge increase in production, but exhausted workers</a:t>
            </a:r>
          </a:p>
          <a:p>
            <a:pPr lvl="0"/>
            <a:endParaRPr lang="en-US" dirty="0">
              <a:solidFill>
                <a:schemeClr val="dk1"/>
              </a:solidFill>
            </a:endParaRPr>
          </a:p>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1072" y="1450620"/>
            <a:ext cx="381333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286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cstate="print"/>
          <a:srcRect l="838" r="47765"/>
          <a:stretch>
            <a:fillRect/>
          </a:stretch>
        </p:blipFill>
        <p:spPr bwMode="auto">
          <a:xfrm>
            <a:off x="7048500" y="-22746"/>
            <a:ext cx="1752600" cy="2437871"/>
          </a:xfrm>
          <a:prstGeom prst="rect">
            <a:avLst/>
          </a:prstGeom>
          <a:noFill/>
          <a:ln w="9525">
            <a:noFill/>
            <a:miter lim="800000"/>
            <a:headEnd/>
            <a:tailEnd/>
          </a:ln>
        </p:spPr>
      </p:pic>
      <p:sp>
        <p:nvSpPr>
          <p:cNvPr id="5" name="Title 4"/>
          <p:cNvSpPr>
            <a:spLocks noGrp="1"/>
          </p:cNvSpPr>
          <p:nvPr>
            <p:ph type="title"/>
          </p:nvPr>
        </p:nvSpPr>
        <p:spPr>
          <a:xfrm>
            <a:off x="457200" y="274638"/>
            <a:ext cx="7467600" cy="792162"/>
          </a:xfrm>
        </p:spPr>
        <p:txBody>
          <a:bodyPr>
            <a:normAutofit fontScale="90000"/>
          </a:bodyPr>
          <a:lstStyle/>
          <a:p>
            <a:r>
              <a:rPr lang="en-US" dirty="0" smtClean="0"/>
              <a:t>IV.  Encouraging political Efficiency--</a:t>
            </a:r>
            <a:br>
              <a:rPr lang="en-US" dirty="0" smtClean="0"/>
            </a:br>
            <a:r>
              <a:rPr lang="en-US" dirty="0" smtClean="0"/>
              <a:t>Municipal political Reform</a:t>
            </a:r>
            <a:endParaRPr lang="en-US" dirty="0"/>
          </a:p>
        </p:txBody>
      </p:sp>
      <p:sp>
        <p:nvSpPr>
          <p:cNvPr id="3" name="Subtitle 2"/>
          <p:cNvSpPr>
            <a:spLocks noGrp="1"/>
          </p:cNvSpPr>
          <p:nvPr>
            <p:ph sz="quarter" idx="1"/>
          </p:nvPr>
        </p:nvSpPr>
        <p:spPr>
          <a:xfrm>
            <a:off x="95250" y="1600200"/>
            <a:ext cx="7315200" cy="4873752"/>
          </a:xfrm>
        </p:spPr>
        <p:txBody>
          <a:bodyPr>
            <a:normAutofit fontScale="85000" lnSpcReduction="20000"/>
          </a:bodyPr>
          <a:lstStyle/>
          <a:p>
            <a:pPr>
              <a:spcBef>
                <a:spcPts val="0"/>
              </a:spcBef>
            </a:pPr>
            <a:r>
              <a:rPr lang="en-US" sz="2800" b="1" dirty="0" smtClean="0">
                <a:solidFill>
                  <a:schemeClr val="tx1"/>
                </a:solidFill>
              </a:rPr>
              <a:t>Political machines</a:t>
            </a:r>
            <a:r>
              <a:rPr lang="en-US" sz="2800" dirty="0" smtClean="0">
                <a:solidFill>
                  <a:schemeClr val="tx1"/>
                </a:solidFill>
              </a:rPr>
              <a:t> rewarded their supporters with jobs and kickbacks and openly bought votes with favors and bribes. </a:t>
            </a:r>
          </a:p>
          <a:p>
            <a:pPr>
              <a:spcBef>
                <a:spcPts val="0"/>
              </a:spcBef>
            </a:pPr>
            <a:r>
              <a:rPr lang="en-US" sz="2800" dirty="0"/>
              <a:t>During the progressive movement, efforts were made to reform politics to make government more efficient and responsive to its constituents</a:t>
            </a:r>
            <a:r>
              <a:rPr lang="en-US" sz="2800" dirty="0" smtClean="0"/>
              <a:t>.</a:t>
            </a:r>
          </a:p>
          <a:p>
            <a:pPr>
              <a:spcBef>
                <a:spcPts val="0"/>
              </a:spcBef>
            </a:pPr>
            <a:r>
              <a:rPr lang="en-US" sz="2800" dirty="0" smtClean="0"/>
              <a:t>Efforts were led by muckrakers and urban, middle class progressives to become more involved in government (to make it more “respectable”)</a:t>
            </a:r>
          </a:p>
          <a:p>
            <a:pPr>
              <a:spcBef>
                <a:spcPts val="0"/>
              </a:spcBef>
            </a:pPr>
            <a:r>
              <a:rPr lang="en-US" sz="2800" dirty="0"/>
              <a:t>The first step in reforming political machines was the adoption of the </a:t>
            </a:r>
            <a:r>
              <a:rPr lang="en-US" sz="2800" b="1" dirty="0"/>
              <a:t>secret ballot</a:t>
            </a:r>
            <a:r>
              <a:rPr lang="en-US" sz="2800" dirty="0"/>
              <a:t>, also called the </a:t>
            </a:r>
            <a:r>
              <a:rPr lang="en-US" sz="2800" b="1" dirty="0"/>
              <a:t>Australian ballot</a:t>
            </a:r>
            <a:r>
              <a:rPr lang="en-US" sz="2800" dirty="0"/>
              <a:t>.  Printed ballots, or “tickets” had made corruption by political parties and machines possible.</a:t>
            </a:r>
          </a:p>
          <a:p>
            <a:pPr>
              <a:spcBef>
                <a:spcPts val="0"/>
              </a:spcBef>
            </a:pPr>
            <a:endParaRPr lang="en-US" sz="2800" dirty="0" smtClean="0"/>
          </a:p>
          <a:p>
            <a:pPr>
              <a:spcBef>
                <a:spcPts val="0"/>
              </a:spcBef>
            </a:pPr>
            <a:endParaRPr lang="en-US" sz="2800" dirty="0" smtClean="0"/>
          </a:p>
          <a:p>
            <a:pPr marL="0" indent="0">
              <a:spcBef>
                <a:spcPts val="0"/>
              </a:spcBef>
              <a:buNone/>
            </a:pPr>
            <a:endParaRPr lang="en-US" dirty="0"/>
          </a:p>
          <a:p>
            <a:pPr>
              <a:spcBef>
                <a:spcPts val="0"/>
              </a:spcBef>
            </a:pP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Origins of Progressivism</a:t>
            </a:r>
            <a:endParaRPr lang="en-US" dirty="0"/>
          </a:p>
        </p:txBody>
      </p:sp>
      <p:sp>
        <p:nvSpPr>
          <p:cNvPr id="3" name="Content Placeholder 2"/>
          <p:cNvSpPr>
            <a:spLocks noGrp="1"/>
          </p:cNvSpPr>
          <p:nvPr>
            <p:ph sz="quarter" idx="1"/>
          </p:nvPr>
        </p:nvSpPr>
        <p:spPr>
          <a:xfrm>
            <a:off x="457200" y="1600200"/>
            <a:ext cx="4267200" cy="4873752"/>
          </a:xfrm>
        </p:spPr>
        <p:txBody>
          <a:bodyPr>
            <a:normAutofit/>
          </a:bodyPr>
          <a:lstStyle/>
          <a:p>
            <a:pPr marL="514350" indent="-514350">
              <a:buFont typeface="+mj-lt"/>
              <a:buAutoNum type="romanUcPeriod"/>
            </a:pPr>
            <a:r>
              <a:rPr lang="en-US" b="1" dirty="0" smtClean="0"/>
              <a:t>Populists</a:t>
            </a:r>
            <a:endParaRPr lang="en-US" dirty="0" smtClean="0"/>
          </a:p>
          <a:p>
            <a:pPr marL="822960" lvl="1" indent="-457200">
              <a:buFont typeface="+mj-lt"/>
              <a:buAutoNum type="alphaUcPeriod"/>
            </a:pPr>
            <a:r>
              <a:rPr lang="en-US" sz="2400" dirty="0" smtClean="0"/>
              <a:t>The Populist platform of 1892 outlined many reforms that would be accomplished during the Progressive Era (i.e., government regulation of businesses, progressive income tax, secret ballot)</a:t>
            </a:r>
          </a:p>
          <a:p>
            <a:pPr marL="822960" lvl="1" indent="-457200">
              <a:buFont typeface="+mj-lt"/>
              <a:buAutoNum type="alphaUcPeriod"/>
            </a:pPr>
            <a:endParaRPr lang="en-US" dirty="0" smtClean="0"/>
          </a:p>
          <a:p>
            <a:endParaRPr lang="en-US" dirty="0"/>
          </a:p>
        </p:txBody>
      </p:sp>
      <p:pic>
        <p:nvPicPr>
          <p:cNvPr id="1026" name="Picture 2" descr="http://t2.gstatic.com/images?q=tbn:ANd9GcQeACvoz6umlgP5b7gQt71Wt5JxtBkTbU5zOkeU5giRCvCSPQzKq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417638"/>
            <a:ext cx="3584388" cy="4639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49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fontScale="90000"/>
          </a:bodyPr>
          <a:lstStyle/>
          <a:p>
            <a:r>
              <a:rPr lang="en-US" dirty="0"/>
              <a:t>IV.  </a:t>
            </a:r>
            <a:r>
              <a:rPr lang="en-US" dirty="0" smtClean="0"/>
              <a:t>encouraging political efficiency—</a:t>
            </a:r>
            <a:br>
              <a:rPr lang="en-US" dirty="0" smtClean="0"/>
            </a:br>
            <a:r>
              <a:rPr lang="en-US" dirty="0" smtClean="0"/>
              <a:t>Municipal political Reform</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Local Government Reform-new forms of government were created by various municipalities to combat the political machine:</a:t>
            </a:r>
          </a:p>
          <a:p>
            <a:pPr lvl="1"/>
            <a:r>
              <a:rPr lang="en-US" b="1" dirty="0" smtClean="0"/>
              <a:t>Commission system</a:t>
            </a:r>
          </a:p>
          <a:p>
            <a:pPr lvl="2"/>
            <a:r>
              <a:rPr lang="en-US" dirty="0" smtClean="0"/>
              <a:t>began in 1900 in Galveston, Texas</a:t>
            </a:r>
          </a:p>
          <a:p>
            <a:pPr lvl="2"/>
            <a:r>
              <a:rPr lang="en-US" dirty="0" smtClean="0"/>
              <a:t>Divided power and responsibilities of governing a city</a:t>
            </a:r>
          </a:p>
          <a:p>
            <a:pPr lvl="1"/>
            <a:r>
              <a:rPr lang="en-US" b="1" dirty="0" smtClean="0"/>
              <a:t>Council-Manager system</a:t>
            </a:r>
          </a:p>
          <a:p>
            <a:pPr lvl="2"/>
            <a:r>
              <a:rPr lang="en-US" dirty="0" smtClean="0"/>
              <a:t>Elected officials hired an outside expert or professional to run the city government</a:t>
            </a:r>
          </a:p>
          <a:p>
            <a:pPr lvl="2"/>
            <a:endParaRPr lang="en-US" dirty="0"/>
          </a:p>
          <a:p>
            <a:r>
              <a:rPr lang="en-US" dirty="0" smtClean="0"/>
              <a:t>Examples of </a:t>
            </a:r>
            <a:r>
              <a:rPr lang="en-US" b="1" dirty="0" smtClean="0"/>
              <a:t>reform mayors-Tom Johnson</a:t>
            </a:r>
            <a:r>
              <a:rPr lang="en-US" dirty="0" smtClean="0"/>
              <a:t> of Cleveland (rose to power by taking on streetcar interests in the city; pushed for lower fares and municipal ownership of utilities like water, sewage, public transportation, gas)</a:t>
            </a:r>
            <a:endParaRPr lang="en-US" dirty="0"/>
          </a:p>
        </p:txBody>
      </p:sp>
    </p:spTree>
    <p:extLst>
      <p:ext uri="{BB962C8B-B14F-4D97-AF65-F5344CB8AC3E}">
        <p14:creationId xmlns:p14="http://schemas.microsoft.com/office/powerpoint/2010/main" val="5781472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cstate="print"/>
          <a:srcRect l="838" r="47765"/>
          <a:stretch>
            <a:fillRect/>
          </a:stretch>
        </p:blipFill>
        <p:spPr bwMode="auto">
          <a:xfrm>
            <a:off x="7162800" y="0"/>
            <a:ext cx="1828800" cy="2543865"/>
          </a:xfrm>
          <a:prstGeom prst="rect">
            <a:avLst/>
          </a:prstGeom>
          <a:noFill/>
          <a:ln w="9525">
            <a:noFill/>
            <a:miter lim="800000"/>
            <a:headEnd/>
            <a:tailEnd/>
          </a:ln>
        </p:spPr>
      </p:pic>
      <p:sp>
        <p:nvSpPr>
          <p:cNvPr id="5" name="Title 4"/>
          <p:cNvSpPr>
            <a:spLocks noGrp="1"/>
          </p:cNvSpPr>
          <p:nvPr>
            <p:ph type="title"/>
          </p:nvPr>
        </p:nvSpPr>
        <p:spPr/>
        <p:txBody>
          <a:bodyPr>
            <a:normAutofit fontScale="90000"/>
          </a:bodyPr>
          <a:lstStyle/>
          <a:p>
            <a:r>
              <a:rPr lang="en-US" dirty="0" smtClean="0"/>
              <a:t>IV.  Encouraging political Efficiency-</a:t>
            </a:r>
            <a:br>
              <a:rPr lang="en-US" dirty="0" smtClean="0"/>
            </a:br>
            <a:r>
              <a:rPr lang="en-US" dirty="0" smtClean="0"/>
              <a:t>State Level Political Reform</a:t>
            </a:r>
            <a:endParaRPr lang="en-US" dirty="0"/>
          </a:p>
        </p:txBody>
      </p:sp>
      <p:sp>
        <p:nvSpPr>
          <p:cNvPr id="3" name="Subtitle 2"/>
          <p:cNvSpPr>
            <a:spLocks noGrp="1"/>
          </p:cNvSpPr>
          <p:nvPr>
            <p:ph sz="quarter" idx="1"/>
          </p:nvPr>
        </p:nvSpPr>
        <p:spPr>
          <a:xfrm>
            <a:off x="457200" y="1600200"/>
            <a:ext cx="7010400" cy="4873752"/>
          </a:xfrm>
        </p:spPr>
        <p:txBody>
          <a:bodyPr>
            <a:normAutofit/>
          </a:bodyPr>
          <a:lstStyle/>
          <a:p>
            <a:pPr>
              <a:spcBef>
                <a:spcPts val="0"/>
              </a:spcBef>
            </a:pPr>
            <a:r>
              <a:rPr lang="en-US" dirty="0" smtClean="0"/>
              <a:t>Goal of progressives was to increase the power of the electorate, in order to bypass the power of the machine controlled state legislature</a:t>
            </a:r>
          </a:p>
          <a:p>
            <a:pPr>
              <a:spcBef>
                <a:spcPts val="0"/>
              </a:spcBef>
            </a:pPr>
            <a:r>
              <a:rPr lang="en-US" b="1" dirty="0" smtClean="0"/>
              <a:t>Initiative</a:t>
            </a:r>
            <a:r>
              <a:rPr lang="en-US" dirty="0" smtClean="0"/>
              <a:t> </a:t>
            </a:r>
            <a:r>
              <a:rPr lang="en-US" dirty="0"/>
              <a:t>and the </a:t>
            </a:r>
            <a:r>
              <a:rPr lang="en-US" b="1" dirty="0" smtClean="0"/>
              <a:t>referendum</a:t>
            </a:r>
            <a:r>
              <a:rPr lang="en-US" b="1" baseline="-25000" dirty="0"/>
              <a:t> </a:t>
            </a:r>
            <a:r>
              <a:rPr lang="en-US" dirty="0" smtClean="0"/>
              <a:t>gave </a:t>
            </a:r>
            <a:r>
              <a:rPr lang="en-US" dirty="0"/>
              <a:t>citizens the power to create </a:t>
            </a:r>
            <a:r>
              <a:rPr lang="en-US" dirty="0" smtClean="0"/>
              <a:t>laws</a:t>
            </a:r>
            <a:r>
              <a:rPr lang="en-US" dirty="0"/>
              <a:t> </a:t>
            </a:r>
            <a:r>
              <a:rPr lang="en-US" dirty="0" smtClean="0"/>
              <a:t>(first proposed by Populists)</a:t>
            </a:r>
          </a:p>
          <a:p>
            <a:pPr>
              <a:spcBef>
                <a:spcPts val="0"/>
              </a:spcBef>
            </a:pPr>
            <a:r>
              <a:rPr lang="en-US" dirty="0"/>
              <a:t>Citizens could petition to place an </a:t>
            </a:r>
            <a:r>
              <a:rPr lang="en-US" b="1" dirty="0"/>
              <a:t>initiative</a:t>
            </a:r>
            <a:r>
              <a:rPr lang="en-US" dirty="0"/>
              <a:t>—a bill originated by the people rather than lawmakers—on the ballot</a:t>
            </a:r>
            <a:r>
              <a:rPr lang="en-US" dirty="0" smtClean="0"/>
              <a:t>.</a:t>
            </a:r>
          </a:p>
          <a:p>
            <a:pPr>
              <a:spcBef>
                <a:spcPts val="0"/>
              </a:spcBef>
            </a:pPr>
            <a:r>
              <a:rPr lang="en-US" dirty="0"/>
              <a:t>Then voters, instead of the legislature, accepted or rejected the initiative by </a:t>
            </a:r>
            <a:r>
              <a:rPr lang="en-US" b="1" dirty="0" smtClean="0"/>
              <a:t>referendum</a:t>
            </a:r>
            <a:r>
              <a:rPr lang="en-US" dirty="0" smtClean="0"/>
              <a:t>, </a:t>
            </a:r>
            <a:r>
              <a:rPr lang="en-US" dirty="0"/>
              <a:t>a vote on the initiative.</a:t>
            </a:r>
          </a:p>
          <a:p>
            <a:pPr>
              <a:spcBef>
                <a:spcPts val="0"/>
              </a:spcBef>
            </a:pPr>
            <a:endParaRPr lang="en-US" dirty="0"/>
          </a:p>
          <a:p>
            <a:pPr>
              <a:spcBef>
                <a:spcPts val="0"/>
              </a:spcBef>
            </a:pPr>
            <a:endParaRPr lang="en-US" dirty="0"/>
          </a:p>
          <a:p>
            <a:pPr>
              <a:spcBef>
                <a:spcPts val="0"/>
              </a:spcBef>
            </a:pPr>
            <a:endParaRPr lang="en-US" dirty="0"/>
          </a:p>
          <a:p>
            <a:pPr>
              <a:spcBef>
                <a:spcPts val="0"/>
              </a:spcBef>
            </a:pPr>
            <a:endParaRPr lang="en-US" dirty="0">
              <a:solidFill>
                <a:schemeClr val="tx1"/>
              </a:solidFill>
            </a:endParaRPr>
          </a:p>
        </p:txBody>
      </p:sp>
    </p:spTree>
    <p:extLst>
      <p:ext uri="{BB962C8B-B14F-4D97-AF65-F5344CB8AC3E}">
        <p14:creationId xmlns:p14="http://schemas.microsoft.com/office/powerpoint/2010/main" val="255689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cstate="print"/>
          <a:srcRect l="838" r="47765"/>
          <a:stretch>
            <a:fillRect/>
          </a:stretch>
        </p:blipFill>
        <p:spPr bwMode="auto">
          <a:xfrm>
            <a:off x="6096000" y="1371600"/>
            <a:ext cx="2743200" cy="3815798"/>
          </a:xfrm>
          <a:prstGeom prst="rect">
            <a:avLst/>
          </a:prstGeom>
          <a:noFill/>
          <a:ln w="9525">
            <a:noFill/>
            <a:miter lim="800000"/>
            <a:headEnd/>
            <a:tailEnd/>
          </a:ln>
        </p:spPr>
      </p:pic>
      <p:sp>
        <p:nvSpPr>
          <p:cNvPr id="5" name="Title 4"/>
          <p:cNvSpPr>
            <a:spLocks noGrp="1"/>
          </p:cNvSpPr>
          <p:nvPr>
            <p:ph type="title"/>
          </p:nvPr>
        </p:nvSpPr>
        <p:spPr/>
        <p:txBody>
          <a:bodyPr>
            <a:normAutofit fontScale="90000"/>
          </a:bodyPr>
          <a:lstStyle/>
          <a:p>
            <a:r>
              <a:rPr lang="en-US" dirty="0" smtClean="0"/>
              <a:t>IV.  Encouraging political Efficiency-State Level Political Reform</a:t>
            </a:r>
            <a:endParaRPr lang="en-US" dirty="0"/>
          </a:p>
        </p:txBody>
      </p:sp>
      <p:sp>
        <p:nvSpPr>
          <p:cNvPr id="3" name="Subtitle 2"/>
          <p:cNvSpPr>
            <a:spLocks noGrp="1"/>
          </p:cNvSpPr>
          <p:nvPr>
            <p:ph sz="quarter" idx="1"/>
          </p:nvPr>
        </p:nvSpPr>
        <p:spPr>
          <a:xfrm>
            <a:off x="457200" y="1600200"/>
            <a:ext cx="5638800" cy="5257800"/>
          </a:xfrm>
        </p:spPr>
        <p:txBody>
          <a:bodyPr>
            <a:normAutofit fontScale="92500"/>
          </a:bodyPr>
          <a:lstStyle/>
          <a:p>
            <a:pPr>
              <a:spcBef>
                <a:spcPts val="0"/>
              </a:spcBef>
            </a:pPr>
            <a:r>
              <a:rPr lang="en-US" dirty="0" smtClean="0"/>
              <a:t>The </a:t>
            </a:r>
            <a:r>
              <a:rPr lang="en-US" b="1" dirty="0" smtClean="0"/>
              <a:t>recall</a:t>
            </a:r>
            <a:r>
              <a:rPr lang="en-US" dirty="0" smtClean="0"/>
              <a:t> </a:t>
            </a:r>
            <a:r>
              <a:rPr lang="en-US" dirty="0"/>
              <a:t>enabled voters to remove public officials from elected positions by forcing them to face another election before the end of their term if enough voters asked for </a:t>
            </a:r>
            <a:r>
              <a:rPr lang="en-US" dirty="0" smtClean="0"/>
              <a:t>it through petition</a:t>
            </a:r>
            <a:endParaRPr lang="en-US" dirty="0"/>
          </a:p>
          <a:p>
            <a:pPr>
              <a:spcBef>
                <a:spcPts val="0"/>
              </a:spcBef>
            </a:pPr>
            <a:r>
              <a:rPr lang="en-US" dirty="0"/>
              <a:t>To force Senators to be more responsive to the public, progressives pushed for the popular election of senators</a:t>
            </a:r>
            <a:r>
              <a:rPr lang="en-US" dirty="0" smtClean="0"/>
              <a:t>.</a:t>
            </a:r>
          </a:p>
          <a:p>
            <a:pPr>
              <a:spcBef>
                <a:spcPts val="0"/>
              </a:spcBef>
            </a:pPr>
            <a:r>
              <a:rPr lang="en-US" dirty="0"/>
              <a:t>Before 1913, state legislatures had chosen United States senators, a process that put even more power in the hands of party bosses and wealthy corporation heads</a:t>
            </a:r>
            <a:r>
              <a:rPr lang="en-US" dirty="0" smtClean="0"/>
              <a:t>.</a:t>
            </a:r>
          </a:p>
          <a:p>
            <a:pPr>
              <a:spcBef>
                <a:spcPts val="0"/>
              </a:spcBef>
            </a:pPr>
            <a:r>
              <a:rPr lang="en-US" b="1" dirty="0" smtClean="0"/>
              <a:t>Seventeenth Amendment</a:t>
            </a:r>
            <a:r>
              <a:rPr lang="en-US" b="1" baseline="-25000" dirty="0"/>
              <a:t> </a:t>
            </a:r>
            <a:endParaRPr lang="en-US" b="1" baseline="-25000" dirty="0" smtClean="0"/>
          </a:p>
          <a:p>
            <a:pPr>
              <a:spcBef>
                <a:spcPts val="0"/>
              </a:spcBef>
            </a:pPr>
            <a:r>
              <a:rPr lang="en-US" b="1" dirty="0" smtClean="0"/>
              <a:t>direct primary</a:t>
            </a:r>
            <a:endParaRPr lang="en-US" dirty="0"/>
          </a:p>
          <a:p>
            <a:pPr>
              <a:spcBef>
                <a:spcPts val="0"/>
              </a:spcBef>
            </a:pPr>
            <a:endParaRPr lang="en-US" dirty="0"/>
          </a:p>
          <a:p>
            <a:pPr>
              <a:spcBef>
                <a:spcPts val="0"/>
              </a:spcBef>
            </a:pPr>
            <a:endParaRPr lang="en-US" dirty="0"/>
          </a:p>
          <a:p>
            <a:pPr>
              <a:spcBef>
                <a:spcPts val="0"/>
              </a:spcBef>
            </a:pPr>
            <a:endParaRPr lang="en-US" dirty="0"/>
          </a:p>
          <a:p>
            <a:pPr>
              <a:spcBef>
                <a:spcPts val="0"/>
              </a:spcBef>
            </a:pPr>
            <a:endParaRPr lang="en-US" dirty="0"/>
          </a:p>
          <a:p>
            <a:pPr>
              <a:spcBef>
                <a:spcPts val="0"/>
              </a:spcBef>
            </a:pPr>
            <a:endParaRPr lang="en-US" dirty="0">
              <a:solidFill>
                <a:schemeClr val="tx1"/>
              </a:solidFill>
            </a:endParaRPr>
          </a:p>
        </p:txBody>
      </p:sp>
    </p:spTree>
    <p:extLst>
      <p:ext uri="{BB962C8B-B14F-4D97-AF65-F5344CB8AC3E}">
        <p14:creationId xmlns:p14="http://schemas.microsoft.com/office/powerpoint/2010/main" val="223953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l="2593" t="13077" r="2593" b="1888"/>
          <a:stretch>
            <a:fillRect/>
          </a:stretch>
        </p:blipFill>
        <p:spPr bwMode="auto">
          <a:xfrm>
            <a:off x="3657600" y="523875"/>
            <a:ext cx="5486401" cy="6334125"/>
          </a:xfrm>
          <a:prstGeom prst="rect">
            <a:avLst/>
          </a:prstGeom>
          <a:noFill/>
          <a:ln w="9525">
            <a:noFill/>
            <a:miter lim="800000"/>
            <a:headEnd/>
            <a:tailEnd/>
          </a:ln>
        </p:spPr>
      </p:pic>
      <p:sp>
        <p:nvSpPr>
          <p:cNvPr id="3" name="Subtitle 2"/>
          <p:cNvSpPr>
            <a:spLocks noGrp="1"/>
          </p:cNvSpPr>
          <p:nvPr>
            <p:ph type="subTitle" idx="1"/>
          </p:nvPr>
        </p:nvSpPr>
        <p:spPr>
          <a:xfrm>
            <a:off x="0" y="533400"/>
            <a:ext cx="3657600" cy="4953000"/>
          </a:xfrm>
        </p:spPr>
        <p:txBody>
          <a:bodyPr>
            <a:noAutofit/>
          </a:bodyPr>
          <a:lstStyle/>
          <a:p>
            <a:r>
              <a:rPr lang="en-US" sz="3000" dirty="0" smtClean="0">
                <a:solidFill>
                  <a:schemeClr val="tx1"/>
                </a:solidFill>
              </a:rPr>
              <a:t>Spurred by progressive governors, many states passed</a:t>
            </a:r>
            <a:br>
              <a:rPr lang="en-US" sz="3000" dirty="0" smtClean="0">
                <a:solidFill>
                  <a:schemeClr val="tx1"/>
                </a:solidFill>
              </a:rPr>
            </a:br>
            <a:r>
              <a:rPr lang="en-US" sz="3000" dirty="0" smtClean="0">
                <a:solidFill>
                  <a:schemeClr val="tx1"/>
                </a:solidFill>
              </a:rPr>
              <a:t>laws to regulate railroads, mines, mills, telephone companies, and other large businesses.</a:t>
            </a:r>
            <a:endParaRPr lang="en-US" sz="3000" dirty="0">
              <a:solidFill>
                <a:schemeClr val="tx1"/>
              </a:solidFill>
            </a:endParaRPr>
          </a:p>
        </p:txBody>
      </p:sp>
      <p:pic>
        <p:nvPicPr>
          <p:cNvPr id="28675" name="Picture 3"/>
          <p:cNvPicPr>
            <a:picLocks noChangeAspect="1" noChangeArrowheads="1"/>
          </p:cNvPicPr>
          <p:nvPr/>
        </p:nvPicPr>
        <p:blipFill>
          <a:blip r:embed="rId3" cstate="print"/>
          <a:srcRect/>
          <a:stretch>
            <a:fillRect/>
          </a:stretch>
        </p:blipFill>
        <p:spPr bwMode="auto">
          <a:xfrm>
            <a:off x="152400" y="4724400"/>
            <a:ext cx="3352800" cy="2057400"/>
          </a:xfrm>
          <a:prstGeom prst="rect">
            <a:avLst/>
          </a:prstGeom>
          <a:noFill/>
          <a:ln w="9525">
            <a:noFill/>
            <a:miter lim="800000"/>
            <a:headEnd/>
            <a:tailEnd/>
          </a:ln>
        </p:spPr>
      </p:pic>
      <p:sp>
        <p:nvSpPr>
          <p:cNvPr id="4" name="Title 3"/>
          <p:cNvSpPr>
            <a:spLocks noGrp="1"/>
          </p:cNvSpPr>
          <p:nvPr>
            <p:ph type="ctrTitle"/>
          </p:nvPr>
        </p:nvSpPr>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lstStyle/>
          <a:p>
            <a:r>
              <a:rPr lang="en-US" b="1" dirty="0">
                <a:solidFill>
                  <a:schemeClr val="tx1">
                    <a:lumMod val="50000"/>
                    <a:lumOff val="50000"/>
                  </a:schemeClr>
                </a:solidFill>
              </a:rPr>
              <a:t>The Origins of Progressivism</a:t>
            </a:r>
            <a:endParaRPr lang="en-US" dirty="0">
              <a:solidFill>
                <a:schemeClr val="tx1">
                  <a:lumMod val="50000"/>
                  <a:lumOff val="50000"/>
                </a:schemeClr>
              </a:solidFill>
            </a:endParaRPr>
          </a:p>
        </p:txBody>
      </p:sp>
      <p:sp>
        <p:nvSpPr>
          <p:cNvPr id="3" name="Subtitle 2"/>
          <p:cNvSpPr>
            <a:spLocks noGrp="1"/>
          </p:cNvSpPr>
          <p:nvPr>
            <p:ph type="subTitle" idx="1"/>
          </p:nvPr>
        </p:nvSpPr>
        <p:spPr>
          <a:xfrm>
            <a:off x="0" y="5791200"/>
            <a:ext cx="9144000" cy="1752600"/>
          </a:xfrm>
        </p:spPr>
        <p:txBody>
          <a:bodyPr>
            <a:noAutofit/>
          </a:bodyPr>
          <a:lstStyle/>
          <a:p>
            <a:r>
              <a:rPr lang="en-US" sz="2400" dirty="0" smtClean="0">
                <a:solidFill>
                  <a:schemeClr val="tx1"/>
                </a:solidFill>
              </a:rPr>
              <a:t>Wisconsin Governor, </a:t>
            </a:r>
            <a:r>
              <a:rPr lang="en-US" sz="2400" b="1" dirty="0" smtClean="0">
                <a:solidFill>
                  <a:schemeClr val="tx1"/>
                </a:solidFill>
              </a:rPr>
              <a:t>Robert M. La </a:t>
            </a:r>
            <a:r>
              <a:rPr lang="en-US" sz="2400" b="1" dirty="0" err="1" smtClean="0">
                <a:solidFill>
                  <a:schemeClr val="tx1"/>
                </a:solidFill>
              </a:rPr>
              <a:t>Follette</a:t>
            </a:r>
            <a:r>
              <a:rPr lang="en-US" sz="2400" dirty="0" smtClean="0">
                <a:solidFill>
                  <a:schemeClr val="tx1"/>
                </a:solidFill>
              </a:rPr>
              <a:t>, led the way in driving big businesses out of politics.  Wisconsin became known as the “laboratory of democracy”</a:t>
            </a:r>
            <a:endParaRPr lang="en-US" sz="2400" dirty="0">
              <a:solidFill>
                <a:schemeClr val="tx1"/>
              </a:solidFill>
            </a:endParaRPr>
          </a:p>
        </p:txBody>
      </p:sp>
      <p:pic>
        <p:nvPicPr>
          <p:cNvPr id="29698" name="Picture 2"/>
          <p:cNvPicPr>
            <a:picLocks noChangeAspect="1" noChangeArrowheads="1"/>
          </p:cNvPicPr>
          <p:nvPr/>
        </p:nvPicPr>
        <p:blipFill>
          <a:blip r:embed="rId2" cstate="print"/>
          <a:srcRect l="7353"/>
          <a:stretch>
            <a:fillRect/>
          </a:stretch>
        </p:blipFill>
        <p:spPr bwMode="auto">
          <a:xfrm>
            <a:off x="0" y="603552"/>
            <a:ext cx="4876800" cy="5263848"/>
          </a:xfrm>
          <a:prstGeom prst="rect">
            <a:avLst/>
          </a:prstGeom>
          <a:noFill/>
          <a:ln w="9525">
            <a:noFill/>
            <a:miter lim="800000"/>
            <a:headEnd/>
            <a:tailEnd/>
          </a:ln>
          <a:scene3d>
            <a:camera prst="orthographicFront">
              <a:rot lat="0" lon="10800000" rev="0"/>
            </a:camera>
            <a:lightRig rig="threePt" dir="t"/>
          </a:scene3d>
        </p:spPr>
      </p:pic>
      <p:pic>
        <p:nvPicPr>
          <p:cNvPr id="29699" name="Picture 3"/>
          <p:cNvPicPr>
            <a:picLocks noChangeAspect="1" noChangeArrowheads="1"/>
          </p:cNvPicPr>
          <p:nvPr/>
        </p:nvPicPr>
        <p:blipFill>
          <a:blip r:embed="rId3" cstate="print"/>
          <a:srcRect b="17714"/>
          <a:stretch>
            <a:fillRect/>
          </a:stretch>
        </p:blipFill>
        <p:spPr bwMode="auto">
          <a:xfrm>
            <a:off x="5029199" y="609600"/>
            <a:ext cx="4114801"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IV.  </a:t>
            </a:r>
            <a:r>
              <a:rPr lang="en-US" dirty="0" smtClean="0"/>
              <a:t>Encouraging political </a:t>
            </a:r>
            <a:r>
              <a:rPr lang="en-US" dirty="0"/>
              <a:t>Efficiency-State Level Political Reform</a:t>
            </a:r>
          </a:p>
        </p:txBody>
      </p:sp>
      <p:sp>
        <p:nvSpPr>
          <p:cNvPr id="3" name="Content Placeholder 2"/>
          <p:cNvSpPr>
            <a:spLocks noGrp="1"/>
          </p:cNvSpPr>
          <p:nvPr>
            <p:ph sz="quarter" idx="1"/>
          </p:nvPr>
        </p:nvSpPr>
        <p:spPr/>
        <p:txBody>
          <a:bodyPr>
            <a:normAutofit lnSpcReduction="10000"/>
          </a:bodyPr>
          <a:lstStyle/>
          <a:p>
            <a:r>
              <a:rPr lang="en-US" dirty="0" smtClean="0"/>
              <a:t>Other Progressive governors introduced reform initiatives in their state:</a:t>
            </a:r>
          </a:p>
          <a:p>
            <a:pPr lvl="1"/>
            <a:r>
              <a:rPr lang="en-US" b="1" dirty="0" smtClean="0"/>
              <a:t>Woodrow Wilson</a:t>
            </a:r>
            <a:r>
              <a:rPr lang="en-US" dirty="0" smtClean="0"/>
              <a:t>, governor of New Jersey introduced workmen’s compensation and anti-trust legislation</a:t>
            </a:r>
          </a:p>
          <a:p>
            <a:pPr lvl="1"/>
            <a:r>
              <a:rPr lang="en-US" b="1" dirty="0" smtClean="0"/>
              <a:t>Charles Evans Hughes </a:t>
            </a:r>
            <a:r>
              <a:rPr lang="en-US" dirty="0" smtClean="0"/>
              <a:t>created a state wide commission as governor of New York to regulate public utilities</a:t>
            </a:r>
          </a:p>
          <a:p>
            <a:pPr lvl="1"/>
            <a:r>
              <a:rPr lang="en-US" dirty="0" smtClean="0"/>
              <a:t>Hughes’ successor </a:t>
            </a:r>
            <a:r>
              <a:rPr lang="en-US" b="1" dirty="0" smtClean="0"/>
              <a:t>Theodore Roosevelt</a:t>
            </a:r>
            <a:r>
              <a:rPr lang="en-US" dirty="0" smtClean="0"/>
              <a:t>, </a:t>
            </a:r>
            <a:r>
              <a:rPr lang="en-US" dirty="0"/>
              <a:t>won the passage of new factory-inspection and tenement-house laws.</a:t>
            </a:r>
            <a:endParaRPr lang="en-US" dirty="0" smtClean="0"/>
          </a:p>
          <a:p>
            <a:pPr lvl="1"/>
            <a:r>
              <a:rPr lang="en-US" dirty="0" smtClean="0"/>
              <a:t>California Governor, </a:t>
            </a:r>
            <a:r>
              <a:rPr lang="en-US" b="1" dirty="0" smtClean="0"/>
              <a:t>Hiram Johnson </a:t>
            </a:r>
            <a:r>
              <a:rPr lang="en-US" dirty="0" smtClean="0"/>
              <a:t>limited the power of the railroad industry.</a:t>
            </a:r>
          </a:p>
          <a:p>
            <a:pPr lvl="1"/>
            <a:r>
              <a:rPr lang="en-US" dirty="0" smtClean="0"/>
              <a:t>North Carolina Governor </a:t>
            </a:r>
            <a:r>
              <a:rPr lang="en-US" b="1" dirty="0" smtClean="0"/>
              <a:t>Charles B. </a:t>
            </a:r>
            <a:r>
              <a:rPr lang="en-US" b="1" dirty="0" err="1" smtClean="0"/>
              <a:t>Aycock</a:t>
            </a:r>
            <a:r>
              <a:rPr lang="en-US" b="1" dirty="0"/>
              <a:t> </a:t>
            </a:r>
            <a:r>
              <a:rPr lang="en-US" dirty="0" smtClean="0"/>
              <a:t>was noted as the “education governor”</a:t>
            </a:r>
          </a:p>
        </p:txBody>
      </p:sp>
    </p:spTree>
    <p:extLst>
      <p:ext uri="{BB962C8B-B14F-4D97-AF65-F5344CB8AC3E}">
        <p14:creationId xmlns:p14="http://schemas.microsoft.com/office/powerpoint/2010/main" val="24975135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Civil Rights during the Progressive Era</a:t>
            </a:r>
            <a:endParaRPr lang="en-US" b="1" dirty="0"/>
          </a:p>
        </p:txBody>
      </p:sp>
      <p:sp>
        <p:nvSpPr>
          <p:cNvPr id="5" name="Text Placeholder 4"/>
          <p:cNvSpPr>
            <a:spLocks noGrp="1"/>
          </p:cNvSpPr>
          <p:nvPr>
            <p:ph type="body" idx="1"/>
          </p:nvPr>
        </p:nvSpPr>
        <p:spPr/>
        <p:txBody>
          <a:bodyPr/>
          <a:lstStyle/>
          <a:p>
            <a:pPr algn="ctr"/>
            <a:r>
              <a:rPr lang="en-US" dirty="0" smtClean="0"/>
              <a:t>Booker T. Washington</a:t>
            </a:r>
            <a:endParaRPr lang="en-US" dirty="0"/>
          </a:p>
        </p:txBody>
      </p:sp>
      <p:sp>
        <p:nvSpPr>
          <p:cNvPr id="7" name="Text Placeholder 6"/>
          <p:cNvSpPr>
            <a:spLocks noGrp="1"/>
          </p:cNvSpPr>
          <p:nvPr>
            <p:ph type="body" sz="quarter" idx="3"/>
          </p:nvPr>
        </p:nvSpPr>
        <p:spPr/>
        <p:txBody>
          <a:bodyPr/>
          <a:lstStyle/>
          <a:p>
            <a:pPr algn="ctr"/>
            <a:r>
              <a:rPr lang="en-US" dirty="0" smtClean="0"/>
              <a:t>W.E.B. Du Bois</a:t>
            </a:r>
            <a:endParaRPr lang="en-US" dirty="0"/>
          </a:p>
        </p:txBody>
      </p:sp>
      <p:pic>
        <p:nvPicPr>
          <p:cNvPr id="2" name="Picture 1"/>
          <p:cNvPicPr>
            <a:picLocks noChangeAspect="1"/>
          </p:cNvPicPr>
          <p:nvPr/>
        </p:nvPicPr>
        <p:blipFill>
          <a:blip r:embed="rId3"/>
          <a:stretch>
            <a:fillRect/>
          </a:stretch>
        </p:blipFill>
        <p:spPr>
          <a:xfrm>
            <a:off x="447675" y="2590799"/>
            <a:ext cx="3667125" cy="3638550"/>
          </a:xfrm>
          <a:prstGeom prst="rect">
            <a:avLst/>
          </a:prstGeom>
        </p:spPr>
      </p:pic>
      <p:pic>
        <p:nvPicPr>
          <p:cNvPr id="3" name="Picture 2"/>
          <p:cNvPicPr>
            <a:picLocks noChangeAspect="1"/>
          </p:cNvPicPr>
          <p:nvPr/>
        </p:nvPicPr>
        <p:blipFill>
          <a:blip r:embed="rId4"/>
          <a:stretch>
            <a:fillRect/>
          </a:stretch>
        </p:blipFill>
        <p:spPr>
          <a:xfrm>
            <a:off x="4800600" y="2446799"/>
            <a:ext cx="2899516" cy="3782550"/>
          </a:xfrm>
          <a:prstGeom prst="rect">
            <a:avLst/>
          </a:prstGeom>
        </p:spPr>
      </p:pic>
    </p:spTree>
    <p:extLst>
      <p:ext uri="{BB962C8B-B14F-4D97-AF65-F5344CB8AC3E}">
        <p14:creationId xmlns:p14="http://schemas.microsoft.com/office/powerpoint/2010/main" val="3251488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Origins of Progressivism</a:t>
            </a:r>
            <a:endParaRPr lang="en-US" dirty="0"/>
          </a:p>
        </p:txBody>
      </p:sp>
      <p:sp>
        <p:nvSpPr>
          <p:cNvPr id="3" name="Content Placeholder 2"/>
          <p:cNvSpPr>
            <a:spLocks noGrp="1"/>
          </p:cNvSpPr>
          <p:nvPr>
            <p:ph sz="quarter" idx="1"/>
          </p:nvPr>
        </p:nvSpPr>
        <p:spPr/>
        <p:txBody>
          <a:bodyPr>
            <a:normAutofit lnSpcReduction="10000"/>
          </a:bodyPr>
          <a:lstStyle/>
          <a:p>
            <a:pPr marL="514350" indent="-514350">
              <a:buFont typeface="+mj-lt"/>
              <a:buAutoNum type="romanUcPeriod" startAt="2"/>
            </a:pPr>
            <a:r>
              <a:rPr lang="en-US" b="1" dirty="0" smtClean="0"/>
              <a:t>Middle Class</a:t>
            </a:r>
            <a:endParaRPr lang="en-US" dirty="0" smtClean="0"/>
          </a:p>
          <a:p>
            <a:pPr marL="822960" lvl="1" indent="-457200">
              <a:buFont typeface="+mj-lt"/>
              <a:buAutoNum type="alphaUcPeriod"/>
            </a:pPr>
            <a:r>
              <a:rPr lang="en-US" dirty="0" smtClean="0"/>
              <a:t>Progressives were more college educated/intellectual, middle class and urban.  They brought a more business like, efficient approach to reform</a:t>
            </a:r>
          </a:p>
          <a:p>
            <a:pPr marL="822960" lvl="1" indent="-457200">
              <a:buFont typeface="+mj-lt"/>
              <a:buAutoNum type="alphaUcPeriod"/>
            </a:pPr>
            <a:r>
              <a:rPr lang="en-US" dirty="0" smtClean="0"/>
              <a:t>Middle class reformers had worked for years to reform boss politics and the political machines (Thomas Nast)</a:t>
            </a:r>
          </a:p>
          <a:p>
            <a:pPr marL="822960" lvl="1" indent="-457200">
              <a:buFont typeface="+mj-lt"/>
              <a:buAutoNum type="alphaUcPeriod"/>
            </a:pPr>
            <a:r>
              <a:rPr lang="en-US" dirty="0" smtClean="0"/>
              <a:t>Promoted the idea that government itself needed to reform through civil service legislation (Pendleton Act)</a:t>
            </a:r>
          </a:p>
          <a:p>
            <a:pPr marL="822960" lvl="1" indent="-457200">
              <a:buFont typeface="+mj-lt"/>
              <a:buAutoNum type="alphaUcPeriod"/>
            </a:pPr>
            <a:r>
              <a:rPr lang="en-US" dirty="0" smtClean="0"/>
              <a:t>Felt government should solve urban problems of crime and enable efficient provisions of gas, electricity, water, sewers, mass transit and garbage collection</a:t>
            </a:r>
          </a:p>
          <a:p>
            <a:pPr marL="457200" indent="-457200">
              <a:buFont typeface="+mj-lt"/>
              <a:buAutoNum type="romanUcPeriod" startAt="2"/>
            </a:pPr>
            <a:endParaRPr lang="en-US" dirty="0"/>
          </a:p>
          <a:p>
            <a:pPr marL="822960" lvl="1" indent="-457200">
              <a:buFont typeface="+mj-lt"/>
              <a:buAutoNum type="alphaUcPeriod"/>
            </a:pPr>
            <a:endParaRPr lang="en-US" dirty="0" smtClean="0"/>
          </a:p>
          <a:p>
            <a:endParaRPr lang="en-US" dirty="0"/>
          </a:p>
        </p:txBody>
      </p:sp>
    </p:spTree>
    <p:extLst>
      <p:ext uri="{BB962C8B-B14F-4D97-AF65-F5344CB8AC3E}">
        <p14:creationId xmlns:p14="http://schemas.microsoft.com/office/powerpoint/2010/main" val="397871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Origins of Progressivism</a:t>
            </a:r>
            <a:endParaRPr lang="en-US" dirty="0"/>
          </a:p>
        </p:txBody>
      </p:sp>
      <p:sp>
        <p:nvSpPr>
          <p:cNvPr id="3" name="Content Placeholder 2"/>
          <p:cNvSpPr>
            <a:spLocks noGrp="1"/>
          </p:cNvSpPr>
          <p:nvPr>
            <p:ph sz="quarter" idx="1"/>
          </p:nvPr>
        </p:nvSpPr>
        <p:spPr/>
        <p:txBody>
          <a:bodyPr>
            <a:normAutofit/>
          </a:bodyPr>
          <a:lstStyle/>
          <a:p>
            <a:pPr marL="514350" indent="-514350">
              <a:buFont typeface="+mj-lt"/>
              <a:buAutoNum type="romanUcPeriod" startAt="3"/>
            </a:pPr>
            <a:r>
              <a:rPr lang="en-US" b="1" dirty="0" smtClean="0"/>
              <a:t>Muckrakers</a:t>
            </a:r>
            <a:endParaRPr lang="en-US" dirty="0" smtClean="0"/>
          </a:p>
          <a:p>
            <a:pPr marL="822960" lvl="1" indent="-457200">
              <a:buFont typeface="+mj-lt"/>
              <a:buAutoNum type="alphaUcPeriod"/>
            </a:pPr>
            <a:r>
              <a:rPr lang="en-US" dirty="0" smtClean="0"/>
              <a:t>Writers who thrived on exposing scandals; got their name from Theodore Roosevelt who compared them to a character in John Bunyan’s Pilgrim’s Progress:  “A man that could look no way but downward with a muckrake in his hands”</a:t>
            </a:r>
          </a:p>
          <a:p>
            <a:pPr marL="1097280" lvl="2" indent="-457200">
              <a:buFont typeface="+mj-lt"/>
              <a:buAutoNum type="arabicPeriod"/>
            </a:pPr>
            <a:r>
              <a:rPr lang="en-US" dirty="0" smtClean="0"/>
              <a:t>Jacob Riis-Danish immigrant and New York journalist who exposed slum conditions in </a:t>
            </a:r>
            <a:r>
              <a:rPr lang="en-US" i="1" dirty="0" smtClean="0"/>
              <a:t>How the Other Half Lives </a:t>
            </a:r>
            <a:r>
              <a:rPr lang="en-US" dirty="0" smtClean="0"/>
              <a:t>(1890)</a:t>
            </a:r>
          </a:p>
          <a:p>
            <a:pPr marL="1097280" lvl="2" indent="-457200">
              <a:buFont typeface="+mj-lt"/>
              <a:buAutoNum type="arabicPeriod"/>
            </a:pPr>
            <a:r>
              <a:rPr lang="en-US" dirty="0" smtClean="0"/>
              <a:t>Lincoln Steffens-wrote about municipal corruption in </a:t>
            </a:r>
            <a:r>
              <a:rPr lang="en-US" i="1" dirty="0" smtClean="0"/>
              <a:t>The Shame of the Cities </a:t>
            </a:r>
            <a:r>
              <a:rPr lang="en-US" dirty="0" smtClean="0"/>
              <a:t>(1904)</a:t>
            </a:r>
          </a:p>
          <a:p>
            <a:pPr marL="1097280" lvl="2" indent="-457200">
              <a:buFont typeface="+mj-lt"/>
              <a:buAutoNum type="arabicPeriod"/>
            </a:pPr>
            <a:r>
              <a:rPr lang="en-US" dirty="0" smtClean="0"/>
              <a:t>Ida Tarbell-wrote about the </a:t>
            </a:r>
            <a:r>
              <a:rPr lang="en-US" i="1" dirty="0" smtClean="0"/>
              <a:t>History of the Standard Oil Company </a:t>
            </a:r>
            <a:r>
              <a:rPr lang="en-US" dirty="0" smtClean="0"/>
              <a:t>(1904)</a:t>
            </a:r>
          </a:p>
          <a:p>
            <a:pPr marL="1097280" lvl="2" indent="-457200">
              <a:buFont typeface="+mj-lt"/>
              <a:buAutoNum type="arabicPeriod"/>
            </a:pPr>
            <a:r>
              <a:rPr lang="en-US" dirty="0" smtClean="0"/>
              <a:t>Upton Sinclair-</a:t>
            </a:r>
            <a:r>
              <a:rPr lang="en-US" i="1" dirty="0" smtClean="0"/>
              <a:t>The Jungle </a:t>
            </a:r>
            <a:r>
              <a:rPr lang="en-US" dirty="0" smtClean="0"/>
              <a:t>(1906)</a:t>
            </a:r>
          </a:p>
          <a:p>
            <a:pPr marL="1097280" lvl="2" indent="-457200">
              <a:buFont typeface="+mj-lt"/>
              <a:buAutoNum type="arabicPeriod"/>
            </a:pPr>
            <a:r>
              <a:rPr lang="en-US" i="1" dirty="0" smtClean="0"/>
              <a:t>McClure’s Magazine, Ladies Home Journal</a:t>
            </a:r>
            <a:endParaRPr lang="en-US" i="1" dirty="0"/>
          </a:p>
          <a:p>
            <a:pPr marL="822960" lvl="1" indent="-457200">
              <a:buFont typeface="+mj-lt"/>
              <a:buAutoNum type="alphaUcPeriod"/>
            </a:pPr>
            <a:endParaRPr lang="en-US" dirty="0" smtClean="0"/>
          </a:p>
          <a:p>
            <a:endParaRPr lang="en-US" dirty="0"/>
          </a:p>
        </p:txBody>
      </p:sp>
    </p:spTree>
    <p:extLst>
      <p:ext uri="{BB962C8B-B14F-4D97-AF65-F5344CB8AC3E}">
        <p14:creationId xmlns:p14="http://schemas.microsoft.com/office/powerpoint/2010/main" val="66072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838200"/>
          </a:xfrm>
        </p:spPr>
        <p:txBody>
          <a:bodyPr>
            <a:normAutofit/>
          </a:bodyPr>
          <a:lstStyle/>
          <a:p>
            <a:pPr marL="457200" indent="-457200"/>
            <a:r>
              <a:rPr lang="en-US" b="1" dirty="0"/>
              <a:t>Women and </a:t>
            </a:r>
            <a:r>
              <a:rPr lang="en-US" b="1" dirty="0" smtClean="0"/>
              <a:t>Reform</a:t>
            </a:r>
            <a:endParaRPr lang="en-US" dirty="0"/>
          </a:p>
        </p:txBody>
      </p:sp>
      <p:sp>
        <p:nvSpPr>
          <p:cNvPr id="3" name="Content Placeholder 2"/>
          <p:cNvSpPr>
            <a:spLocks noGrp="1"/>
          </p:cNvSpPr>
          <p:nvPr>
            <p:ph sz="quarter" idx="1"/>
          </p:nvPr>
        </p:nvSpPr>
        <p:spPr/>
        <p:txBody>
          <a:bodyPr/>
          <a:lstStyle/>
          <a:p>
            <a:pPr marL="514350" indent="-514350">
              <a:buFont typeface="+mj-lt"/>
              <a:buAutoNum type="romanUcPeriod"/>
            </a:pPr>
            <a:r>
              <a:rPr lang="en-US" b="1" dirty="0" smtClean="0"/>
              <a:t>The “New Woman”</a:t>
            </a:r>
          </a:p>
          <a:p>
            <a:pPr lvl="1"/>
            <a:r>
              <a:rPr lang="en-US" dirty="0" smtClean="0"/>
              <a:t>Almost all income producing activity had moved out of home by end of 19</a:t>
            </a:r>
            <a:r>
              <a:rPr lang="en-US" baseline="30000" dirty="0" smtClean="0"/>
              <a:t>th</a:t>
            </a:r>
            <a:r>
              <a:rPr lang="en-US" dirty="0" smtClean="0"/>
              <a:t> century</a:t>
            </a:r>
          </a:p>
          <a:p>
            <a:pPr lvl="1"/>
            <a:r>
              <a:rPr lang="en-US" dirty="0" smtClean="0"/>
              <a:t>Children entering school at earlier age</a:t>
            </a:r>
          </a:p>
          <a:p>
            <a:pPr lvl="1"/>
            <a:r>
              <a:rPr lang="en-US" dirty="0" smtClean="0"/>
              <a:t>Technological innovations such as running water, electricity</a:t>
            </a:r>
          </a:p>
          <a:p>
            <a:pPr lvl="1"/>
            <a:r>
              <a:rPr lang="en-US" dirty="0" smtClean="0"/>
              <a:t>Declining family size</a:t>
            </a:r>
          </a:p>
          <a:p>
            <a:pPr lvl="1"/>
            <a:r>
              <a:rPr lang="en-US" dirty="0" smtClean="0"/>
              <a:t>Life expectancy increased</a:t>
            </a:r>
          </a:p>
          <a:p>
            <a:pPr lvl="1"/>
            <a:r>
              <a:rPr lang="en-US" dirty="0" smtClean="0"/>
              <a:t>Educated women didn’t always marry</a:t>
            </a:r>
          </a:p>
          <a:p>
            <a:pPr lvl="1"/>
            <a:r>
              <a:rPr lang="en-US" dirty="0" smtClean="0"/>
              <a:t>Clubwomen</a:t>
            </a:r>
          </a:p>
          <a:p>
            <a:pPr lvl="2"/>
            <a:r>
              <a:rPr lang="en-US" dirty="0" smtClean="0"/>
              <a:t>General Federation of Women’s Clubs (GFWC)</a:t>
            </a:r>
          </a:p>
          <a:p>
            <a:pPr lvl="2"/>
            <a:r>
              <a:rPr lang="en-US" dirty="0" err="1" smtClean="0"/>
              <a:t>WomWomen’s</a:t>
            </a:r>
            <a:r>
              <a:rPr lang="en-US" dirty="0" smtClean="0"/>
              <a:t> </a:t>
            </a:r>
            <a:r>
              <a:rPr lang="en-US" dirty="0"/>
              <a:t>Trade Union League (WTUL)</a:t>
            </a:r>
          </a:p>
          <a:p>
            <a:pPr lvl="2"/>
            <a:r>
              <a:rPr lang="en-US" dirty="0" smtClean="0"/>
              <a:t>an suffrage and the </a:t>
            </a:r>
            <a:r>
              <a:rPr lang="en-US" b="1" dirty="0" smtClean="0"/>
              <a:t>NAWSA (19</a:t>
            </a:r>
            <a:r>
              <a:rPr lang="en-US" b="1" baseline="30000" dirty="0" smtClean="0"/>
              <a:t>th</a:t>
            </a:r>
            <a:r>
              <a:rPr lang="en-US" b="1" dirty="0" smtClean="0"/>
              <a:t> Amendment)</a:t>
            </a:r>
          </a:p>
          <a:p>
            <a:pPr lvl="1"/>
            <a:endParaRPr lang="en-US" dirty="0"/>
          </a:p>
        </p:txBody>
      </p:sp>
    </p:spTree>
    <p:extLst>
      <p:ext uri="{BB962C8B-B14F-4D97-AF65-F5344CB8AC3E}">
        <p14:creationId xmlns:p14="http://schemas.microsoft.com/office/powerpoint/2010/main" val="405735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arn(inVertical)">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1000"/>
                                        <p:tgtEl>
                                          <p:spTgt spid="3">
                                            <p:txEl>
                                              <p:pRg st="6" end="6"/>
                                            </p:txEl>
                                          </p:spTgt>
                                        </p:tgtEl>
                                      </p:cBhvr>
                                    </p:animEffect>
                                    <p:anim calcmode="lin" valueType="num">
                                      <p:cBhvr>
                                        <p:cTn id="3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barn(inVertical)">
                                      <p:cBhvr>
                                        <p:cTn id="45" dur="500"/>
                                        <p:tgtEl>
                                          <p:spTgt spid="3">
                                            <p:txEl>
                                              <p:pRg st="9" end="9"/>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barn(inVertical)">
                                      <p:cBhvr>
                                        <p:cTn id="4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Autofit/>
          </a:bodyPr>
          <a:lstStyle/>
          <a:p>
            <a:r>
              <a:rPr lang="en-US" sz="5400" dirty="0" smtClean="0"/>
              <a:t>Goals of Progressivism</a:t>
            </a:r>
            <a:endParaRPr lang="en-US" sz="5400" dirty="0"/>
          </a:p>
        </p:txBody>
      </p:sp>
      <p:sp>
        <p:nvSpPr>
          <p:cNvPr id="3" name="Content Placeholder 2"/>
          <p:cNvSpPr>
            <a:spLocks noGrp="1"/>
          </p:cNvSpPr>
          <p:nvPr>
            <p:ph sz="quarter" idx="1"/>
          </p:nvPr>
        </p:nvSpPr>
        <p:spPr>
          <a:xfrm>
            <a:off x="457200" y="1752600"/>
            <a:ext cx="7848600" cy="4873752"/>
          </a:xfrm>
        </p:spPr>
        <p:txBody>
          <a:bodyPr/>
          <a:lstStyle/>
          <a:p>
            <a:pPr marL="857250" indent="-857250">
              <a:buFont typeface="+mj-lt"/>
              <a:buAutoNum type="romanUcPeriod"/>
            </a:pPr>
            <a:r>
              <a:rPr lang="en-US" sz="3600" dirty="0" smtClean="0"/>
              <a:t>Protect Social Welfare</a:t>
            </a:r>
          </a:p>
          <a:p>
            <a:pPr marL="857250" indent="-857250">
              <a:buFont typeface="+mj-lt"/>
              <a:buAutoNum type="romanUcPeriod"/>
            </a:pPr>
            <a:r>
              <a:rPr lang="en-US" sz="3600" dirty="0" smtClean="0"/>
              <a:t>Promote Moral Improvement</a:t>
            </a:r>
          </a:p>
          <a:p>
            <a:pPr marL="857250" indent="-857250">
              <a:buFont typeface="+mj-lt"/>
              <a:buAutoNum type="romanUcPeriod"/>
            </a:pPr>
            <a:r>
              <a:rPr lang="en-US" sz="3600" dirty="0" smtClean="0"/>
              <a:t>Creating Economic Reform</a:t>
            </a:r>
          </a:p>
          <a:p>
            <a:pPr marL="857250" indent="-857250">
              <a:buFont typeface="+mj-lt"/>
              <a:buAutoNum type="romanUcPeriod"/>
            </a:pPr>
            <a:r>
              <a:rPr lang="en-US" sz="3600" dirty="0" smtClean="0"/>
              <a:t>Encouraging Political Efficiency</a:t>
            </a:r>
          </a:p>
          <a:p>
            <a:endParaRPr lang="en-US" dirty="0" smtClean="0"/>
          </a:p>
          <a:p>
            <a:endParaRPr lang="en-US" dirty="0"/>
          </a:p>
        </p:txBody>
      </p:sp>
    </p:spTree>
    <p:extLst>
      <p:ext uri="{BB962C8B-B14F-4D97-AF65-F5344CB8AC3E}">
        <p14:creationId xmlns:p14="http://schemas.microsoft.com/office/powerpoint/2010/main" val="2079390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lstStyle/>
          <a:p>
            <a:r>
              <a:rPr lang="en-US" b="1" dirty="0">
                <a:solidFill>
                  <a:schemeClr val="tx1">
                    <a:lumMod val="50000"/>
                    <a:lumOff val="50000"/>
                  </a:schemeClr>
                </a:solidFill>
              </a:rPr>
              <a:t>The Origins of Progressivism</a:t>
            </a:r>
            <a:endParaRPr lang="en-US" dirty="0">
              <a:solidFill>
                <a:schemeClr val="tx1">
                  <a:lumMod val="50000"/>
                  <a:lumOff val="5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132095492"/>
              </p:ext>
            </p:extLst>
          </p:nvPr>
        </p:nvGraphicFramePr>
        <p:xfrm>
          <a:off x="152400" y="609600"/>
          <a:ext cx="8763000" cy="6248400"/>
        </p:xfrm>
        <a:graphic>
          <a:graphicData uri="http://schemas.openxmlformats.org/drawingml/2006/table">
            <a:tbl>
              <a:tblPr firstRow="1" bandRow="1">
                <a:tableStyleId>{5C22544A-7EE6-4342-B048-85BDC9FD1C3A}</a:tableStyleId>
              </a:tblPr>
              <a:tblGrid>
                <a:gridCol w="8763000"/>
              </a:tblGrid>
              <a:tr h="2974711">
                <a:tc>
                  <a:txBody>
                    <a:bodyPr/>
                    <a:lstStyle/>
                    <a:p>
                      <a:pPr marL="0" marR="0" algn="ctr">
                        <a:lnSpc>
                          <a:spcPct val="150000"/>
                        </a:lnSpc>
                        <a:spcBef>
                          <a:spcPts val="0"/>
                        </a:spcBef>
                        <a:spcAft>
                          <a:spcPts val="0"/>
                        </a:spcAft>
                        <a:tabLst>
                          <a:tab pos="457200" algn="l"/>
                        </a:tabLst>
                      </a:pPr>
                      <a:r>
                        <a:rPr lang="en-US" sz="2800" b="1" dirty="0" smtClean="0">
                          <a:solidFill>
                            <a:schemeClr val="tx1"/>
                          </a:solidFill>
                          <a:latin typeface="+mn-lt"/>
                          <a:ea typeface="Calibri"/>
                          <a:cs typeface="Times New Roman"/>
                        </a:rPr>
                        <a:t>I.  Protecting Social Welfare –</a:t>
                      </a:r>
                      <a:endParaRPr lang="en-US" sz="2400" dirty="0" smtClean="0">
                        <a:solidFill>
                          <a:schemeClr val="tx1"/>
                        </a:solidFill>
                        <a:latin typeface="+mn-lt"/>
                        <a:ea typeface="Calibri"/>
                        <a:cs typeface="Times New Roman"/>
                      </a:endParaRPr>
                    </a:p>
                    <a:p>
                      <a:pPr marL="0" marR="0">
                        <a:lnSpc>
                          <a:spcPct val="100000"/>
                        </a:lnSpc>
                        <a:spcBef>
                          <a:spcPts val="0"/>
                        </a:spcBef>
                        <a:spcAft>
                          <a:spcPts val="0"/>
                        </a:spcAft>
                        <a:tabLst>
                          <a:tab pos="457200" algn="l"/>
                        </a:tabLst>
                      </a:pPr>
                      <a:r>
                        <a:rPr lang="en-US" sz="2800" b="0" dirty="0" smtClean="0">
                          <a:solidFill>
                            <a:schemeClr val="tx1"/>
                          </a:solidFill>
                          <a:latin typeface="+mn-lt"/>
                          <a:ea typeface="Calibri"/>
                          <a:cs typeface="Times New Roman"/>
                        </a:rPr>
                        <a:t>Social welfare reformers strove to relieve urban problems and</a:t>
                      </a:r>
                      <a:r>
                        <a:rPr lang="en-US" sz="2800" b="0" baseline="0" dirty="0" smtClean="0">
                          <a:solidFill>
                            <a:schemeClr val="tx1"/>
                          </a:solidFill>
                          <a:latin typeface="+mn-lt"/>
                          <a:ea typeface="Calibri"/>
                          <a:cs typeface="Times New Roman"/>
                        </a:rPr>
                        <a:t> harsh effects of industrialization.</a:t>
                      </a:r>
                      <a:endParaRPr lang="en-US" sz="2800" b="0" dirty="0" smtClean="0">
                        <a:solidFill>
                          <a:schemeClr val="tx1"/>
                        </a:solidFill>
                        <a:latin typeface="+mn-lt"/>
                        <a:ea typeface="Calibri"/>
                        <a:cs typeface="Times New Roman"/>
                      </a:endParaRPr>
                    </a:p>
                    <a:p>
                      <a:pPr marL="0" marR="0">
                        <a:lnSpc>
                          <a:spcPct val="100000"/>
                        </a:lnSpc>
                        <a:spcBef>
                          <a:spcPts val="0"/>
                        </a:spcBef>
                        <a:spcAft>
                          <a:spcPts val="0"/>
                        </a:spcAft>
                        <a:tabLst>
                          <a:tab pos="457200" algn="l"/>
                        </a:tabLst>
                      </a:pPr>
                      <a:r>
                        <a:rPr lang="en-US" sz="2800" b="0" dirty="0" smtClean="0">
                          <a:solidFill>
                            <a:schemeClr val="tx1"/>
                          </a:solidFill>
                          <a:latin typeface="+mn-lt"/>
                          <a:ea typeface="Calibri"/>
                          <a:cs typeface="Times New Roman"/>
                        </a:rPr>
                        <a:t>Grew out of the Social Gospel and settlement house movements.</a:t>
                      </a:r>
                    </a:p>
                  </a:txBody>
                  <a:tcPr>
                    <a:solidFill>
                      <a:schemeClr val="bg2">
                        <a:lumMod val="90000"/>
                      </a:schemeClr>
                    </a:solidFill>
                  </a:tcPr>
                </a:tc>
              </a:tr>
              <a:tr h="3273689">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r>
            </a:tbl>
          </a:graphicData>
        </a:graphic>
      </p:graphicFrame>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3276600"/>
            <a:ext cx="4916488" cy="327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Protecting Social Welfare</a:t>
            </a:r>
            <a:endParaRPr lang="en-US" dirty="0"/>
          </a:p>
        </p:txBody>
      </p:sp>
      <p:sp>
        <p:nvSpPr>
          <p:cNvPr id="3" name="Content Placeholder 2"/>
          <p:cNvSpPr>
            <a:spLocks noGrp="1"/>
          </p:cNvSpPr>
          <p:nvPr>
            <p:ph sz="quarter" idx="1"/>
          </p:nvPr>
        </p:nvSpPr>
        <p:spPr>
          <a:xfrm>
            <a:off x="228600" y="1600200"/>
            <a:ext cx="5029200" cy="4873752"/>
          </a:xfrm>
        </p:spPr>
        <p:txBody>
          <a:bodyPr>
            <a:normAutofit fontScale="85000" lnSpcReduction="20000"/>
          </a:bodyPr>
          <a:lstStyle/>
          <a:p>
            <a:r>
              <a:rPr lang="en-US" b="1" dirty="0" smtClean="0"/>
              <a:t>Social Gospel Movement</a:t>
            </a:r>
          </a:p>
          <a:p>
            <a:pPr lvl="1"/>
            <a:r>
              <a:rPr lang="en-US" dirty="0"/>
              <a:t>Progressive-minded preachers began to tie the teachings of the church with contemporary problems. Christian virtue, they declared, demanded a redress of poverty and despair on earth</a:t>
            </a:r>
            <a:r>
              <a:rPr lang="en-US" dirty="0" smtClean="0"/>
              <a:t>.</a:t>
            </a:r>
          </a:p>
          <a:p>
            <a:pPr lvl="1"/>
            <a:r>
              <a:rPr lang="en-US" b="1" dirty="0" smtClean="0"/>
              <a:t>Walter </a:t>
            </a:r>
            <a:r>
              <a:rPr lang="en-US" b="1" dirty="0" err="1" smtClean="0"/>
              <a:t>Rauschenbush</a:t>
            </a:r>
            <a:r>
              <a:rPr lang="en-US" dirty="0" smtClean="0"/>
              <a:t>, Protestant theologian from New York wrote about human salvation through Christian led reform efforts</a:t>
            </a:r>
          </a:p>
          <a:p>
            <a:pPr lvl="1"/>
            <a:r>
              <a:rPr lang="en-US" dirty="0"/>
              <a:t>Many ministers became politically active</a:t>
            </a:r>
            <a:r>
              <a:rPr lang="en-US" dirty="0" smtClean="0"/>
              <a:t>.</a:t>
            </a:r>
            <a:r>
              <a:rPr lang="en-US" dirty="0"/>
              <a:t> </a:t>
            </a:r>
            <a:r>
              <a:rPr lang="en-US" b="1" dirty="0" smtClean="0"/>
              <a:t>Washington Gladden, </a:t>
            </a:r>
            <a:r>
              <a:rPr lang="en-US" dirty="0"/>
              <a:t>the most prominent of the social gospel ministers, supported the workers' right to strike in the wake of the Great </a:t>
            </a:r>
            <a:r>
              <a:rPr lang="en-US" dirty="0" smtClean="0"/>
              <a:t>Railroad Strike of </a:t>
            </a:r>
            <a:r>
              <a:rPr lang="en-US" dirty="0"/>
              <a:t>1877. </a:t>
            </a:r>
            <a:endParaRPr lang="en-US" dirty="0" smtClean="0"/>
          </a:p>
          <a:p>
            <a:pPr lvl="1"/>
            <a:r>
              <a:rPr lang="en-US" dirty="0" smtClean="0"/>
              <a:t>Ministers </a:t>
            </a:r>
            <a:r>
              <a:rPr lang="en-US" dirty="0"/>
              <a:t>called for an end to child labor, the enactment of temperance laws, and civil service reform.</a:t>
            </a:r>
          </a:p>
        </p:txBody>
      </p:sp>
      <p:pic>
        <p:nvPicPr>
          <p:cNvPr id="4" name="Picture 3"/>
          <p:cNvPicPr>
            <a:picLocks noChangeAspect="1"/>
          </p:cNvPicPr>
          <p:nvPr/>
        </p:nvPicPr>
        <p:blipFill>
          <a:blip r:embed="rId2"/>
          <a:stretch>
            <a:fillRect/>
          </a:stretch>
        </p:blipFill>
        <p:spPr>
          <a:xfrm>
            <a:off x="5715000" y="1981200"/>
            <a:ext cx="2857500" cy="2514600"/>
          </a:xfrm>
          <a:prstGeom prst="rect">
            <a:avLst/>
          </a:prstGeom>
        </p:spPr>
      </p:pic>
    </p:spTree>
    <p:extLst>
      <p:ext uri="{BB962C8B-B14F-4D97-AF65-F5344CB8AC3E}">
        <p14:creationId xmlns:p14="http://schemas.microsoft.com/office/powerpoint/2010/main" val="365902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3258</TotalTime>
  <Words>2162</Words>
  <Application>Microsoft Office PowerPoint</Application>
  <PresentationFormat>On-screen Show (4:3)</PresentationFormat>
  <Paragraphs>211</Paragraphs>
  <Slides>36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Calibri</vt:lpstr>
      <vt:lpstr>Century Schoolbook</vt:lpstr>
      <vt:lpstr>Times New Roman</vt:lpstr>
      <vt:lpstr>Wingdings</vt:lpstr>
      <vt:lpstr>Wingdings 2</vt:lpstr>
      <vt:lpstr>Oriel</vt:lpstr>
      <vt:lpstr>The Progressive Era (1890-1914)</vt:lpstr>
      <vt:lpstr>progressivism</vt:lpstr>
      <vt:lpstr>Origins of Progressivism</vt:lpstr>
      <vt:lpstr>Origins of Progressivism</vt:lpstr>
      <vt:lpstr>Origins of Progressivism</vt:lpstr>
      <vt:lpstr>Women and Reform</vt:lpstr>
      <vt:lpstr>Goals of Progressivism</vt:lpstr>
      <vt:lpstr>The Origins of Progressivism</vt:lpstr>
      <vt:lpstr>I. Protecting Social Welfare</vt:lpstr>
      <vt:lpstr>I. Protecting Social Welfare</vt:lpstr>
      <vt:lpstr>I.  Protecting Social welfare</vt:lpstr>
      <vt:lpstr>I.  Protecting Social welfare</vt:lpstr>
      <vt:lpstr>I.  Protecting Social welfare</vt:lpstr>
      <vt:lpstr>I.  Protecting Social Welfare</vt:lpstr>
      <vt:lpstr>The Origins of Progressivism</vt:lpstr>
      <vt:lpstr>II.  Promoting moral improvement</vt:lpstr>
      <vt:lpstr> II.  Promoting moral improvement </vt:lpstr>
      <vt:lpstr>II.  Promoting Moral Improvement</vt:lpstr>
      <vt:lpstr>II.  Promoting Moral Improvement</vt:lpstr>
      <vt:lpstr>PowerPoint Presentation</vt:lpstr>
      <vt:lpstr>The Origins of Progressivism</vt:lpstr>
      <vt:lpstr>III.  Creating economic reform</vt:lpstr>
      <vt:lpstr>III.  Creating economic reform</vt:lpstr>
      <vt:lpstr>III.  Creating economic reform</vt:lpstr>
      <vt:lpstr>III.  Creating economic reform</vt:lpstr>
      <vt:lpstr>III.  Creating economic reform</vt:lpstr>
      <vt:lpstr>The Origins of Progressivism</vt:lpstr>
      <vt:lpstr>IV.  Encouraging Political efficiency</vt:lpstr>
      <vt:lpstr>IV.  Encouraging political Efficiency-- Municipal political Reform</vt:lpstr>
      <vt:lpstr>IV.  encouraging political efficiency— Municipal political Reform</vt:lpstr>
      <vt:lpstr>IV.  Encouraging political Efficiency- State Level Political Reform</vt:lpstr>
      <vt:lpstr>IV.  Encouraging political Efficiency-State Level Political Reform</vt:lpstr>
      <vt:lpstr>PowerPoint Presentation</vt:lpstr>
      <vt:lpstr>The Origins of Progressivism</vt:lpstr>
      <vt:lpstr>IV.  Encouraging political Efficiency-State Level Political Reform</vt:lpstr>
      <vt:lpstr>Civil Rights during the Progressive Era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Origins of Progressivism</dc:title>
  <dc:creator>Todd</dc:creator>
  <cp:lastModifiedBy>dedwards4</cp:lastModifiedBy>
  <cp:revision>108</cp:revision>
  <dcterms:created xsi:type="dcterms:W3CDTF">2012-02-01T21:49:57Z</dcterms:created>
  <dcterms:modified xsi:type="dcterms:W3CDTF">2017-02-15T16:45:58Z</dcterms:modified>
</cp:coreProperties>
</file>