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46" r:id="rId2"/>
    <p:sldId id="309" r:id="rId3"/>
    <p:sldId id="340" r:id="rId4"/>
    <p:sldId id="341" r:id="rId5"/>
    <p:sldId id="317" r:id="rId6"/>
    <p:sldId id="318" r:id="rId7"/>
    <p:sldId id="342" r:id="rId8"/>
    <p:sldId id="343" r:id="rId9"/>
    <p:sldId id="279" r:id="rId10"/>
    <p:sldId id="347" r:id="rId11"/>
    <p:sldId id="280" r:id="rId12"/>
    <p:sldId id="281" r:id="rId13"/>
    <p:sldId id="282" r:id="rId14"/>
    <p:sldId id="283" r:id="rId15"/>
    <p:sldId id="284" r:id="rId16"/>
    <p:sldId id="285" r:id="rId17"/>
    <p:sldId id="286" r:id="rId18"/>
    <p:sldId id="287" r:id="rId19"/>
    <p:sldId id="288" r:id="rId20"/>
    <p:sldId id="345"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8" r:id="rId34"/>
    <p:sldId id="302" r:id="rId35"/>
    <p:sldId id="303" r:id="rId36"/>
    <p:sldId id="307" r:id="rId37"/>
    <p:sldId id="304" r:id="rId38"/>
    <p:sldId id="30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3/3/2020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3/3/2020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3/3/2020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upload.wikimedia.org/wikipedia/commons/8/86/William_Howard_Taft.jpg" TargetMode="External"/><Relationship Id="rId1" Type="http://schemas.openxmlformats.org/officeDocument/2006/relationships/slideLayout" Target="../slideLayouts/slideLayout2.xml"/><Relationship Id="rId6" Type="http://schemas.openxmlformats.org/officeDocument/2006/relationships/hyperlink" Target="//upload.wikimedia.org/wikipedia/commons/1/19/President_Theodore_Roosevelt,_1904.jpg" TargetMode="External"/><Relationship Id="rId5" Type="http://schemas.openxmlformats.org/officeDocument/2006/relationships/image" Target="../media/image2.jpeg"/><Relationship Id="rId4" Type="http://schemas.openxmlformats.org/officeDocument/2006/relationships/hyperlink" Target="//upload.wikimedia.org/wikipedia/commons/4/4d/Woodrow_Wilson-H&amp;E.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upload.wikimedia.org/wikipedia/commons/1/19/President_Theodore_Roosevelt,_1904.jpg"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upload.wikimedia.org/wikipedia/commons/1/19/President_Theodore_Roosevelt,_1904.jpg"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upload.wikimedia.org/wikipedia/commons/1/19/President_Theodore_Roosevelt,_1904.jpg"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upload.wikimedia.org/wikipedia/commons/1/19/President_Theodore_Roosevelt,_1904.jpg"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b/b8/Upton_sinclar_1.jpg" TargetMode="Externa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hyperlink" Target="//upload.wikimedia.org/wikipedia/en/5/53/TheJungleSinclair.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upload.wikimedia.org/wikipedia/commons/1/19/President_Theodore_Roosevelt,_1904.jpg"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upload.wikimedia.org/wikipedia/commons/1/19/President_Theodore_Roosevelt,_1904.jp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upload.wikimedia.org/wikipedia/commons/1/19/President_Theodore_Roosevelt,_1904.jpg"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upload.wikimedia.org/wikipedia/commons/8/86/William_Howard_Taft.jpg"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upload.wikimedia.org/wikipedia/commons/8/86/William_Howard_Taft.jpg"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upload.wikimedia.org/wikipedia/commons/8/86/William_Howard_Taft.jpg"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upload.wikimedia.org/wikipedia/commons/8/86/William_Howard_Taft.jpg"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upload.wikimedia.org/wikipedia/commons/8/86/William_Howard_Taft.jpg"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upload.wikimedia.org/wikipedia/commons/8/86/William_Howard_Taft.jpg"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4/4d/Woodrow_Wilson-H&amp;E.jpg"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4/4d/Woodrow_Wilson-H&amp;E.jpg"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4/4d/Woodrow_Wilson-H&amp;E.jpg"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4/4d/Woodrow_Wilson-H&amp;E.jpg"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4/4d/Woodrow_Wilson-H&amp;E.jpg"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4/4d/Woodrow_Wilson-H&amp;E.jpg"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4/4d/Woodrow_Wilson-H&amp;E.jpg" TargetMode="Externa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upload.wikimedia.org/wikipedia/commons/8/86/William_Howard_Taft.jpg" TargetMode="External"/><Relationship Id="rId1" Type="http://schemas.openxmlformats.org/officeDocument/2006/relationships/slideLayout" Target="../slideLayouts/slideLayout2.xml"/><Relationship Id="rId6" Type="http://schemas.openxmlformats.org/officeDocument/2006/relationships/hyperlink" Target="//upload.wikimedia.org/wikipedia/commons/1/19/President_Theodore_Roosevelt,_1904.jpg" TargetMode="External"/><Relationship Id="rId5" Type="http://schemas.openxmlformats.org/officeDocument/2006/relationships/image" Target="../media/image2.jpeg"/><Relationship Id="rId4" Type="http://schemas.openxmlformats.org/officeDocument/2006/relationships/hyperlink" Target="//upload.wikimedia.org/wikipedia/commons/4/4d/Woodrow_Wilson-H&amp;E.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5E4503-CC62-4DA9-9121-0A157199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8D61A1B-3C4C-4F0E-965F-15837624C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0E56243-9701-44E8-8A92-319433305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5B1F1915-E076-48EB-BB4A-EE9808EB4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AE1578EE-AC37-4C94-98C6-4B322C670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ile:William Howard Taft.jpg">
            <a:hlinkClick r:id="rId2"/>
          </p:cNvPr>
          <p:cNvPicPr>
            <a:picLocks noChangeAspect="1" noChangeArrowheads="1"/>
          </p:cNvPicPr>
          <p:nvPr/>
        </p:nvPicPr>
        <p:blipFill rotWithShape="1">
          <a:blip r:embed="rId3" cstate="print"/>
          <a:srcRect l="2025" r="14647"/>
          <a:stretch/>
        </p:blipFill>
        <p:spPr bwMode="auto">
          <a:xfrm>
            <a:off x="446534" y="638175"/>
            <a:ext cx="3702877" cy="5752389"/>
          </a:xfrm>
          <a:prstGeom prst="rect">
            <a:avLst/>
          </a:prstGeom>
          <a:noFill/>
        </p:spPr>
      </p:pic>
      <p:pic>
        <p:nvPicPr>
          <p:cNvPr id="4" name="Picture 2" descr="File:Woodrow Wilson-H&amp;E.jpg">
            <a:hlinkClick r:id="rId4"/>
          </p:cNvPr>
          <p:cNvPicPr>
            <a:picLocks noChangeAspect="1" noChangeArrowheads="1"/>
          </p:cNvPicPr>
          <p:nvPr/>
        </p:nvPicPr>
        <p:blipFill rotWithShape="1">
          <a:blip r:embed="rId5" cstate="print"/>
          <a:srcRect t="4006" r="-4" b="38754"/>
          <a:stretch/>
        </p:blipFill>
        <p:spPr bwMode="auto">
          <a:xfrm>
            <a:off x="4241386" y="638176"/>
            <a:ext cx="3702877" cy="2743613"/>
          </a:xfrm>
          <a:prstGeom prst="rect">
            <a:avLst/>
          </a:prstGeom>
          <a:noFill/>
        </p:spPr>
      </p:pic>
      <p:sp>
        <p:nvSpPr>
          <p:cNvPr id="20" name="Rectangle 19">
            <a:extLst>
              <a:ext uri="{FF2B5EF4-FFF2-40B4-BE49-F238E27FC236}">
                <a16:creationId xmlns:a16="http://schemas.microsoft.com/office/drawing/2014/main" id="{0055CAD6-F214-46F5-8689-93CBDA71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40" y="638175"/>
            <a:ext cx="3709227"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8296274" y="1656292"/>
            <a:ext cx="3150659" cy="2085869"/>
          </a:xfrm>
        </p:spPr>
        <p:txBody>
          <a:bodyPr vert="horz" lIns="91440" tIns="45720" rIns="91440" bIns="45720" rtlCol="0" anchor="b">
            <a:normAutofit/>
          </a:bodyPr>
          <a:lstStyle/>
          <a:p>
            <a:r>
              <a:rPr lang="en-US" sz="3600" dirty="0">
                <a:solidFill>
                  <a:srgbClr val="FFFFFF"/>
                </a:solidFill>
              </a:rPr>
              <a:t>Progressive Presidents</a:t>
            </a:r>
          </a:p>
        </p:txBody>
      </p:sp>
      <p:pic>
        <p:nvPicPr>
          <p:cNvPr id="2" name="Picture 2" descr="File:President Theodore Roosevelt, 1904.jpg">
            <a:hlinkClick r:id="rId6"/>
          </p:cNvPr>
          <p:cNvPicPr>
            <a:picLocks noChangeAspect="1" noChangeArrowheads="1"/>
          </p:cNvPicPr>
          <p:nvPr/>
        </p:nvPicPr>
        <p:blipFill rotWithShape="1">
          <a:blip r:embed="rId7" cstate="print"/>
          <a:srcRect t="3002" r="-3" b="37125"/>
          <a:stretch/>
        </p:blipFill>
        <p:spPr bwMode="auto">
          <a:xfrm>
            <a:off x="4241385" y="3476212"/>
            <a:ext cx="3687305" cy="2914354"/>
          </a:xfrm>
          <a:prstGeom prst="rect">
            <a:avLst/>
          </a:prstGeom>
          <a:noFill/>
        </p:spPr>
      </p:pic>
    </p:spTree>
    <p:extLst>
      <p:ext uri="{BB962C8B-B14F-4D97-AF65-F5344CB8AC3E}">
        <p14:creationId xmlns:p14="http://schemas.microsoft.com/office/powerpoint/2010/main" val="242925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2047-3829-48DC-BF91-27A7B6E53A0E}"/>
              </a:ext>
            </a:extLst>
          </p:cNvPr>
          <p:cNvSpPr>
            <a:spLocks noGrp="1"/>
          </p:cNvSpPr>
          <p:nvPr>
            <p:ph type="title"/>
          </p:nvPr>
        </p:nvSpPr>
        <p:spPr/>
        <p:txBody>
          <a:bodyPr/>
          <a:lstStyle/>
          <a:p>
            <a:r>
              <a:rPr lang="en-US" dirty="0"/>
              <a:t>A&amp;E-Theodore Roosevelt</a:t>
            </a:r>
          </a:p>
        </p:txBody>
      </p:sp>
      <p:sp>
        <p:nvSpPr>
          <p:cNvPr id="3" name="Content Placeholder 2">
            <a:extLst>
              <a:ext uri="{FF2B5EF4-FFF2-40B4-BE49-F238E27FC236}">
                <a16:creationId xmlns:a16="http://schemas.microsoft.com/office/drawing/2014/main" id="{6719824C-34CC-48D5-9E03-C7A57E0A1B0A}"/>
              </a:ext>
            </a:extLst>
          </p:cNvPr>
          <p:cNvSpPr>
            <a:spLocks noGrp="1"/>
          </p:cNvSpPr>
          <p:nvPr>
            <p:ph idx="1"/>
          </p:nvPr>
        </p:nvSpPr>
        <p:spPr>
          <a:xfrm>
            <a:off x="581192" y="2180497"/>
            <a:ext cx="11029615" cy="1768652"/>
          </a:xfrm>
        </p:spPr>
        <p:txBody>
          <a:bodyPr>
            <a:normAutofit/>
          </a:bodyPr>
          <a:lstStyle/>
          <a:p>
            <a:r>
              <a:rPr lang="en-US" sz="2800" dirty="0"/>
              <a:t>While watching the documentary take notes on Theodore Roosevelt’s presidency using the graphic organizer provided.</a:t>
            </a:r>
          </a:p>
        </p:txBody>
      </p:sp>
    </p:spTree>
    <p:extLst>
      <p:ext uri="{BB962C8B-B14F-4D97-AF65-F5344CB8AC3E}">
        <p14:creationId xmlns:p14="http://schemas.microsoft.com/office/powerpoint/2010/main" val="3191067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Progressive Presidents</a:t>
            </a:r>
          </a:p>
        </p:txBody>
      </p:sp>
      <p:sp>
        <p:nvSpPr>
          <p:cNvPr id="3" name="Content Placeholder 2"/>
          <p:cNvSpPr>
            <a:spLocks noGrp="1"/>
          </p:cNvSpPr>
          <p:nvPr>
            <p:ph idx="1"/>
          </p:nvPr>
        </p:nvSpPr>
        <p:spPr/>
        <p:txBody>
          <a:bodyPr>
            <a:normAutofit/>
          </a:bodyPr>
          <a:lstStyle/>
          <a:p>
            <a:r>
              <a:rPr lang="en-US" sz="2600" dirty="0"/>
              <a:t>How did each presidency successfully address the goals of progressivism?</a:t>
            </a:r>
          </a:p>
          <a:p>
            <a:pPr lvl="1"/>
            <a:r>
              <a:rPr lang="en-US" sz="2600" dirty="0"/>
              <a:t>social justice</a:t>
            </a:r>
          </a:p>
          <a:p>
            <a:pPr lvl="1"/>
            <a:r>
              <a:rPr lang="en-US" sz="2600" dirty="0"/>
              <a:t>moral reform</a:t>
            </a:r>
          </a:p>
          <a:p>
            <a:pPr lvl="1"/>
            <a:r>
              <a:rPr lang="en-US" sz="2600" dirty="0"/>
              <a:t>economic reform</a:t>
            </a:r>
          </a:p>
          <a:p>
            <a:pPr lvl="1"/>
            <a:r>
              <a:rPr lang="en-US" sz="2600" dirty="0"/>
              <a:t>political efficiency</a:t>
            </a:r>
          </a:p>
        </p:txBody>
      </p:sp>
    </p:spTree>
    <p:extLst>
      <p:ext uri="{BB962C8B-B14F-4D97-AF65-F5344CB8AC3E}">
        <p14:creationId xmlns:p14="http://schemas.microsoft.com/office/powerpoint/2010/main" val="424379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99" y="413600"/>
            <a:ext cx="7242048" cy="1143000"/>
          </a:xfrm>
        </p:spPr>
        <p:txBody>
          <a:bodyPr/>
          <a:lstStyle/>
          <a:p>
            <a:pPr>
              <a:defRPr/>
            </a:pPr>
            <a:r>
              <a:rPr lang="en-US" dirty="0"/>
              <a:t>Progressive Presidents</a:t>
            </a:r>
          </a:p>
        </p:txBody>
      </p:sp>
      <p:sp>
        <p:nvSpPr>
          <p:cNvPr id="21507" name="Text Placeholder 3"/>
          <p:cNvSpPr>
            <a:spLocks noGrp="1"/>
          </p:cNvSpPr>
          <p:nvPr>
            <p:ph type="body" idx="1"/>
          </p:nvPr>
        </p:nvSpPr>
        <p:spPr>
          <a:xfrm>
            <a:off x="655399" y="2083467"/>
            <a:ext cx="5087075" cy="536005"/>
          </a:xfrm>
          <a:ln>
            <a:miter lim="800000"/>
            <a:headEnd/>
            <a:tailEnd/>
          </a:ln>
        </p:spPr>
        <p:txBody>
          <a:bodyPr/>
          <a:lstStyle/>
          <a:p>
            <a:pPr eaLnBrk="1" hangingPunct="1"/>
            <a:r>
              <a:rPr lang="en-US" altLang="en-US" dirty="0"/>
              <a:t>1901-1909</a:t>
            </a:r>
          </a:p>
        </p:txBody>
      </p:sp>
      <p:sp>
        <p:nvSpPr>
          <p:cNvPr id="5" name="Content Placeholder 4"/>
          <p:cNvSpPr>
            <a:spLocks noGrp="1"/>
          </p:cNvSpPr>
          <p:nvPr>
            <p:ph sz="quarter" idx="2"/>
          </p:nvPr>
        </p:nvSpPr>
        <p:spPr>
          <a:xfrm>
            <a:off x="1068947" y="2743200"/>
            <a:ext cx="5344732" cy="4114800"/>
          </a:xfrm>
        </p:spPr>
        <p:txBody>
          <a:bodyPr>
            <a:noAutofit/>
          </a:bodyPr>
          <a:lstStyle/>
          <a:p>
            <a:pPr marL="274320" indent="-274320">
              <a:spcAft>
                <a:spcPts val="0"/>
              </a:spcAft>
              <a:buFont typeface="Wingdings 2"/>
              <a:buChar char=""/>
              <a:defRPr/>
            </a:pPr>
            <a:r>
              <a:rPr lang="en-US" sz="2600" dirty="0"/>
              <a:t>Theodore Roosevelt, Republican</a:t>
            </a:r>
          </a:p>
          <a:p>
            <a:pPr marL="274320" indent="-274320">
              <a:spcAft>
                <a:spcPts val="0"/>
              </a:spcAft>
              <a:buFont typeface="Wingdings 2"/>
              <a:buChar char=""/>
              <a:defRPr/>
            </a:pPr>
            <a:r>
              <a:rPr lang="en-US" sz="2600" dirty="0"/>
              <a:t>1</a:t>
            </a:r>
            <a:r>
              <a:rPr lang="en-US" sz="2600" baseline="30000" dirty="0"/>
              <a:t>st</a:t>
            </a:r>
            <a:r>
              <a:rPr lang="en-US" sz="2600" dirty="0"/>
              <a:t> “Modern” President-Use of the </a:t>
            </a:r>
            <a:r>
              <a:rPr lang="en-US" sz="2600" b="1" dirty="0"/>
              <a:t>Bully Pulpit</a:t>
            </a:r>
          </a:p>
          <a:p>
            <a:pPr eaLnBrk="1" hangingPunct="1">
              <a:defRPr/>
            </a:pPr>
            <a:r>
              <a:rPr lang="en-US" sz="2600" b="1" dirty="0"/>
              <a:t>“Square Deal” </a:t>
            </a:r>
            <a:r>
              <a:rPr lang="en-US" sz="2600" dirty="0"/>
              <a:t>(control corporations, consumer protection, conservation of natural resources)</a:t>
            </a:r>
          </a:p>
          <a:p>
            <a:pPr eaLnBrk="1" hangingPunct="1">
              <a:defRPr/>
            </a:pPr>
            <a:r>
              <a:rPr lang="en-US" sz="2600" b="1" dirty="0"/>
              <a:t>Trustbuster </a:t>
            </a:r>
            <a:r>
              <a:rPr lang="en-US" sz="2600" dirty="0"/>
              <a:t>(“Good trusts” and “Bad Trusts”)</a:t>
            </a:r>
          </a:p>
        </p:txBody>
      </p:sp>
      <p:pic>
        <p:nvPicPr>
          <p:cNvPr id="21509" name="Picture 2" descr="File:President Theodore Roosevelt, 19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276" y="985100"/>
            <a:ext cx="43243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87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019" y="540912"/>
            <a:ext cx="7242048" cy="1143000"/>
          </a:xfrm>
        </p:spPr>
        <p:txBody>
          <a:bodyPr>
            <a:normAutofit/>
          </a:bodyPr>
          <a:lstStyle/>
          <a:p>
            <a:pPr>
              <a:defRPr/>
            </a:pPr>
            <a:r>
              <a:rPr lang="en-US" dirty="0"/>
              <a:t>Progressive Presidents-</a:t>
            </a:r>
            <a:br>
              <a:rPr lang="en-US" dirty="0"/>
            </a:br>
            <a:r>
              <a:rPr lang="en-US" dirty="0"/>
              <a:t>Theodore Roosevelt </a:t>
            </a:r>
          </a:p>
        </p:txBody>
      </p:sp>
      <p:sp>
        <p:nvSpPr>
          <p:cNvPr id="22531" name="Text Placeholder 3"/>
          <p:cNvSpPr>
            <a:spLocks noGrp="1"/>
          </p:cNvSpPr>
          <p:nvPr>
            <p:ph type="body" idx="1"/>
          </p:nvPr>
        </p:nvSpPr>
        <p:spPr>
          <a:xfrm>
            <a:off x="811019" y="2070588"/>
            <a:ext cx="5087075" cy="536005"/>
          </a:xfrm>
        </p:spPr>
        <p:txBody>
          <a:bodyPr/>
          <a:lstStyle/>
          <a:p>
            <a:pPr eaLnBrk="1" hangingPunct="1"/>
            <a:r>
              <a:rPr lang="en-US" altLang="en-US" dirty="0"/>
              <a:t>1901-1909</a:t>
            </a:r>
          </a:p>
        </p:txBody>
      </p:sp>
      <p:sp>
        <p:nvSpPr>
          <p:cNvPr id="22532" name="Content Placeholder 4"/>
          <p:cNvSpPr>
            <a:spLocks noGrp="1"/>
          </p:cNvSpPr>
          <p:nvPr>
            <p:ph sz="quarter" idx="2"/>
          </p:nvPr>
        </p:nvSpPr>
        <p:spPr>
          <a:xfrm>
            <a:off x="711784" y="2788277"/>
            <a:ext cx="6483440" cy="4572000"/>
          </a:xfrm>
        </p:spPr>
        <p:txBody>
          <a:bodyPr>
            <a:noAutofit/>
          </a:bodyPr>
          <a:lstStyle/>
          <a:p>
            <a:pPr eaLnBrk="1" hangingPunct="1"/>
            <a:r>
              <a:rPr lang="en-US" sz="2600" b="1" dirty="0"/>
              <a:t>Coal Strike of 1902</a:t>
            </a:r>
          </a:p>
          <a:p>
            <a:pPr lvl="1" eaLnBrk="1" hangingPunct="1"/>
            <a:r>
              <a:rPr lang="en-US" sz="2600" dirty="0"/>
              <a:t>a strike by the United Mine Workers of America in the anthracite coal fields of Pennsylvania. </a:t>
            </a:r>
          </a:p>
          <a:p>
            <a:pPr lvl="1" eaLnBrk="1" hangingPunct="1"/>
            <a:r>
              <a:rPr lang="en-US" sz="2600" dirty="0"/>
              <a:t>Miners were on strike asking for higher wages, shorter workdays and the recognition of their union; Roosevelt sided with the workers</a:t>
            </a:r>
          </a:p>
        </p:txBody>
      </p:sp>
      <p:pic>
        <p:nvPicPr>
          <p:cNvPr id="22533" name="Picture 2" descr="File:President Theodore Roosevelt, 1904.jpg">
            <a:hlinkClick r:id="rId2"/>
          </p:cNvPr>
          <p:cNvPicPr>
            <a:picLocks noChangeAspect="1" noChangeArrowheads="1"/>
          </p:cNvPicPr>
          <p:nvPr/>
        </p:nvPicPr>
        <p:blipFill>
          <a:blip r:embed="rId3" cstate="print"/>
          <a:srcRect/>
          <a:stretch>
            <a:fillRect/>
          </a:stretch>
        </p:blipFill>
        <p:spPr bwMode="auto">
          <a:xfrm>
            <a:off x="7489065" y="791918"/>
            <a:ext cx="4324350" cy="5705475"/>
          </a:xfrm>
          <a:prstGeom prst="rect">
            <a:avLst/>
          </a:prstGeom>
          <a:noFill/>
          <a:ln w="9525">
            <a:noFill/>
            <a:miter lim="800000"/>
            <a:headEnd/>
            <a:tailEnd/>
          </a:ln>
        </p:spPr>
      </p:pic>
    </p:spTree>
    <p:extLst>
      <p:ext uri="{BB962C8B-B14F-4D97-AF65-F5344CB8AC3E}">
        <p14:creationId xmlns:p14="http://schemas.microsoft.com/office/powerpoint/2010/main" val="241760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5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fade">
                                      <p:cBhvr>
                                        <p:cTn id="12" dur="500"/>
                                        <p:tgtEl>
                                          <p:spTgt spid="22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Effect transition="in" filter="fade">
                                      <p:cBhvr>
                                        <p:cTn id="17" dur="500"/>
                                        <p:tgtEl>
                                          <p:spTgt spid="225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19" y="631065"/>
            <a:ext cx="7242048" cy="1143000"/>
          </a:xfrm>
        </p:spPr>
        <p:txBody>
          <a:bodyPr>
            <a:normAutofit/>
          </a:bodyPr>
          <a:lstStyle/>
          <a:p>
            <a:pPr>
              <a:defRPr/>
            </a:pPr>
            <a:r>
              <a:rPr lang="en-US" dirty="0"/>
              <a:t>Progressive Presidents-</a:t>
            </a:r>
            <a:br>
              <a:rPr lang="en-US" dirty="0"/>
            </a:br>
            <a:r>
              <a:rPr lang="en-US" dirty="0"/>
              <a:t>Theodore Roosevelt (R)</a:t>
            </a:r>
          </a:p>
        </p:txBody>
      </p:sp>
      <p:sp>
        <p:nvSpPr>
          <p:cNvPr id="23555" name="Text Placeholder 3"/>
          <p:cNvSpPr>
            <a:spLocks noGrp="1"/>
          </p:cNvSpPr>
          <p:nvPr>
            <p:ph type="body" idx="1"/>
          </p:nvPr>
        </p:nvSpPr>
        <p:spPr/>
        <p:txBody>
          <a:bodyPr/>
          <a:lstStyle/>
          <a:p>
            <a:pPr eaLnBrk="1" hangingPunct="1"/>
            <a:r>
              <a:rPr lang="en-US" altLang="en-US"/>
              <a:t>1901-1909</a:t>
            </a:r>
          </a:p>
        </p:txBody>
      </p:sp>
      <p:sp>
        <p:nvSpPr>
          <p:cNvPr id="5" name="Content Placeholder 4"/>
          <p:cNvSpPr>
            <a:spLocks noGrp="1"/>
          </p:cNvSpPr>
          <p:nvPr>
            <p:ph sz="quarter" idx="2"/>
          </p:nvPr>
        </p:nvSpPr>
        <p:spPr>
          <a:xfrm>
            <a:off x="257576" y="3057660"/>
            <a:ext cx="6941713" cy="4378325"/>
          </a:xfrm>
        </p:spPr>
        <p:txBody>
          <a:bodyPr>
            <a:normAutofit/>
          </a:bodyPr>
          <a:lstStyle/>
          <a:p>
            <a:pPr marL="274320" indent="-274320">
              <a:spcAft>
                <a:spcPts val="0"/>
              </a:spcAft>
              <a:buFont typeface="Wingdings 2"/>
              <a:buChar char=""/>
              <a:defRPr/>
            </a:pPr>
            <a:r>
              <a:rPr lang="en-US" sz="2600" b="1" dirty="0"/>
              <a:t>Northern Securities case, 1902</a:t>
            </a:r>
          </a:p>
          <a:p>
            <a:pPr marL="521970" lvl="1" indent="-274320">
              <a:spcAft>
                <a:spcPts val="0"/>
              </a:spcAft>
              <a:buFont typeface="Wingdings 2"/>
              <a:buChar char=""/>
              <a:defRPr/>
            </a:pPr>
            <a:r>
              <a:rPr lang="en-US" sz="2600" dirty="0"/>
              <a:t>Roosevelt</a:t>
            </a:r>
            <a:r>
              <a:rPr lang="en-US" sz="2600" b="1" dirty="0"/>
              <a:t> </a:t>
            </a:r>
            <a:r>
              <a:rPr lang="en-US" sz="2600" dirty="0"/>
              <a:t>urged case to Supreme Court which ruled against the stockholders of the Great Northern and Northern Pacific railroad companies, who had essentially formed a monopoly</a:t>
            </a:r>
          </a:p>
          <a:p>
            <a:pPr marL="521970" lvl="1" indent="-274320">
              <a:spcAft>
                <a:spcPts val="0"/>
              </a:spcAft>
              <a:buFont typeface="Wingdings 2"/>
              <a:buChar char=""/>
              <a:defRPr/>
            </a:pPr>
            <a:r>
              <a:rPr lang="en-US" sz="2600" dirty="0"/>
              <a:t>Dissolved J.P. Morgan’s Northern Securities Company</a:t>
            </a:r>
          </a:p>
        </p:txBody>
      </p:sp>
      <p:pic>
        <p:nvPicPr>
          <p:cNvPr id="23557" name="Picture 2" descr="File:President Theodore Roosevelt, 1904.jpg">
            <a:hlinkClick r:id="rId2"/>
          </p:cNvPr>
          <p:cNvPicPr>
            <a:picLocks noChangeAspect="1" noChangeArrowheads="1"/>
          </p:cNvPicPr>
          <p:nvPr/>
        </p:nvPicPr>
        <p:blipFill>
          <a:blip r:embed="rId3" cstate="print"/>
          <a:srcRect/>
          <a:stretch>
            <a:fillRect/>
          </a:stretch>
        </p:blipFill>
        <p:spPr bwMode="auto">
          <a:xfrm>
            <a:off x="7656490" y="997979"/>
            <a:ext cx="4324350" cy="5705475"/>
          </a:xfrm>
          <a:prstGeom prst="rect">
            <a:avLst/>
          </a:prstGeom>
          <a:noFill/>
          <a:ln w="9525">
            <a:noFill/>
            <a:miter lim="800000"/>
            <a:headEnd/>
            <a:tailEnd/>
          </a:ln>
        </p:spPr>
      </p:pic>
    </p:spTree>
    <p:extLst>
      <p:ext uri="{BB962C8B-B14F-4D97-AF65-F5344CB8AC3E}">
        <p14:creationId xmlns:p14="http://schemas.microsoft.com/office/powerpoint/2010/main" val="187239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989" y="347729"/>
            <a:ext cx="7242048" cy="1143000"/>
          </a:xfrm>
        </p:spPr>
        <p:txBody>
          <a:bodyPr/>
          <a:lstStyle/>
          <a:p>
            <a:pPr>
              <a:defRPr/>
            </a:pPr>
            <a:r>
              <a:rPr lang="en-US" dirty="0"/>
              <a:t>Progressive Presidents</a:t>
            </a:r>
          </a:p>
        </p:txBody>
      </p:sp>
      <p:sp>
        <p:nvSpPr>
          <p:cNvPr id="21507" name="Text Placeholder 3"/>
          <p:cNvSpPr>
            <a:spLocks noGrp="1"/>
          </p:cNvSpPr>
          <p:nvPr>
            <p:ph type="body" idx="1"/>
          </p:nvPr>
        </p:nvSpPr>
        <p:spPr>
          <a:xfrm>
            <a:off x="8681473" y="-34707"/>
            <a:ext cx="5087075" cy="536005"/>
          </a:xfrm>
          <a:ln>
            <a:miter lim="800000"/>
            <a:headEnd/>
            <a:tailEnd/>
          </a:ln>
        </p:spPr>
        <p:txBody>
          <a:bodyPr/>
          <a:lstStyle/>
          <a:p>
            <a:pPr eaLnBrk="1" hangingPunct="1"/>
            <a:r>
              <a:rPr lang="en-US" altLang="en-US" dirty="0"/>
              <a:t>1901-1909</a:t>
            </a:r>
          </a:p>
        </p:txBody>
      </p:sp>
      <p:sp>
        <p:nvSpPr>
          <p:cNvPr id="5" name="Content Placeholder 4"/>
          <p:cNvSpPr>
            <a:spLocks noGrp="1"/>
          </p:cNvSpPr>
          <p:nvPr>
            <p:ph sz="quarter" idx="2"/>
          </p:nvPr>
        </p:nvSpPr>
        <p:spPr>
          <a:xfrm>
            <a:off x="359764" y="1834487"/>
            <a:ext cx="8079698" cy="4114800"/>
          </a:xfrm>
        </p:spPr>
        <p:txBody>
          <a:bodyPr>
            <a:noAutofit/>
          </a:bodyPr>
          <a:lstStyle/>
          <a:p>
            <a:pPr eaLnBrk="1" hangingPunct="1">
              <a:defRPr/>
            </a:pPr>
            <a:r>
              <a:rPr lang="en-US" sz="2600" b="1" dirty="0"/>
              <a:t>1903 Elkins Act </a:t>
            </a:r>
          </a:p>
          <a:p>
            <a:pPr lvl="1" eaLnBrk="1" hangingPunct="1">
              <a:defRPr/>
            </a:pPr>
            <a:r>
              <a:rPr lang="en-US" sz="2600" dirty="0"/>
              <a:t>Interstate Commerce Commission (ICC) granted greater authority to stop railroad companies from giving rebates to favored customers</a:t>
            </a:r>
          </a:p>
          <a:p>
            <a:pPr eaLnBrk="1" hangingPunct="1">
              <a:defRPr/>
            </a:pPr>
            <a:r>
              <a:rPr lang="en-US" sz="2600" b="1" dirty="0"/>
              <a:t>1906 Hepburn Act </a:t>
            </a:r>
            <a:endParaRPr lang="en-US" sz="2600" dirty="0"/>
          </a:p>
          <a:p>
            <a:pPr lvl="1" eaLnBrk="1" hangingPunct="1">
              <a:defRPr/>
            </a:pPr>
            <a:r>
              <a:rPr lang="en-US" sz="2600" dirty="0"/>
              <a:t>Expanded the powers of the Elkins Act; gave ICC rulings the force of law</a:t>
            </a:r>
          </a:p>
          <a:p>
            <a:pPr lvl="1" eaLnBrk="1" hangingPunct="1">
              <a:defRPr/>
            </a:pPr>
            <a:r>
              <a:rPr lang="en-US" sz="2600" dirty="0"/>
              <a:t>ICC could set maximum rates for railroad companies</a:t>
            </a:r>
          </a:p>
          <a:p>
            <a:pPr lvl="1">
              <a:defRPr/>
            </a:pPr>
            <a:r>
              <a:rPr lang="en-US" sz="2600" dirty="0"/>
              <a:t>Railroads were required to submit annual reports to the ICC</a:t>
            </a:r>
          </a:p>
        </p:txBody>
      </p:sp>
      <p:pic>
        <p:nvPicPr>
          <p:cNvPr id="21509" name="Picture 2" descr="File:President Theodore Roosevelt, 19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456" y="884256"/>
            <a:ext cx="3881544" cy="512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1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Muckrakers</a:t>
            </a:r>
          </a:p>
        </p:txBody>
      </p:sp>
      <p:sp>
        <p:nvSpPr>
          <p:cNvPr id="15363" name="Content Placeholder 4"/>
          <p:cNvSpPr>
            <a:spLocks noGrp="1"/>
          </p:cNvSpPr>
          <p:nvPr>
            <p:ph sz="quarter" idx="2"/>
          </p:nvPr>
        </p:nvSpPr>
        <p:spPr/>
        <p:txBody>
          <a:bodyPr>
            <a:normAutofit/>
          </a:bodyPr>
          <a:lstStyle/>
          <a:p>
            <a:pPr eaLnBrk="1" hangingPunct="1"/>
            <a:r>
              <a:rPr lang="en-US" altLang="en-US" sz="2600" dirty="0"/>
              <a:t>Upton Sinclair</a:t>
            </a:r>
          </a:p>
          <a:p>
            <a:pPr eaLnBrk="1" hangingPunct="1"/>
            <a:r>
              <a:rPr lang="en-US" altLang="en-US" sz="2600" i="1" dirty="0"/>
              <a:t>The Jungle</a:t>
            </a:r>
            <a:r>
              <a:rPr lang="en-US" altLang="en-US" sz="2600" dirty="0"/>
              <a:t>, 1906</a:t>
            </a:r>
          </a:p>
        </p:txBody>
      </p:sp>
      <p:pic>
        <p:nvPicPr>
          <p:cNvPr id="15364" name="Picture 2" descr="File:Upton sinclar 1.jpg">
            <a:hlinkClick r:id="rId2"/>
          </p:cNvPr>
          <p:cNvPicPr>
            <a:picLocks noChangeAspect="1" noChangeArrowheads="1"/>
          </p:cNvPicPr>
          <p:nvPr/>
        </p:nvPicPr>
        <p:blipFill>
          <a:blip r:embed="rId3" cstate="print"/>
          <a:srcRect/>
          <a:stretch>
            <a:fillRect/>
          </a:stretch>
        </p:blipFill>
        <p:spPr bwMode="auto">
          <a:xfrm>
            <a:off x="7343609" y="931863"/>
            <a:ext cx="4267200" cy="5926137"/>
          </a:xfrm>
          <a:prstGeom prst="rect">
            <a:avLst/>
          </a:prstGeom>
          <a:noFill/>
          <a:ln w="9525">
            <a:noFill/>
            <a:miter lim="800000"/>
            <a:headEnd/>
            <a:tailEnd/>
          </a:ln>
        </p:spPr>
      </p:pic>
      <p:pic>
        <p:nvPicPr>
          <p:cNvPr id="15365" name="Picture 4" descr="File:TheJungleSinclair.jpg">
            <a:hlinkClick r:id="rId4"/>
          </p:cNvPr>
          <p:cNvPicPr>
            <a:picLocks noChangeAspect="1" noChangeArrowheads="1"/>
          </p:cNvPicPr>
          <p:nvPr/>
        </p:nvPicPr>
        <p:blipFill>
          <a:blip r:embed="rId5" cstate="print"/>
          <a:srcRect/>
          <a:stretch>
            <a:fillRect/>
          </a:stretch>
        </p:blipFill>
        <p:spPr bwMode="auto">
          <a:xfrm>
            <a:off x="4032804" y="1717990"/>
            <a:ext cx="2844514" cy="4451138"/>
          </a:xfrm>
          <a:prstGeom prst="rect">
            <a:avLst/>
          </a:prstGeom>
          <a:noFill/>
          <a:ln w="9525">
            <a:noFill/>
            <a:miter lim="800000"/>
            <a:headEnd/>
            <a:tailEnd/>
          </a:ln>
        </p:spPr>
      </p:pic>
    </p:spTree>
    <p:extLst>
      <p:ext uri="{BB962C8B-B14F-4D97-AF65-F5344CB8AC3E}">
        <p14:creationId xmlns:p14="http://schemas.microsoft.com/office/powerpoint/2010/main" val="3317698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989" y="425003"/>
            <a:ext cx="7242048" cy="1143000"/>
          </a:xfrm>
        </p:spPr>
        <p:txBody>
          <a:bodyPr/>
          <a:lstStyle/>
          <a:p>
            <a:pPr>
              <a:defRPr/>
            </a:pPr>
            <a:r>
              <a:rPr lang="en-US" dirty="0"/>
              <a:t>Progressive Presidents</a:t>
            </a:r>
          </a:p>
        </p:txBody>
      </p:sp>
      <p:sp>
        <p:nvSpPr>
          <p:cNvPr id="24579" name="Text Placeholder 3"/>
          <p:cNvSpPr>
            <a:spLocks noGrp="1"/>
          </p:cNvSpPr>
          <p:nvPr>
            <p:ph type="body" idx="1"/>
          </p:nvPr>
        </p:nvSpPr>
        <p:spPr>
          <a:xfrm>
            <a:off x="618187" y="1840606"/>
            <a:ext cx="3521075" cy="457200"/>
          </a:xfrm>
        </p:spPr>
        <p:txBody>
          <a:bodyPr/>
          <a:lstStyle/>
          <a:p>
            <a:pPr eaLnBrk="1" hangingPunct="1"/>
            <a:r>
              <a:rPr lang="en-US" altLang="en-US" dirty="0"/>
              <a:t>1901-1909</a:t>
            </a:r>
          </a:p>
        </p:txBody>
      </p:sp>
      <p:sp>
        <p:nvSpPr>
          <p:cNvPr id="5" name="Content Placeholder 4"/>
          <p:cNvSpPr>
            <a:spLocks noGrp="1"/>
          </p:cNvSpPr>
          <p:nvPr>
            <p:ph sz="quarter" idx="2"/>
          </p:nvPr>
        </p:nvSpPr>
        <p:spPr>
          <a:xfrm>
            <a:off x="399245" y="2297805"/>
            <a:ext cx="6890198" cy="5122325"/>
          </a:xfrm>
        </p:spPr>
        <p:txBody>
          <a:bodyPr>
            <a:normAutofit/>
          </a:bodyPr>
          <a:lstStyle/>
          <a:p>
            <a:pPr>
              <a:spcAft>
                <a:spcPts val="0"/>
              </a:spcAft>
              <a:buFont typeface="Wingdings" panose="05000000000000000000" pitchFamily="2" charset="2"/>
              <a:buChar char="§"/>
              <a:defRPr/>
            </a:pPr>
            <a:r>
              <a:rPr lang="en-US" sz="2300" b="1" dirty="0"/>
              <a:t>Meat Inspection Act, 1906</a:t>
            </a:r>
          </a:p>
          <a:p>
            <a:pPr lvl="1">
              <a:spcAft>
                <a:spcPts val="0"/>
              </a:spcAft>
              <a:buFont typeface="Wingdings" panose="05000000000000000000" pitchFamily="2" charset="2"/>
              <a:buChar char="§"/>
              <a:defRPr/>
            </a:pPr>
            <a:r>
              <a:rPr lang="en-US" sz="2300" dirty="0"/>
              <a:t>Beginning of federal regulation of the nation’s meat, poultry, and egg products supply. </a:t>
            </a:r>
          </a:p>
          <a:p>
            <a:pPr eaLnBrk="1" hangingPunct="1">
              <a:defRPr/>
            </a:pPr>
            <a:r>
              <a:rPr lang="en-US" sz="2300" b="1" dirty="0"/>
              <a:t>Pure Food and Drug Act, 1906</a:t>
            </a:r>
          </a:p>
          <a:p>
            <a:pPr lvl="1">
              <a:defRPr/>
            </a:pPr>
            <a:r>
              <a:rPr lang="en-US" sz="2300" dirty="0"/>
              <a:t>led</a:t>
            </a:r>
            <a:r>
              <a:rPr lang="en-US" sz="2300" b="1" dirty="0"/>
              <a:t> </a:t>
            </a:r>
            <a:r>
              <a:rPr lang="en-US" sz="2300" dirty="0"/>
              <a:t>to the creation of the </a:t>
            </a:r>
            <a:r>
              <a:rPr lang="en-US" sz="2300" b="1" dirty="0"/>
              <a:t>Food and Drug Administration (FDA</a:t>
            </a:r>
            <a:r>
              <a:rPr lang="en-US" sz="2300" dirty="0"/>
              <a:t>), which would test all foods and drugs made for human consumption; made it a requirement for prescriptions from licensed physicians before a patient could purchase certain drugs; led to </a:t>
            </a:r>
            <a:r>
              <a:rPr lang="en-US" sz="2300" b="1" dirty="0"/>
              <a:t>“truth in labeling</a:t>
            </a:r>
            <a:r>
              <a:rPr lang="en-US" sz="2300" dirty="0"/>
              <a:t>” laws</a:t>
            </a:r>
          </a:p>
          <a:p>
            <a:pPr marL="274320" indent="-274320">
              <a:spcAft>
                <a:spcPts val="0"/>
              </a:spcAft>
              <a:buFont typeface="Wingdings 2"/>
              <a:buChar char=""/>
              <a:defRPr/>
            </a:pPr>
            <a:endParaRPr lang="en-US" dirty="0"/>
          </a:p>
        </p:txBody>
      </p:sp>
      <p:pic>
        <p:nvPicPr>
          <p:cNvPr id="24581" name="Picture 2" descr="File:President Theodore Roosevelt, 1904.jpg">
            <a:hlinkClick r:id="rId2"/>
          </p:cNvPr>
          <p:cNvPicPr>
            <a:picLocks noChangeAspect="1" noChangeArrowheads="1"/>
          </p:cNvPicPr>
          <p:nvPr/>
        </p:nvPicPr>
        <p:blipFill>
          <a:blip r:embed="rId3" cstate="print"/>
          <a:srcRect/>
          <a:stretch>
            <a:fillRect/>
          </a:stretch>
        </p:blipFill>
        <p:spPr bwMode="auto">
          <a:xfrm>
            <a:off x="7662930" y="996503"/>
            <a:ext cx="4324350" cy="5705475"/>
          </a:xfrm>
          <a:prstGeom prst="rect">
            <a:avLst/>
          </a:prstGeom>
          <a:noFill/>
          <a:ln w="9525">
            <a:noFill/>
            <a:miter lim="800000"/>
            <a:headEnd/>
            <a:tailEnd/>
          </a:ln>
        </p:spPr>
      </p:pic>
    </p:spTree>
    <p:extLst>
      <p:ext uri="{BB962C8B-B14F-4D97-AF65-F5344CB8AC3E}">
        <p14:creationId xmlns:p14="http://schemas.microsoft.com/office/powerpoint/2010/main" val="89598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19" y="618188"/>
            <a:ext cx="7242048" cy="1143000"/>
          </a:xfrm>
        </p:spPr>
        <p:txBody>
          <a:bodyPr>
            <a:normAutofit/>
          </a:bodyPr>
          <a:lstStyle/>
          <a:p>
            <a:pPr>
              <a:defRPr/>
            </a:pPr>
            <a:r>
              <a:rPr lang="en-US" dirty="0"/>
              <a:t>Progressive Presidents-</a:t>
            </a:r>
            <a:br>
              <a:rPr lang="en-US" dirty="0"/>
            </a:br>
            <a:r>
              <a:rPr lang="en-US" dirty="0"/>
              <a:t>Theodore Roosevelt (R)</a:t>
            </a:r>
          </a:p>
        </p:txBody>
      </p:sp>
      <p:sp>
        <p:nvSpPr>
          <p:cNvPr id="23555" name="Text Placeholder 3"/>
          <p:cNvSpPr>
            <a:spLocks noGrp="1"/>
          </p:cNvSpPr>
          <p:nvPr>
            <p:ph type="body" idx="1"/>
          </p:nvPr>
        </p:nvSpPr>
        <p:spPr>
          <a:xfrm>
            <a:off x="487286" y="1879858"/>
            <a:ext cx="5087075" cy="536005"/>
          </a:xfrm>
        </p:spPr>
        <p:txBody>
          <a:bodyPr/>
          <a:lstStyle/>
          <a:p>
            <a:pPr eaLnBrk="1" hangingPunct="1"/>
            <a:r>
              <a:rPr lang="en-US" altLang="en-US" dirty="0"/>
              <a:t>1901-1909</a:t>
            </a:r>
          </a:p>
        </p:txBody>
      </p:sp>
      <p:sp>
        <p:nvSpPr>
          <p:cNvPr id="5" name="Content Placeholder 4"/>
          <p:cNvSpPr>
            <a:spLocks noGrp="1"/>
          </p:cNvSpPr>
          <p:nvPr>
            <p:ph sz="quarter" idx="2"/>
          </p:nvPr>
        </p:nvSpPr>
        <p:spPr>
          <a:xfrm>
            <a:off x="487287" y="2534533"/>
            <a:ext cx="5478409" cy="4378325"/>
          </a:xfrm>
        </p:spPr>
        <p:txBody>
          <a:bodyPr>
            <a:normAutofit/>
          </a:bodyPr>
          <a:lstStyle/>
          <a:p>
            <a:pPr marL="274320" indent="-274320">
              <a:spcAft>
                <a:spcPts val="0"/>
              </a:spcAft>
              <a:buFont typeface="Wingdings 2"/>
              <a:buChar char=""/>
              <a:defRPr/>
            </a:pPr>
            <a:r>
              <a:rPr lang="en-US" sz="2600" b="1" dirty="0"/>
              <a:t>1902 Newlands Reclamation Act</a:t>
            </a:r>
          </a:p>
          <a:p>
            <a:pPr marL="521970" lvl="1" indent="-274320">
              <a:spcAft>
                <a:spcPts val="0"/>
              </a:spcAft>
              <a:buFont typeface="Wingdings 2"/>
              <a:buChar char=""/>
              <a:defRPr/>
            </a:pPr>
            <a:r>
              <a:rPr lang="en-US" sz="2600" dirty="0"/>
              <a:t>authorized the federal government to commission water diversion, retention and transmission projects in arid lands, particularly in the far west</a:t>
            </a:r>
          </a:p>
          <a:p>
            <a:pPr marL="521970" lvl="1" indent="-274320">
              <a:spcAft>
                <a:spcPts val="0"/>
              </a:spcAft>
              <a:buFont typeface="Wingdings 2"/>
              <a:buChar char=""/>
              <a:defRPr/>
            </a:pPr>
            <a:r>
              <a:rPr lang="en-US" sz="2600" dirty="0"/>
              <a:t>Led to the creation of dams, canals, reservoirs that would irrigate 20 states</a:t>
            </a:r>
          </a:p>
        </p:txBody>
      </p:sp>
      <p:pic>
        <p:nvPicPr>
          <p:cNvPr id="3" name="Picture 2">
            <a:extLst>
              <a:ext uri="{FF2B5EF4-FFF2-40B4-BE49-F238E27FC236}">
                <a16:creationId xmlns:a16="http://schemas.microsoft.com/office/drawing/2014/main" id="{23558900-967F-4FE8-B5A4-DE318406287B}"/>
              </a:ext>
            </a:extLst>
          </p:cNvPr>
          <p:cNvPicPr>
            <a:picLocks noChangeAspect="1"/>
          </p:cNvPicPr>
          <p:nvPr/>
        </p:nvPicPr>
        <p:blipFill>
          <a:blip r:embed="rId2"/>
          <a:stretch>
            <a:fillRect/>
          </a:stretch>
        </p:blipFill>
        <p:spPr>
          <a:xfrm>
            <a:off x="6226305" y="1472784"/>
            <a:ext cx="5705475" cy="4572000"/>
          </a:xfrm>
          <a:prstGeom prst="rect">
            <a:avLst/>
          </a:prstGeom>
        </p:spPr>
      </p:pic>
      <p:sp>
        <p:nvSpPr>
          <p:cNvPr id="4" name="TextBox 3">
            <a:extLst>
              <a:ext uri="{FF2B5EF4-FFF2-40B4-BE49-F238E27FC236}">
                <a16:creationId xmlns:a16="http://schemas.microsoft.com/office/drawing/2014/main" id="{BC82207B-8DDE-4D10-B978-36708C00F505}"/>
              </a:ext>
            </a:extLst>
          </p:cNvPr>
          <p:cNvSpPr txBox="1"/>
          <p:nvPr/>
        </p:nvSpPr>
        <p:spPr>
          <a:xfrm>
            <a:off x="6723194" y="6239812"/>
            <a:ext cx="4425570" cy="369332"/>
          </a:xfrm>
          <a:prstGeom prst="rect">
            <a:avLst/>
          </a:prstGeom>
          <a:noFill/>
        </p:spPr>
        <p:txBody>
          <a:bodyPr wrap="none" rtlCol="0">
            <a:spAutoFit/>
          </a:bodyPr>
          <a:lstStyle/>
          <a:p>
            <a:r>
              <a:rPr lang="en-US" dirty="0"/>
              <a:t>Theodore Roosevelt Dam, Salt River, Arizona</a:t>
            </a:r>
          </a:p>
        </p:txBody>
      </p:sp>
    </p:spTree>
    <p:extLst>
      <p:ext uri="{BB962C8B-B14F-4D97-AF65-F5344CB8AC3E}">
        <p14:creationId xmlns:p14="http://schemas.microsoft.com/office/powerpoint/2010/main" val="195210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42048" cy="1143000"/>
          </a:xfrm>
        </p:spPr>
        <p:txBody>
          <a:bodyPr/>
          <a:lstStyle/>
          <a:p>
            <a:pPr>
              <a:defRPr/>
            </a:pPr>
            <a:r>
              <a:rPr lang="en-US" dirty="0"/>
              <a:t>Progressive Presidents</a:t>
            </a:r>
          </a:p>
        </p:txBody>
      </p:sp>
      <p:sp>
        <p:nvSpPr>
          <p:cNvPr id="25603" name="Text Placeholder 3"/>
          <p:cNvSpPr>
            <a:spLocks noGrp="1"/>
          </p:cNvSpPr>
          <p:nvPr>
            <p:ph type="body" idx="1"/>
          </p:nvPr>
        </p:nvSpPr>
        <p:spPr>
          <a:xfrm>
            <a:off x="644085" y="-16565"/>
            <a:ext cx="3521075" cy="457200"/>
          </a:xfrm>
        </p:spPr>
        <p:txBody>
          <a:bodyPr/>
          <a:lstStyle/>
          <a:p>
            <a:pPr eaLnBrk="1" hangingPunct="1"/>
            <a:r>
              <a:rPr lang="en-US" altLang="en-US" dirty="0"/>
              <a:t>1901-1909</a:t>
            </a:r>
          </a:p>
        </p:txBody>
      </p:sp>
      <p:sp>
        <p:nvSpPr>
          <p:cNvPr id="25604" name="Content Placeholder 4"/>
          <p:cNvSpPr>
            <a:spLocks noGrp="1"/>
          </p:cNvSpPr>
          <p:nvPr>
            <p:ph sz="quarter" idx="2"/>
          </p:nvPr>
        </p:nvSpPr>
        <p:spPr>
          <a:xfrm>
            <a:off x="365788" y="2038222"/>
            <a:ext cx="7386734" cy="4953000"/>
          </a:xfrm>
        </p:spPr>
        <p:txBody>
          <a:bodyPr>
            <a:noAutofit/>
          </a:bodyPr>
          <a:lstStyle/>
          <a:p>
            <a:pPr eaLnBrk="1" hangingPunct="1"/>
            <a:r>
              <a:rPr lang="en-US" sz="2000" b="1" dirty="0"/>
              <a:t>American Antiquities Act 1906</a:t>
            </a:r>
          </a:p>
          <a:p>
            <a:pPr lvl="1"/>
            <a:r>
              <a:rPr lang="en-US" sz="2200" dirty="0"/>
              <a:t>first U.S. law to provide general legal protection of cultural and natural resources of historic or scientific interest on Federal land</a:t>
            </a:r>
          </a:p>
          <a:p>
            <a:pPr lvl="1"/>
            <a:r>
              <a:rPr lang="en-US" sz="2200" dirty="0"/>
              <a:t>authorizes the President to protect landmarks, structures, and objects of historic or scientific interest by designating them as National Monuments</a:t>
            </a:r>
          </a:p>
          <a:p>
            <a:pPr lvl="1"/>
            <a:r>
              <a:rPr lang="en-US" sz="2200" dirty="0"/>
              <a:t>President Roosevelt used the Antiquities Act eighteen times to establish national monuments.  Those first monuments included what are now known as Grand Canyon National Park, Petrified Forest National Park and Olympic National Park.</a:t>
            </a:r>
          </a:p>
        </p:txBody>
      </p:sp>
      <p:pic>
        <p:nvPicPr>
          <p:cNvPr id="25605" name="Picture 2" descr="File:President Theodore Roosevelt, 1904.jpg">
            <a:hlinkClick r:id="rId2"/>
          </p:cNvPr>
          <p:cNvPicPr>
            <a:picLocks noChangeAspect="1" noChangeArrowheads="1"/>
          </p:cNvPicPr>
          <p:nvPr/>
        </p:nvPicPr>
        <p:blipFill>
          <a:blip r:embed="rId3" cstate="print"/>
          <a:srcRect/>
          <a:stretch>
            <a:fillRect/>
          </a:stretch>
        </p:blipFill>
        <p:spPr bwMode="auto">
          <a:xfrm>
            <a:off x="7867650" y="745435"/>
            <a:ext cx="4324350" cy="5705475"/>
          </a:xfrm>
          <a:prstGeom prst="rect">
            <a:avLst/>
          </a:prstGeom>
          <a:noFill/>
          <a:ln w="9525">
            <a:noFill/>
            <a:miter lim="800000"/>
            <a:headEnd/>
            <a:tailEnd/>
          </a:ln>
        </p:spPr>
      </p:pic>
    </p:spTree>
    <p:extLst>
      <p:ext uri="{BB962C8B-B14F-4D97-AF65-F5344CB8AC3E}">
        <p14:creationId xmlns:p14="http://schemas.microsoft.com/office/powerpoint/2010/main" val="271055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 calcmode="lin" valueType="num">
                                      <p:cBhvr additive="base">
                                        <p:cTn id="7"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4">
                                            <p:txEl>
                                              <p:pRg st="1" end="1"/>
                                            </p:txEl>
                                          </p:spTgt>
                                        </p:tgtEl>
                                        <p:attrNameLst>
                                          <p:attrName>style.visibility</p:attrName>
                                        </p:attrNameLst>
                                      </p:cBhvr>
                                      <p:to>
                                        <p:strVal val="visible"/>
                                      </p:to>
                                    </p:set>
                                    <p:anim calcmode="lin" valueType="num">
                                      <p:cBhvr additive="base">
                                        <p:cTn id="13" dur="5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4">
                                            <p:txEl>
                                              <p:pRg st="2" end="2"/>
                                            </p:txEl>
                                          </p:spTgt>
                                        </p:tgtEl>
                                        <p:attrNameLst>
                                          <p:attrName>style.visibility</p:attrName>
                                        </p:attrNameLst>
                                      </p:cBhvr>
                                      <p:to>
                                        <p:strVal val="visible"/>
                                      </p:to>
                                    </p:set>
                                    <p:anim calcmode="lin" valueType="num">
                                      <p:cBhvr additive="base">
                                        <p:cTn id="19" dur="5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4">
                                            <p:txEl>
                                              <p:pRg st="3" end="3"/>
                                            </p:txEl>
                                          </p:spTgt>
                                        </p:tgtEl>
                                        <p:attrNameLst>
                                          <p:attrName>style.visibility</p:attrName>
                                        </p:attrNameLst>
                                      </p:cBhvr>
                                      <p:to>
                                        <p:strVal val="visible"/>
                                      </p:to>
                                    </p:set>
                                    <p:anim calcmode="lin" valueType="num">
                                      <p:cBhvr additive="base">
                                        <p:cTn id="25" dur="5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57200"/>
            <a:ext cx="7772400" cy="1470025"/>
          </a:xfrm>
        </p:spPr>
        <p:txBody>
          <a:bodyPr/>
          <a:lstStyle/>
          <a:p>
            <a:r>
              <a:rPr lang="en-US" b="1" dirty="0">
                <a:solidFill>
                  <a:schemeClr val="tx1">
                    <a:lumMod val="50000"/>
                    <a:lumOff val="50000"/>
                  </a:schemeClr>
                </a:solidFill>
              </a:rPr>
              <a:t>The Origins of Progressivism</a:t>
            </a:r>
            <a:endParaRPr lang="en-US" dirty="0">
              <a:solidFill>
                <a:schemeClr val="tx1">
                  <a:lumMod val="50000"/>
                  <a:lumOff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27317997"/>
              </p:ext>
            </p:extLst>
          </p:nvPr>
        </p:nvGraphicFramePr>
        <p:xfrm>
          <a:off x="869430" y="0"/>
          <a:ext cx="9893508" cy="6580682"/>
        </p:xfrm>
        <a:graphic>
          <a:graphicData uri="http://schemas.openxmlformats.org/drawingml/2006/table">
            <a:tbl>
              <a:tblPr firstRow="1" bandRow="1">
                <a:tableStyleId>{5C22544A-7EE6-4342-B048-85BDC9FD1C3A}</a:tableStyleId>
              </a:tblPr>
              <a:tblGrid>
                <a:gridCol w="9893508">
                  <a:extLst>
                    <a:ext uri="{9D8B030D-6E8A-4147-A177-3AD203B41FA5}">
                      <a16:colId xmlns:a16="http://schemas.microsoft.com/office/drawing/2014/main" val="20000"/>
                    </a:ext>
                  </a:extLst>
                </a:gridCol>
              </a:tblGrid>
              <a:tr h="1734189">
                <a:tc>
                  <a:txBody>
                    <a:bodyPr/>
                    <a:lstStyle/>
                    <a:p>
                      <a:pPr marL="571500" indent="-571500" algn="ctr">
                        <a:buNone/>
                      </a:pPr>
                      <a:r>
                        <a:rPr lang="en-US" sz="2800" b="1" kern="1200" baseline="0" dirty="0">
                          <a:solidFill>
                            <a:schemeClr val="tx1"/>
                          </a:solidFill>
                          <a:latin typeface="+mn-lt"/>
                          <a:ea typeface="+mn-ea"/>
                          <a:cs typeface="+mn-cs"/>
                        </a:rPr>
                        <a:t>Encouraging Political Efficiency </a:t>
                      </a:r>
                      <a:r>
                        <a:rPr lang="en-US" sz="2800" b="1" kern="1200" dirty="0">
                          <a:solidFill>
                            <a:schemeClr val="tx1"/>
                          </a:solidFill>
                          <a:latin typeface="+mn-lt"/>
                          <a:ea typeface="+mn-ea"/>
                          <a:cs typeface="+mn-cs"/>
                        </a:rPr>
                        <a:t>–</a:t>
                      </a:r>
                    </a:p>
                    <a:p>
                      <a:pPr marL="571500" indent="-571500" algn="l">
                        <a:buNone/>
                      </a:pPr>
                      <a:r>
                        <a:rPr lang="en-US" sz="2700" b="0" kern="1200" baseline="0" dirty="0">
                          <a:solidFill>
                            <a:schemeClr val="tx1"/>
                          </a:solidFill>
                          <a:latin typeface="+mn-lt"/>
                          <a:ea typeface="+mn-ea"/>
                          <a:cs typeface="+mn-cs"/>
                        </a:rPr>
                        <a:t>Reformers tried to increase the efficiency of American society</a:t>
                      </a:r>
                    </a:p>
                    <a:p>
                      <a:pPr marL="571500" indent="-571500" algn="l">
                        <a:buNone/>
                      </a:pPr>
                      <a:endParaRPr lang="en-US" sz="2700" b="1" kern="1200" baseline="-25000" dirty="0">
                        <a:solidFill>
                          <a:schemeClr val="tx1"/>
                        </a:solidFill>
                        <a:latin typeface="+mn-lt"/>
                        <a:ea typeface="+mn-ea"/>
                        <a:cs typeface="+mn-cs"/>
                      </a:endParaRPr>
                    </a:p>
                  </a:txBody>
                  <a:tcPr>
                    <a:solidFill>
                      <a:schemeClr val="accent5">
                        <a:lumMod val="20000"/>
                        <a:lumOff val="80000"/>
                      </a:schemeClr>
                    </a:solidFill>
                  </a:tcPr>
                </a:tc>
                <a:extLst>
                  <a:ext uri="{0D108BD9-81ED-4DB2-BD59-A6C34878D82A}">
                    <a16:rowId xmlns:a16="http://schemas.microsoft.com/office/drawing/2014/main" val="10000"/>
                  </a:ext>
                </a:extLst>
              </a:tr>
              <a:tr h="4846493">
                <a:tc>
                  <a:txBody>
                    <a:bodyPr/>
                    <a:lstStyle/>
                    <a:p>
                      <a:pPr lvl="0"/>
                      <a:endParaRPr lang="en-US" sz="2800" kern="1200" baseline="0" dirty="0">
                        <a:solidFill>
                          <a:schemeClr val="dk1"/>
                        </a:solidFill>
                        <a:latin typeface="+mn-lt"/>
                        <a:ea typeface="+mn-ea"/>
                        <a:cs typeface="+mn-cs"/>
                      </a:endParaRPr>
                    </a:p>
                    <a:p>
                      <a:pPr lvl="0"/>
                      <a:endParaRPr lang="en-US" sz="2800" kern="1200" baseline="0" dirty="0">
                        <a:solidFill>
                          <a:schemeClr val="dk1"/>
                        </a:solidFill>
                        <a:latin typeface="+mn-lt"/>
                        <a:ea typeface="+mn-ea"/>
                        <a:cs typeface="+mn-cs"/>
                      </a:endParaRPr>
                    </a:p>
                    <a:p>
                      <a:pPr lvl="0"/>
                      <a:endParaRPr lang="en-US" sz="2800" kern="1200" baseline="0" dirty="0">
                        <a:solidFill>
                          <a:schemeClr val="dk1"/>
                        </a:solidFill>
                        <a:latin typeface="+mn-lt"/>
                        <a:ea typeface="+mn-ea"/>
                        <a:cs typeface="+mn-cs"/>
                      </a:endParaRPr>
                    </a:p>
                    <a:p>
                      <a:pPr lvl="0"/>
                      <a:endParaRPr lang="en-US" sz="2800" kern="1200" dirty="0">
                        <a:solidFill>
                          <a:schemeClr val="dk1"/>
                        </a:solidFill>
                        <a:latin typeface="+mn-lt"/>
                        <a:ea typeface="+mn-ea"/>
                        <a:cs typeface="+mn-cs"/>
                      </a:endParaRPr>
                    </a:p>
                    <a:p>
                      <a:pPr lvl="0"/>
                      <a:endParaRPr lang="en-US" sz="2800" kern="1200" dirty="0">
                        <a:solidFill>
                          <a:schemeClr val="dk1"/>
                        </a:solidFill>
                        <a:latin typeface="+mn-lt"/>
                        <a:ea typeface="+mn-ea"/>
                        <a:cs typeface="+mn-cs"/>
                      </a:endParaRPr>
                    </a:p>
                    <a:p>
                      <a:pPr lvl="0"/>
                      <a:endParaRPr lang="en-US" sz="2800" kern="1200" dirty="0">
                        <a:solidFill>
                          <a:schemeClr val="dk1"/>
                        </a:solidFill>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pic>
        <p:nvPicPr>
          <p:cNvPr id="7" name="Picture 6" descr="stop-watch.gif"/>
          <p:cNvPicPr>
            <a:picLocks noChangeAspect="1"/>
          </p:cNvPicPr>
          <p:nvPr/>
        </p:nvPicPr>
        <p:blipFill>
          <a:blip r:embed="rId2" cstate="print">
            <a:lum bright="-40000" contrast="40000"/>
          </a:blip>
          <a:srcRect b="10279"/>
          <a:stretch>
            <a:fillRect/>
          </a:stretch>
        </p:blipFill>
        <p:spPr>
          <a:xfrm rot="2088413">
            <a:off x="3264224" y="833251"/>
            <a:ext cx="4780381" cy="59367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42048" cy="1143000"/>
          </a:xfrm>
        </p:spPr>
        <p:txBody>
          <a:bodyPr/>
          <a:lstStyle/>
          <a:p>
            <a:pPr>
              <a:defRPr/>
            </a:pPr>
            <a:r>
              <a:rPr lang="en-US" dirty="0"/>
              <a:t>Progressive Presidents</a:t>
            </a:r>
          </a:p>
        </p:txBody>
      </p:sp>
      <p:sp>
        <p:nvSpPr>
          <p:cNvPr id="25603" name="Text Placeholder 3"/>
          <p:cNvSpPr>
            <a:spLocks noGrp="1"/>
          </p:cNvSpPr>
          <p:nvPr>
            <p:ph type="body" idx="1"/>
          </p:nvPr>
        </p:nvSpPr>
        <p:spPr>
          <a:xfrm>
            <a:off x="644085" y="-16565"/>
            <a:ext cx="3521075" cy="457200"/>
          </a:xfrm>
        </p:spPr>
        <p:txBody>
          <a:bodyPr/>
          <a:lstStyle/>
          <a:p>
            <a:pPr eaLnBrk="1" hangingPunct="1"/>
            <a:r>
              <a:rPr lang="en-US" altLang="en-US" dirty="0"/>
              <a:t>1901-1909</a:t>
            </a:r>
          </a:p>
        </p:txBody>
      </p:sp>
      <p:sp>
        <p:nvSpPr>
          <p:cNvPr id="25604" name="Content Placeholder 4"/>
          <p:cNvSpPr>
            <a:spLocks noGrp="1"/>
          </p:cNvSpPr>
          <p:nvPr>
            <p:ph sz="quarter" idx="2"/>
          </p:nvPr>
        </p:nvSpPr>
        <p:spPr>
          <a:xfrm>
            <a:off x="206596" y="1905000"/>
            <a:ext cx="7651777" cy="4953000"/>
          </a:xfrm>
        </p:spPr>
        <p:txBody>
          <a:bodyPr>
            <a:noAutofit/>
          </a:bodyPr>
          <a:lstStyle/>
          <a:p>
            <a:pPr lvl="1"/>
            <a:r>
              <a:rPr lang="en-US" sz="2600" dirty="0"/>
              <a:t>Roosevelt used his authority to protect wildlife and public lands by creating the </a:t>
            </a:r>
            <a:r>
              <a:rPr lang="en-US" sz="2600" b="1" dirty="0"/>
              <a:t>U.S. Forest Service </a:t>
            </a:r>
            <a:r>
              <a:rPr lang="en-US" sz="2600" dirty="0"/>
              <a:t>under the Department of Agriculture</a:t>
            </a:r>
          </a:p>
          <a:p>
            <a:pPr lvl="1"/>
            <a:r>
              <a:rPr lang="en-US" sz="2600" dirty="0"/>
              <a:t>Gifford Pinchot was chosen to head the new department</a:t>
            </a:r>
          </a:p>
          <a:p>
            <a:pPr lvl="1"/>
            <a:r>
              <a:rPr lang="en-US" sz="2600" dirty="0"/>
              <a:t>Agency established 150 National Forests, 5 National Parks; protected approximately 230,000,000 acres of public land.</a:t>
            </a:r>
          </a:p>
          <a:p>
            <a:pPr lvl="1"/>
            <a:r>
              <a:rPr lang="en-US" sz="2600" dirty="0"/>
              <a:t>Expanded existing national parks (i.e. Yellowstone in Wyoming and Yosemite in California)</a:t>
            </a:r>
          </a:p>
        </p:txBody>
      </p:sp>
      <p:pic>
        <p:nvPicPr>
          <p:cNvPr id="25605" name="Picture 2" descr="File:President Theodore Roosevelt, 1904.jpg">
            <a:hlinkClick r:id="rId2"/>
          </p:cNvPr>
          <p:cNvPicPr>
            <a:picLocks noChangeAspect="1" noChangeArrowheads="1"/>
          </p:cNvPicPr>
          <p:nvPr/>
        </p:nvPicPr>
        <p:blipFill>
          <a:blip r:embed="rId3" cstate="print"/>
          <a:srcRect/>
          <a:stretch>
            <a:fillRect/>
          </a:stretch>
        </p:blipFill>
        <p:spPr bwMode="auto">
          <a:xfrm>
            <a:off x="7867650" y="745435"/>
            <a:ext cx="4324350" cy="5705475"/>
          </a:xfrm>
          <a:prstGeom prst="rect">
            <a:avLst/>
          </a:prstGeom>
          <a:noFill/>
          <a:ln w="9525">
            <a:noFill/>
            <a:miter lim="800000"/>
            <a:headEnd/>
            <a:tailEnd/>
          </a:ln>
        </p:spPr>
      </p:pic>
    </p:spTree>
    <p:extLst>
      <p:ext uri="{BB962C8B-B14F-4D97-AF65-F5344CB8AC3E}">
        <p14:creationId xmlns:p14="http://schemas.microsoft.com/office/powerpoint/2010/main" val="204989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 calcmode="lin" valueType="num">
                                      <p:cBhvr additive="base">
                                        <p:cTn id="7"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4">
                                            <p:txEl>
                                              <p:pRg st="1" end="1"/>
                                            </p:txEl>
                                          </p:spTgt>
                                        </p:tgtEl>
                                        <p:attrNameLst>
                                          <p:attrName>style.visibility</p:attrName>
                                        </p:attrNameLst>
                                      </p:cBhvr>
                                      <p:to>
                                        <p:strVal val="visible"/>
                                      </p:to>
                                    </p:set>
                                    <p:anim calcmode="lin" valueType="num">
                                      <p:cBhvr additive="base">
                                        <p:cTn id="13" dur="5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4">
                                            <p:txEl>
                                              <p:pRg st="2" end="2"/>
                                            </p:txEl>
                                          </p:spTgt>
                                        </p:tgtEl>
                                        <p:attrNameLst>
                                          <p:attrName>style.visibility</p:attrName>
                                        </p:attrNameLst>
                                      </p:cBhvr>
                                      <p:to>
                                        <p:strVal val="visible"/>
                                      </p:to>
                                    </p:set>
                                    <p:anim calcmode="lin" valueType="num">
                                      <p:cBhvr additive="base">
                                        <p:cTn id="19" dur="5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4">
                                            <p:txEl>
                                              <p:pRg st="3" end="3"/>
                                            </p:txEl>
                                          </p:spTgt>
                                        </p:tgtEl>
                                        <p:attrNameLst>
                                          <p:attrName>style.visibility</p:attrName>
                                        </p:attrNameLst>
                                      </p:cBhvr>
                                      <p:to>
                                        <p:strVal val="visible"/>
                                      </p:to>
                                    </p:set>
                                    <p:anim calcmode="lin" valueType="num">
                                      <p:cBhvr additive="base">
                                        <p:cTn id="25" dur="5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42048" cy="1143000"/>
          </a:xfrm>
        </p:spPr>
        <p:txBody>
          <a:bodyPr/>
          <a:lstStyle/>
          <a:p>
            <a:r>
              <a:rPr lang="en-US" dirty="0"/>
              <a:t>Progressive Presidents</a:t>
            </a:r>
          </a:p>
        </p:txBody>
      </p:sp>
      <p:sp>
        <p:nvSpPr>
          <p:cNvPr id="5" name="Content Placeholder 4"/>
          <p:cNvSpPr>
            <a:spLocks noGrp="1"/>
          </p:cNvSpPr>
          <p:nvPr>
            <p:ph sz="quarter" idx="2"/>
          </p:nvPr>
        </p:nvSpPr>
        <p:spPr>
          <a:xfrm>
            <a:off x="185531" y="1854858"/>
            <a:ext cx="7015200" cy="2934999"/>
          </a:xfrm>
        </p:spPr>
        <p:txBody>
          <a:bodyPr>
            <a:noAutofit/>
          </a:bodyPr>
          <a:lstStyle/>
          <a:p>
            <a:r>
              <a:rPr lang="en-US" sz="2000" b="1" dirty="0"/>
              <a:t>William Howard Taft, Republican, 1909-1913</a:t>
            </a:r>
          </a:p>
          <a:p>
            <a:r>
              <a:rPr lang="en-US" sz="2000" dirty="0"/>
              <a:t>the son of a distinguished judge, he graduated from Yale, and returned to Cincinnati to study and practice law</a:t>
            </a:r>
          </a:p>
          <a:p>
            <a:r>
              <a:rPr lang="en-US" sz="2000" dirty="0"/>
              <a:t>appointed a Federal circuit judge at 34</a:t>
            </a:r>
          </a:p>
          <a:p>
            <a:r>
              <a:rPr lang="en-US" sz="2000" dirty="0"/>
              <a:t>His route to the White House was via administrative posts. President McKinley sent him to the Philippines in 1900 as chief civil administrator. </a:t>
            </a:r>
          </a:p>
          <a:p>
            <a:r>
              <a:rPr lang="en-US" sz="2000" dirty="0"/>
              <a:t>President Roosevelt made him Secretary of War, and by 1907 had decided that Taft should be his successor.</a:t>
            </a:r>
          </a:p>
          <a:p>
            <a:r>
              <a:rPr lang="en-US" sz="2000" dirty="0"/>
              <a:t>lifelong ambition was to serve as Chief Justice of the United States, to which he was appointed after leaving the presidency. </a:t>
            </a:r>
          </a:p>
          <a:p>
            <a:r>
              <a:rPr lang="en-US" sz="2000" dirty="0"/>
              <a:t>He remains the only man in American history to have gained the highest executive and judicial positions</a:t>
            </a:r>
          </a:p>
        </p:txBody>
      </p:sp>
      <p:pic>
        <p:nvPicPr>
          <p:cNvPr id="30722" name="Picture 2" descr="File:William Howard Taft.jpg">
            <a:hlinkClick r:id="rId2"/>
          </p:cNvPr>
          <p:cNvPicPr>
            <a:picLocks noChangeAspect="1" noChangeArrowheads="1"/>
          </p:cNvPicPr>
          <p:nvPr/>
        </p:nvPicPr>
        <p:blipFill>
          <a:blip r:embed="rId3" cstate="print"/>
          <a:srcRect/>
          <a:stretch>
            <a:fillRect/>
          </a:stretch>
        </p:blipFill>
        <p:spPr bwMode="auto">
          <a:xfrm>
            <a:off x="7200731" y="980384"/>
            <a:ext cx="4410075" cy="5715000"/>
          </a:xfrm>
          <a:prstGeom prst="rect">
            <a:avLst/>
          </a:prstGeom>
          <a:noFill/>
        </p:spPr>
      </p:pic>
    </p:spTree>
    <p:extLst>
      <p:ext uri="{BB962C8B-B14F-4D97-AF65-F5344CB8AC3E}">
        <p14:creationId xmlns:p14="http://schemas.microsoft.com/office/powerpoint/2010/main" val="326081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42048" cy="1143000"/>
          </a:xfrm>
        </p:spPr>
        <p:txBody>
          <a:bodyPr/>
          <a:lstStyle/>
          <a:p>
            <a:r>
              <a:rPr lang="en-US" dirty="0"/>
              <a:t>Progressive Presidents</a:t>
            </a:r>
          </a:p>
        </p:txBody>
      </p:sp>
      <p:sp>
        <p:nvSpPr>
          <p:cNvPr id="4" name="Text Placeholder 3"/>
          <p:cNvSpPr>
            <a:spLocks noGrp="1"/>
          </p:cNvSpPr>
          <p:nvPr>
            <p:ph type="body" idx="1"/>
          </p:nvPr>
        </p:nvSpPr>
        <p:spPr>
          <a:xfrm>
            <a:off x="5856468" y="6172200"/>
            <a:ext cx="3520440" cy="457200"/>
          </a:xfrm>
        </p:spPr>
        <p:txBody>
          <a:bodyPr/>
          <a:lstStyle/>
          <a:p>
            <a:r>
              <a:rPr lang="en-US" dirty="0"/>
              <a:t>1909-1913</a:t>
            </a:r>
          </a:p>
        </p:txBody>
      </p:sp>
      <p:sp>
        <p:nvSpPr>
          <p:cNvPr id="5" name="Content Placeholder 4"/>
          <p:cNvSpPr>
            <a:spLocks noGrp="1"/>
          </p:cNvSpPr>
          <p:nvPr>
            <p:ph sz="quarter" idx="2"/>
          </p:nvPr>
        </p:nvSpPr>
        <p:spPr>
          <a:xfrm>
            <a:off x="597343" y="2057400"/>
            <a:ext cx="6997148" cy="4114800"/>
          </a:xfrm>
        </p:spPr>
        <p:txBody>
          <a:bodyPr>
            <a:noAutofit/>
          </a:bodyPr>
          <a:lstStyle/>
          <a:p>
            <a:r>
              <a:rPr lang="en-US" sz="2400" b="1" dirty="0"/>
              <a:t>Trustbuster</a:t>
            </a:r>
            <a:r>
              <a:rPr lang="en-US" sz="2400" dirty="0"/>
              <a:t>-Filed ninety lawsuits against monopolistic trusts in just four years—more than </a:t>
            </a:r>
            <a:r>
              <a:rPr lang="en-US" sz="2400" u="sng" dirty="0"/>
              <a:t>twice as many as Roosevelt </a:t>
            </a:r>
            <a:r>
              <a:rPr lang="en-US" sz="2400" dirty="0"/>
              <a:t> had filed in a little less than eight years. </a:t>
            </a:r>
          </a:p>
          <a:p>
            <a:r>
              <a:rPr lang="en-US" sz="2400" dirty="0"/>
              <a:t>In </a:t>
            </a:r>
            <a:r>
              <a:rPr lang="en-US" sz="2400" cap="all" dirty="0"/>
              <a:t>1911</a:t>
            </a:r>
            <a:r>
              <a:rPr lang="en-US" sz="2400" dirty="0"/>
              <a:t>, the Supreme Court finally used the </a:t>
            </a:r>
            <a:r>
              <a:rPr lang="en-US" sz="2400" b="1" dirty="0"/>
              <a:t>Sherman Anti-Trust Act</a:t>
            </a:r>
            <a:r>
              <a:rPr lang="en-US" sz="2400" dirty="0"/>
              <a:t> to dissolve John D. Rockefeller’s </a:t>
            </a:r>
            <a:r>
              <a:rPr lang="en-US" sz="2400" b="1" dirty="0"/>
              <a:t>Standard Oil Company</a:t>
            </a:r>
            <a:r>
              <a:rPr lang="en-US" sz="2400" dirty="0"/>
              <a:t> for “unreasonably” stifling its competition. </a:t>
            </a:r>
          </a:p>
          <a:p>
            <a:r>
              <a:rPr lang="en-US" sz="2400" dirty="0"/>
              <a:t>Later that year, Taft famously filed a lawsuit against J.P. Morgan’s </a:t>
            </a:r>
            <a:r>
              <a:rPr lang="en-US" sz="2400" b="1" dirty="0"/>
              <a:t>U.S. Steel Corporation</a:t>
            </a:r>
            <a:r>
              <a:rPr lang="en-US" sz="2400" dirty="0"/>
              <a:t>.</a:t>
            </a:r>
          </a:p>
        </p:txBody>
      </p:sp>
      <p:pic>
        <p:nvPicPr>
          <p:cNvPr id="30722" name="Picture 2" descr="File:William Howard Taft.jpg">
            <a:hlinkClick r:id="rId2"/>
          </p:cNvPr>
          <p:cNvPicPr>
            <a:picLocks noChangeAspect="1" noChangeArrowheads="1"/>
          </p:cNvPicPr>
          <p:nvPr/>
        </p:nvPicPr>
        <p:blipFill>
          <a:blip r:embed="rId3" cstate="print"/>
          <a:srcRect/>
          <a:stretch>
            <a:fillRect/>
          </a:stretch>
        </p:blipFill>
        <p:spPr bwMode="auto">
          <a:xfrm>
            <a:off x="7616688" y="1023730"/>
            <a:ext cx="4410075" cy="5715000"/>
          </a:xfrm>
          <a:prstGeom prst="rect">
            <a:avLst/>
          </a:prstGeom>
          <a:noFill/>
        </p:spPr>
      </p:pic>
    </p:spTree>
    <p:extLst>
      <p:ext uri="{BB962C8B-B14F-4D97-AF65-F5344CB8AC3E}">
        <p14:creationId xmlns:p14="http://schemas.microsoft.com/office/powerpoint/2010/main" val="233994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42048" cy="1143000"/>
          </a:xfrm>
        </p:spPr>
        <p:txBody>
          <a:bodyPr/>
          <a:lstStyle/>
          <a:p>
            <a:r>
              <a:rPr lang="en-US" dirty="0"/>
              <a:t>Progressive Presidents</a:t>
            </a:r>
          </a:p>
        </p:txBody>
      </p:sp>
      <p:sp>
        <p:nvSpPr>
          <p:cNvPr id="4" name="Text Placeholder 3"/>
          <p:cNvSpPr>
            <a:spLocks noGrp="1"/>
          </p:cNvSpPr>
          <p:nvPr>
            <p:ph type="body" idx="1"/>
          </p:nvPr>
        </p:nvSpPr>
        <p:spPr>
          <a:xfrm>
            <a:off x="5121965" y="6400800"/>
            <a:ext cx="3520440" cy="457200"/>
          </a:xfrm>
        </p:spPr>
        <p:txBody>
          <a:bodyPr/>
          <a:lstStyle/>
          <a:p>
            <a:r>
              <a:rPr lang="en-US" dirty="0"/>
              <a:t>1909-1913</a:t>
            </a:r>
          </a:p>
        </p:txBody>
      </p:sp>
      <p:sp>
        <p:nvSpPr>
          <p:cNvPr id="5" name="Content Placeholder 4"/>
          <p:cNvSpPr>
            <a:spLocks noGrp="1"/>
          </p:cNvSpPr>
          <p:nvPr>
            <p:ph sz="quarter" idx="2"/>
          </p:nvPr>
        </p:nvSpPr>
        <p:spPr>
          <a:xfrm>
            <a:off x="662607" y="2057400"/>
            <a:ext cx="6122505" cy="4343400"/>
          </a:xfrm>
        </p:spPr>
        <p:txBody>
          <a:bodyPr>
            <a:normAutofit fontScale="85000" lnSpcReduction="20000"/>
          </a:bodyPr>
          <a:lstStyle/>
          <a:p>
            <a:r>
              <a:rPr lang="en-US" sz="3000" b="1" dirty="0"/>
              <a:t>1910 Mann-Elkins Act</a:t>
            </a:r>
          </a:p>
          <a:p>
            <a:pPr lvl="1"/>
            <a:r>
              <a:rPr lang="en-US" sz="3000" dirty="0"/>
              <a:t>Extended the power of the ICC to set new railroad rates </a:t>
            </a:r>
          </a:p>
          <a:p>
            <a:pPr lvl="1"/>
            <a:r>
              <a:rPr lang="en-US" sz="3000" dirty="0"/>
              <a:t>Gave the ICC power to regulate telecommunications industry: telephone, telegraph, and cable companies</a:t>
            </a:r>
          </a:p>
          <a:p>
            <a:r>
              <a:rPr lang="en-US" sz="3000" b="1" dirty="0"/>
              <a:t>16</a:t>
            </a:r>
            <a:r>
              <a:rPr lang="en-US" sz="3000" b="1" baseline="30000" dirty="0"/>
              <a:t>th</a:t>
            </a:r>
            <a:r>
              <a:rPr lang="en-US" sz="3000" b="1" dirty="0"/>
              <a:t> Amendment </a:t>
            </a:r>
          </a:p>
          <a:p>
            <a:pPr lvl="1"/>
            <a:r>
              <a:rPr lang="en-US" sz="3000" dirty="0"/>
              <a:t>To offset loss of revenue with reduced tariff, this authorized the U.S. government to collect an income tax  </a:t>
            </a:r>
            <a:endParaRPr lang="en-US" altLang="en-US" sz="3000" dirty="0"/>
          </a:p>
          <a:p>
            <a:pPr lvl="1"/>
            <a:endParaRPr lang="en-US" dirty="0"/>
          </a:p>
        </p:txBody>
      </p:sp>
      <p:pic>
        <p:nvPicPr>
          <p:cNvPr id="30722" name="Picture 2" descr="File:William Howard Taft.jpg">
            <a:hlinkClick r:id="rId2"/>
          </p:cNvPr>
          <p:cNvPicPr>
            <a:picLocks noChangeAspect="1" noChangeArrowheads="1"/>
          </p:cNvPicPr>
          <p:nvPr/>
        </p:nvPicPr>
        <p:blipFill>
          <a:blip r:embed="rId3" cstate="print"/>
          <a:srcRect/>
          <a:stretch>
            <a:fillRect/>
          </a:stretch>
        </p:blipFill>
        <p:spPr bwMode="auto">
          <a:xfrm>
            <a:off x="7285384" y="1143000"/>
            <a:ext cx="4410075" cy="5715000"/>
          </a:xfrm>
          <a:prstGeom prst="rect">
            <a:avLst/>
          </a:prstGeom>
          <a:noFill/>
        </p:spPr>
      </p:pic>
    </p:spTree>
    <p:extLst>
      <p:ext uri="{BB962C8B-B14F-4D97-AF65-F5344CB8AC3E}">
        <p14:creationId xmlns:p14="http://schemas.microsoft.com/office/powerpoint/2010/main" val="22890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42048" cy="1143000"/>
          </a:xfrm>
        </p:spPr>
        <p:txBody>
          <a:bodyPr/>
          <a:lstStyle/>
          <a:p>
            <a:r>
              <a:rPr lang="en-US" dirty="0"/>
              <a:t>Progressive Presidents</a:t>
            </a:r>
          </a:p>
        </p:txBody>
      </p:sp>
      <p:sp>
        <p:nvSpPr>
          <p:cNvPr id="4" name="Text Placeholder 3"/>
          <p:cNvSpPr>
            <a:spLocks noGrp="1"/>
          </p:cNvSpPr>
          <p:nvPr>
            <p:ph type="body" idx="1"/>
          </p:nvPr>
        </p:nvSpPr>
        <p:spPr>
          <a:xfrm>
            <a:off x="1981200" y="5943600"/>
            <a:ext cx="3520440" cy="457200"/>
          </a:xfrm>
        </p:spPr>
        <p:txBody>
          <a:bodyPr/>
          <a:lstStyle/>
          <a:p>
            <a:r>
              <a:rPr lang="en-US" dirty="0"/>
              <a:t>1909-1913</a:t>
            </a:r>
          </a:p>
        </p:txBody>
      </p:sp>
      <p:sp>
        <p:nvSpPr>
          <p:cNvPr id="5" name="Content Placeholder 4"/>
          <p:cNvSpPr>
            <a:spLocks noGrp="1"/>
          </p:cNvSpPr>
          <p:nvPr>
            <p:ph sz="quarter" idx="2"/>
          </p:nvPr>
        </p:nvSpPr>
        <p:spPr>
          <a:xfrm>
            <a:off x="543339" y="2286000"/>
            <a:ext cx="6016487" cy="4114800"/>
          </a:xfrm>
        </p:spPr>
        <p:txBody>
          <a:bodyPr>
            <a:noAutofit/>
          </a:bodyPr>
          <a:lstStyle/>
          <a:p>
            <a:r>
              <a:rPr lang="en-US" sz="3200" dirty="0"/>
              <a:t>Republican Party begins to split between progressive and conservative factions</a:t>
            </a:r>
          </a:p>
          <a:p>
            <a:pPr lvl="1"/>
            <a:r>
              <a:rPr lang="en-US" sz="3200" dirty="0"/>
              <a:t>Payne-Aldrich Tariff</a:t>
            </a:r>
          </a:p>
          <a:p>
            <a:pPr lvl="1"/>
            <a:r>
              <a:rPr lang="en-US" sz="3200" dirty="0"/>
              <a:t>Pinchot-Ballinger Controversy</a:t>
            </a:r>
          </a:p>
        </p:txBody>
      </p:sp>
      <p:pic>
        <p:nvPicPr>
          <p:cNvPr id="30722" name="Picture 2" descr="File:William Howard Taft.jpg">
            <a:hlinkClick r:id="rId2"/>
          </p:cNvPr>
          <p:cNvPicPr>
            <a:picLocks noChangeAspect="1" noChangeArrowheads="1"/>
          </p:cNvPicPr>
          <p:nvPr/>
        </p:nvPicPr>
        <p:blipFill>
          <a:blip r:embed="rId3" cstate="print"/>
          <a:srcRect/>
          <a:stretch>
            <a:fillRect/>
          </a:stretch>
        </p:blipFill>
        <p:spPr bwMode="auto">
          <a:xfrm>
            <a:off x="7073349" y="1143000"/>
            <a:ext cx="4410075" cy="5715000"/>
          </a:xfrm>
          <a:prstGeom prst="rect">
            <a:avLst/>
          </a:prstGeom>
          <a:noFill/>
        </p:spPr>
      </p:pic>
    </p:spTree>
    <p:extLst>
      <p:ext uri="{BB962C8B-B14F-4D97-AF65-F5344CB8AC3E}">
        <p14:creationId xmlns:p14="http://schemas.microsoft.com/office/powerpoint/2010/main" val="13420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42048" cy="1143000"/>
          </a:xfrm>
        </p:spPr>
        <p:txBody>
          <a:bodyPr/>
          <a:lstStyle/>
          <a:p>
            <a:r>
              <a:rPr lang="en-US" dirty="0"/>
              <a:t>Progressive Presidents</a:t>
            </a:r>
          </a:p>
        </p:txBody>
      </p:sp>
      <p:sp>
        <p:nvSpPr>
          <p:cNvPr id="4" name="Text Placeholder 3"/>
          <p:cNvSpPr>
            <a:spLocks noGrp="1"/>
          </p:cNvSpPr>
          <p:nvPr>
            <p:ph type="body" idx="1"/>
          </p:nvPr>
        </p:nvSpPr>
        <p:spPr>
          <a:xfrm>
            <a:off x="5305707" y="6324600"/>
            <a:ext cx="3520440" cy="457200"/>
          </a:xfrm>
        </p:spPr>
        <p:txBody>
          <a:bodyPr/>
          <a:lstStyle/>
          <a:p>
            <a:r>
              <a:rPr lang="en-US" dirty="0"/>
              <a:t>1909-1913</a:t>
            </a:r>
          </a:p>
        </p:txBody>
      </p:sp>
      <p:sp>
        <p:nvSpPr>
          <p:cNvPr id="5" name="Content Placeholder 4"/>
          <p:cNvSpPr>
            <a:spLocks noGrp="1"/>
          </p:cNvSpPr>
          <p:nvPr>
            <p:ph sz="quarter" idx="2"/>
          </p:nvPr>
        </p:nvSpPr>
        <p:spPr>
          <a:xfrm>
            <a:off x="493641" y="1974574"/>
            <a:ext cx="6983895" cy="4114800"/>
          </a:xfrm>
        </p:spPr>
        <p:txBody>
          <a:bodyPr>
            <a:noAutofit/>
          </a:bodyPr>
          <a:lstStyle/>
          <a:p>
            <a:r>
              <a:rPr lang="en-US" sz="3000" dirty="0"/>
              <a:t>Taft tried to lower tariff rates as a progressive tactic</a:t>
            </a:r>
          </a:p>
          <a:p>
            <a:r>
              <a:rPr lang="en-US" sz="3000" dirty="0"/>
              <a:t>But, Conservatives within the Republican party passed the </a:t>
            </a:r>
            <a:r>
              <a:rPr lang="en-US" sz="3000" b="1" dirty="0"/>
              <a:t>Payne-Aldrich Tariff</a:t>
            </a:r>
            <a:r>
              <a:rPr lang="en-US" sz="3000" dirty="0"/>
              <a:t> which kept tariffs high on certain products.</a:t>
            </a:r>
          </a:p>
          <a:p>
            <a:r>
              <a:rPr lang="en-US" sz="3000" dirty="0"/>
              <a:t>In </a:t>
            </a:r>
            <a:r>
              <a:rPr lang="en-US" sz="3000" cap="all" dirty="0"/>
              <a:t>1909</a:t>
            </a:r>
            <a:r>
              <a:rPr lang="en-US" sz="3000" dirty="0"/>
              <a:t>, Taft signed the bill anyway </a:t>
            </a:r>
          </a:p>
          <a:p>
            <a:r>
              <a:rPr lang="en-US" sz="3000" dirty="0"/>
              <a:t>Progressives denounced the tariff and called Taft a traitor.</a:t>
            </a:r>
          </a:p>
        </p:txBody>
      </p:sp>
      <p:pic>
        <p:nvPicPr>
          <p:cNvPr id="30722" name="Picture 2" descr="File:William Howard Taft.jpg">
            <a:hlinkClick r:id="rId2"/>
          </p:cNvPr>
          <p:cNvPicPr>
            <a:picLocks noChangeAspect="1" noChangeArrowheads="1"/>
          </p:cNvPicPr>
          <p:nvPr/>
        </p:nvPicPr>
        <p:blipFill>
          <a:blip r:embed="rId3" cstate="print"/>
          <a:srcRect/>
          <a:stretch>
            <a:fillRect/>
          </a:stretch>
        </p:blipFill>
        <p:spPr bwMode="auto">
          <a:xfrm>
            <a:off x="7272132" y="970722"/>
            <a:ext cx="4410075" cy="5715000"/>
          </a:xfrm>
          <a:prstGeom prst="rect">
            <a:avLst/>
          </a:prstGeom>
          <a:noFill/>
        </p:spPr>
      </p:pic>
    </p:spTree>
    <p:extLst>
      <p:ext uri="{BB962C8B-B14F-4D97-AF65-F5344CB8AC3E}">
        <p14:creationId xmlns:p14="http://schemas.microsoft.com/office/powerpoint/2010/main" val="213701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42048" cy="1143000"/>
          </a:xfrm>
        </p:spPr>
        <p:txBody>
          <a:bodyPr/>
          <a:lstStyle/>
          <a:p>
            <a:r>
              <a:rPr lang="en-US" dirty="0"/>
              <a:t>Progressive Presidents</a:t>
            </a:r>
          </a:p>
        </p:txBody>
      </p:sp>
      <p:sp>
        <p:nvSpPr>
          <p:cNvPr id="4" name="Text Placeholder 3"/>
          <p:cNvSpPr>
            <a:spLocks noGrp="1"/>
          </p:cNvSpPr>
          <p:nvPr>
            <p:ph type="body" idx="1"/>
          </p:nvPr>
        </p:nvSpPr>
        <p:spPr>
          <a:xfrm>
            <a:off x="5903843" y="6122504"/>
            <a:ext cx="3520440" cy="457200"/>
          </a:xfrm>
        </p:spPr>
        <p:txBody>
          <a:bodyPr/>
          <a:lstStyle/>
          <a:p>
            <a:r>
              <a:rPr lang="en-US" dirty="0"/>
              <a:t>1909-1913</a:t>
            </a:r>
          </a:p>
        </p:txBody>
      </p:sp>
      <p:sp>
        <p:nvSpPr>
          <p:cNvPr id="5" name="Content Placeholder 4"/>
          <p:cNvSpPr>
            <a:spLocks noGrp="1"/>
          </p:cNvSpPr>
          <p:nvPr>
            <p:ph sz="quarter" idx="2"/>
          </p:nvPr>
        </p:nvSpPr>
        <p:spPr>
          <a:xfrm>
            <a:off x="66262" y="1931504"/>
            <a:ext cx="7368209" cy="4648200"/>
          </a:xfrm>
        </p:spPr>
        <p:txBody>
          <a:bodyPr>
            <a:noAutofit/>
          </a:bodyPr>
          <a:lstStyle/>
          <a:p>
            <a:r>
              <a:rPr lang="en-US" sz="2600" b="1" dirty="0"/>
              <a:t>Ballinger-Pinchot Affair</a:t>
            </a:r>
          </a:p>
          <a:p>
            <a:pPr lvl="1"/>
            <a:r>
              <a:rPr lang="en-US" sz="2600" dirty="0"/>
              <a:t>Taft </a:t>
            </a:r>
            <a:r>
              <a:rPr lang="en-US" sz="2600" dirty="0">
                <a:solidFill>
                  <a:prstClr val="black"/>
                </a:solidFill>
              </a:rPr>
              <a:t>fired </a:t>
            </a:r>
            <a:r>
              <a:rPr lang="en-US" sz="2600" b="1" dirty="0">
                <a:solidFill>
                  <a:prstClr val="black"/>
                </a:solidFill>
              </a:rPr>
              <a:t>Gifford Pinchot</a:t>
            </a:r>
            <a:r>
              <a:rPr lang="en-US" sz="2600" dirty="0">
                <a:solidFill>
                  <a:prstClr val="black"/>
                </a:solidFill>
              </a:rPr>
              <a:t>, the head of the U.S. Forest Service for insubordination. </a:t>
            </a:r>
          </a:p>
          <a:p>
            <a:pPr lvl="1"/>
            <a:r>
              <a:rPr lang="en-US" sz="2600" dirty="0">
                <a:solidFill>
                  <a:prstClr val="black"/>
                </a:solidFill>
              </a:rPr>
              <a:t>Pinchot, a progressive, a personal friend of Roosevelt, and a popular conservationist, had angered Taft when he opposed Secretary of the Interior </a:t>
            </a:r>
            <a:r>
              <a:rPr lang="en-US" sz="2600" b="1" dirty="0">
                <a:solidFill>
                  <a:prstClr val="black"/>
                </a:solidFill>
              </a:rPr>
              <a:t>Richard Ballinger</a:t>
            </a:r>
            <a:endParaRPr lang="en-US" sz="2600" dirty="0">
              <a:solidFill>
                <a:prstClr val="black"/>
              </a:solidFill>
            </a:endParaRPr>
          </a:p>
          <a:p>
            <a:pPr lvl="2"/>
            <a:r>
              <a:rPr lang="en-US" sz="2400" dirty="0">
                <a:solidFill>
                  <a:prstClr val="black"/>
                </a:solidFill>
              </a:rPr>
              <a:t>Ballinger had agreed to sell public wilderness lands in Alaska and the Rocky Mountains to corporate developers. </a:t>
            </a:r>
          </a:p>
        </p:txBody>
      </p:sp>
      <p:pic>
        <p:nvPicPr>
          <p:cNvPr id="30722" name="Picture 2" descr="File:William Howard Taft.jpg">
            <a:hlinkClick r:id="rId2"/>
          </p:cNvPr>
          <p:cNvPicPr>
            <a:picLocks noChangeAspect="1" noChangeArrowheads="1"/>
          </p:cNvPicPr>
          <p:nvPr/>
        </p:nvPicPr>
        <p:blipFill>
          <a:blip r:embed="rId3" cstate="print"/>
          <a:srcRect/>
          <a:stretch>
            <a:fillRect/>
          </a:stretch>
        </p:blipFill>
        <p:spPr bwMode="auto">
          <a:xfrm>
            <a:off x="7431158" y="1050235"/>
            <a:ext cx="4410075" cy="5715000"/>
          </a:xfrm>
          <a:prstGeom prst="rect">
            <a:avLst/>
          </a:prstGeom>
          <a:noFill/>
        </p:spPr>
      </p:pic>
    </p:spTree>
    <p:extLst>
      <p:ext uri="{BB962C8B-B14F-4D97-AF65-F5344CB8AC3E}">
        <p14:creationId xmlns:p14="http://schemas.microsoft.com/office/powerpoint/2010/main" val="375186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417" y="231137"/>
            <a:ext cx="7242048" cy="1143000"/>
          </a:xfrm>
        </p:spPr>
        <p:txBody>
          <a:bodyPr/>
          <a:lstStyle/>
          <a:p>
            <a:r>
              <a:rPr lang="en-US" dirty="0"/>
              <a:t>Election of 1912</a:t>
            </a:r>
          </a:p>
        </p:txBody>
      </p:sp>
      <p:sp>
        <p:nvSpPr>
          <p:cNvPr id="5" name="Content Placeholder 4"/>
          <p:cNvSpPr>
            <a:spLocks noGrp="1"/>
          </p:cNvSpPr>
          <p:nvPr>
            <p:ph sz="quarter" idx="2"/>
          </p:nvPr>
        </p:nvSpPr>
        <p:spPr>
          <a:xfrm>
            <a:off x="503582" y="1873285"/>
            <a:ext cx="10575235" cy="4389783"/>
          </a:xfrm>
        </p:spPr>
        <p:txBody>
          <a:bodyPr>
            <a:noAutofit/>
          </a:bodyPr>
          <a:lstStyle/>
          <a:p>
            <a:r>
              <a:rPr lang="en-US" sz="2100" b="1" dirty="0"/>
              <a:t>Woodrow Wilson, Democratic Party</a:t>
            </a:r>
          </a:p>
          <a:p>
            <a:pPr lvl="1"/>
            <a:r>
              <a:rPr lang="en-US" sz="2100" dirty="0"/>
              <a:t>435 Electoral Votes, 6,296,284 Popular Votes</a:t>
            </a:r>
          </a:p>
          <a:p>
            <a:r>
              <a:rPr lang="en-US" sz="2100" b="1" dirty="0"/>
              <a:t>Theodore Roosevelt, Progressive “Bull Moose” Party</a:t>
            </a:r>
          </a:p>
          <a:p>
            <a:pPr lvl="1"/>
            <a:r>
              <a:rPr lang="en-US" sz="2100" dirty="0"/>
              <a:t>88 Electoral Votes, 4,122,721 Popular Votes</a:t>
            </a:r>
          </a:p>
          <a:p>
            <a:r>
              <a:rPr lang="en-US" sz="2100" b="1" dirty="0"/>
              <a:t>William H. Taft, Republican Party</a:t>
            </a:r>
          </a:p>
          <a:p>
            <a:pPr lvl="1"/>
            <a:r>
              <a:rPr lang="en-US" sz="2100" dirty="0"/>
              <a:t>8 Electoral Votes, 3,486,242 Popular Votes</a:t>
            </a:r>
          </a:p>
          <a:p>
            <a:r>
              <a:rPr lang="en-US" sz="2100" b="1" dirty="0"/>
              <a:t>Eugene V. Debs, Socialist Party</a:t>
            </a:r>
          </a:p>
          <a:p>
            <a:pPr lvl="1"/>
            <a:r>
              <a:rPr lang="en-US" sz="2100" dirty="0"/>
              <a:t>0 Electoral Votes, 901,551 Popular Votes</a:t>
            </a:r>
          </a:p>
          <a:p>
            <a:pPr>
              <a:buFont typeface="Wingdings" panose="05000000000000000000" pitchFamily="2" charset="2"/>
              <a:buChar char="v"/>
            </a:pPr>
            <a:r>
              <a:rPr lang="en-US" sz="2100" dirty="0"/>
              <a:t>last election in which a candidate who was not a Republican or Democrat came in second in either the popular vote or the Electoral College</a:t>
            </a:r>
          </a:p>
          <a:p>
            <a:pPr>
              <a:buFont typeface="Wingdings" panose="05000000000000000000" pitchFamily="2" charset="2"/>
              <a:buChar char="v"/>
            </a:pPr>
            <a:r>
              <a:rPr lang="en-US" sz="2100" dirty="0"/>
              <a:t>the first election in which all 48 states of the contiguous United States participated</a:t>
            </a:r>
            <a:r>
              <a:rPr lang="en-US" sz="2200" dirty="0"/>
              <a:t>.</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7301" y="467111"/>
            <a:ext cx="2228176"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William Howard Taft, Bain bw photo portrait, 19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1756" y="1651737"/>
            <a:ext cx="1084087" cy="15329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8279" y="3184139"/>
            <a:ext cx="1779259" cy="233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3248" y="3184705"/>
            <a:ext cx="1904818" cy="233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8465" y="432422"/>
            <a:ext cx="2039925" cy="264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93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 calcmode="lin" valueType="num">
                                      <p:cBhvr additive="base">
                                        <p:cTn id="46"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1000"/>
                                        <p:tgtEl>
                                          <p:spTgt spid="5">
                                            <p:txEl>
                                              <p:pRg st="9" end="9"/>
                                            </p:txEl>
                                          </p:spTgt>
                                        </p:tgtEl>
                                      </p:cBhvr>
                                    </p:animEffect>
                                    <p:anim calcmode="lin" valueType="num">
                                      <p:cBhvr>
                                        <p:cTn id="5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55374" y="634172"/>
            <a:ext cx="6324600" cy="717550"/>
          </a:xfrm>
          <a:prstGeom prst="rect">
            <a:avLst/>
          </a:prstGeom>
          <a:noFill/>
          <a:ln>
            <a:noFill/>
          </a:ln>
          <a:effectLst>
            <a:outerShdw dist="35921"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100" b="1" dirty="0">
                <a:solidFill>
                  <a:srgbClr val="E02B00"/>
                </a:solidFill>
                <a:latin typeface="Wrangler" pitchFamily="2" charset="0"/>
              </a:rPr>
              <a:t>Republican Party Platform</a:t>
            </a:r>
          </a:p>
        </p:txBody>
      </p:sp>
      <p:sp>
        <p:nvSpPr>
          <p:cNvPr id="100355" name="Text Box 3"/>
          <p:cNvSpPr txBox="1">
            <a:spLocks noChangeArrowheads="1"/>
          </p:cNvSpPr>
          <p:nvPr/>
        </p:nvSpPr>
        <p:spPr bwMode="auto">
          <a:xfrm>
            <a:off x="604631" y="1504122"/>
            <a:ext cx="8027504" cy="490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High import tariffs.</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Put limitations on female and child labor.</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Workman’s Compensation Laws.</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Against initiative, referendum, and recall.</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Against “bad” trusts.</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Creation of a Federal Trade Commission.</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Stay on the gold standard.</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Conservation of natural resources because they are finite.</a:t>
            </a:r>
          </a:p>
        </p:txBody>
      </p:sp>
      <p:pic>
        <p:nvPicPr>
          <p:cNvPr id="4" name="Picture 3"/>
          <p:cNvPicPr>
            <a:picLocks noChangeAspect="1"/>
          </p:cNvPicPr>
          <p:nvPr/>
        </p:nvPicPr>
        <p:blipFill>
          <a:blip r:embed="rId3"/>
          <a:stretch>
            <a:fillRect/>
          </a:stretch>
        </p:blipFill>
        <p:spPr>
          <a:xfrm>
            <a:off x="8484433" y="905684"/>
            <a:ext cx="3304353" cy="4282405"/>
          </a:xfrm>
          <a:prstGeom prst="rect">
            <a:avLst/>
          </a:prstGeom>
        </p:spPr>
      </p:pic>
    </p:spTree>
    <p:extLst>
      <p:ext uri="{BB962C8B-B14F-4D97-AF65-F5344CB8AC3E}">
        <p14:creationId xmlns:p14="http://schemas.microsoft.com/office/powerpoint/2010/main" val="335531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035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03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484243" y="295604"/>
            <a:ext cx="8991600" cy="717550"/>
          </a:xfrm>
          <a:prstGeom prst="rect">
            <a:avLst/>
          </a:prstGeom>
          <a:noFill/>
          <a:ln>
            <a:noFill/>
          </a:ln>
          <a:effectLst>
            <a:outerShdw dist="35921"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100" b="1" dirty="0">
                <a:solidFill>
                  <a:srgbClr val="E02B00"/>
                </a:solidFill>
                <a:latin typeface="Wrangler" pitchFamily="2" charset="0"/>
              </a:rPr>
              <a:t>Progressive Party Platform</a:t>
            </a:r>
          </a:p>
        </p:txBody>
      </p:sp>
      <p:sp>
        <p:nvSpPr>
          <p:cNvPr id="99333" name="Text Box 5"/>
          <p:cNvSpPr txBox="1">
            <a:spLocks noChangeArrowheads="1"/>
          </p:cNvSpPr>
          <p:nvPr/>
        </p:nvSpPr>
        <p:spPr bwMode="auto">
          <a:xfrm>
            <a:off x="556591" y="994106"/>
            <a:ext cx="7447722"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Tx/>
              <a:buBlip>
                <a:blip r:embed="rId2"/>
              </a:buBlip>
              <a:defRPr/>
            </a:pPr>
            <a:r>
              <a:rPr lang="en-US" altLang="en-US" sz="2500" b="1" u="sng" dirty="0">
                <a:solidFill>
                  <a:srgbClr val="000000"/>
                </a:solidFill>
                <a:effectLst>
                  <a:outerShdw blurRad="38100" dist="38100" dir="2700000" algn="tl">
                    <a:srgbClr val="C0C0C0"/>
                  </a:outerShdw>
                </a:effectLst>
                <a:latin typeface="Comic Sans MS" pitchFamily="66" charset="0"/>
              </a:rPr>
              <a:t>Women’s suffrage</a:t>
            </a:r>
            <a:r>
              <a:rPr lang="en-US" altLang="en-US" sz="2500" b="1" dirty="0">
                <a:solidFill>
                  <a:srgbClr val="000000"/>
                </a:solidFill>
                <a:effectLst>
                  <a:outerShdw blurRad="38100" dist="38100" dir="2700000" algn="tl">
                    <a:srgbClr val="C0C0C0"/>
                  </a:outerShdw>
                </a:effectLst>
                <a:latin typeface="Comic Sans MS" pitchFamily="66" charset="0"/>
              </a:rPr>
              <a:t>.</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Graduated income tax.</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Inheritance tax for the rich.</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Lower tariffs.</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Limits on campaign spending.</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Currency reform.</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Minimum wage laws.</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Social insurance.</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Abolition of child labor.</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Workmen’s compensation.</a:t>
            </a:r>
          </a:p>
        </p:txBody>
      </p:sp>
      <p:sp>
        <p:nvSpPr>
          <p:cNvPr id="99334" name="Text Box 6"/>
          <p:cNvSpPr txBox="1">
            <a:spLocks noChangeArrowheads="1"/>
          </p:cNvSpPr>
          <p:nvPr/>
        </p:nvSpPr>
        <p:spPr bwMode="auto">
          <a:xfrm rot="21600000">
            <a:off x="7543800" y="1013155"/>
            <a:ext cx="609600" cy="5578475"/>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a:spAutoFit/>
          </a:bodyPr>
          <a:lstStyle/>
          <a:p>
            <a:pPr algn="ctr">
              <a:spcBef>
                <a:spcPct val="50000"/>
              </a:spcBef>
              <a:defRPr/>
            </a:pPr>
            <a:r>
              <a:rPr lang="en-US" altLang="en-US" sz="2400" b="1">
                <a:solidFill>
                  <a:srgbClr val="333399"/>
                </a:solidFill>
                <a:effectLst>
                  <a:outerShdw blurRad="38100" dist="38100" dir="2700000" algn="tl">
                    <a:srgbClr val="C0C0C0"/>
                  </a:outerShdw>
                </a:effectLst>
                <a:latin typeface="Elephant" pitchFamily="18" charset="0"/>
              </a:rPr>
              <a:t>N</a:t>
            </a:r>
            <a:br>
              <a:rPr lang="en-US" altLang="en-US" sz="2400" b="1">
                <a:solidFill>
                  <a:srgbClr val="333399"/>
                </a:solidFill>
                <a:effectLst>
                  <a:outerShdw blurRad="38100" dist="38100" dir="2700000" algn="tl">
                    <a:srgbClr val="C0C0C0"/>
                  </a:outerShdw>
                </a:effectLst>
                <a:latin typeface="Elephant" pitchFamily="18" charset="0"/>
              </a:rPr>
            </a:br>
            <a:r>
              <a:rPr lang="en-US" altLang="en-US" sz="2400" b="1">
                <a:solidFill>
                  <a:srgbClr val="333399"/>
                </a:solidFill>
                <a:effectLst>
                  <a:outerShdw blurRad="38100" dist="38100" dir="2700000" algn="tl">
                    <a:srgbClr val="C0C0C0"/>
                  </a:outerShdw>
                </a:effectLst>
                <a:latin typeface="Elephant" pitchFamily="18" charset="0"/>
              </a:rPr>
              <a:t>e</a:t>
            </a:r>
            <a:br>
              <a:rPr lang="en-US" altLang="en-US" sz="2400" b="1">
                <a:solidFill>
                  <a:srgbClr val="333399"/>
                </a:solidFill>
                <a:effectLst>
                  <a:outerShdw blurRad="38100" dist="38100" dir="2700000" algn="tl">
                    <a:srgbClr val="C0C0C0"/>
                  </a:outerShdw>
                </a:effectLst>
                <a:latin typeface="Elephant" pitchFamily="18" charset="0"/>
              </a:rPr>
            </a:br>
            <a:r>
              <a:rPr lang="en-US" altLang="en-US" sz="2400" b="1">
                <a:solidFill>
                  <a:srgbClr val="333399"/>
                </a:solidFill>
                <a:effectLst>
                  <a:outerShdw blurRad="38100" dist="38100" dir="2700000" algn="tl">
                    <a:srgbClr val="C0C0C0"/>
                  </a:outerShdw>
                </a:effectLst>
                <a:latin typeface="Elephant" pitchFamily="18" charset="0"/>
              </a:rPr>
              <a:t>w</a:t>
            </a:r>
            <a:br>
              <a:rPr lang="en-US" altLang="en-US" sz="2400" b="1">
                <a:solidFill>
                  <a:srgbClr val="333399"/>
                </a:solidFill>
                <a:effectLst>
                  <a:outerShdw blurRad="38100" dist="38100" dir="2700000" algn="tl">
                    <a:srgbClr val="C0C0C0"/>
                  </a:outerShdw>
                </a:effectLst>
                <a:latin typeface="Elephant" pitchFamily="18" charset="0"/>
              </a:rPr>
            </a:br>
            <a:br>
              <a:rPr lang="en-US" altLang="en-US" sz="2400" b="1">
                <a:solidFill>
                  <a:srgbClr val="333399"/>
                </a:solidFill>
                <a:effectLst>
                  <a:outerShdw blurRad="38100" dist="38100" dir="2700000" algn="tl">
                    <a:srgbClr val="C0C0C0"/>
                  </a:outerShdw>
                </a:effectLst>
                <a:latin typeface="Elephant" pitchFamily="18" charset="0"/>
              </a:rPr>
            </a:br>
            <a:r>
              <a:rPr lang="en-US" altLang="en-US" sz="2400" b="1">
                <a:solidFill>
                  <a:srgbClr val="333399"/>
                </a:solidFill>
                <a:effectLst>
                  <a:outerShdw blurRad="38100" dist="38100" dir="2700000" algn="tl">
                    <a:srgbClr val="C0C0C0"/>
                  </a:outerShdw>
                </a:effectLst>
                <a:latin typeface="Elephant" pitchFamily="18" charset="0"/>
              </a:rPr>
              <a:t>N</a:t>
            </a:r>
            <a:br>
              <a:rPr lang="en-US" altLang="en-US" sz="2400" b="1">
                <a:solidFill>
                  <a:srgbClr val="333399"/>
                </a:solidFill>
                <a:effectLst>
                  <a:outerShdw blurRad="38100" dist="38100" dir="2700000" algn="tl">
                    <a:srgbClr val="C0C0C0"/>
                  </a:outerShdw>
                </a:effectLst>
                <a:latin typeface="Elephant" pitchFamily="18" charset="0"/>
              </a:rPr>
            </a:br>
            <a:r>
              <a:rPr lang="en-US" altLang="en-US" sz="2400" b="1">
                <a:solidFill>
                  <a:srgbClr val="333399"/>
                </a:solidFill>
                <a:effectLst>
                  <a:outerShdw blurRad="38100" dist="38100" dir="2700000" algn="tl">
                    <a:srgbClr val="C0C0C0"/>
                  </a:outerShdw>
                </a:effectLst>
                <a:latin typeface="Elephant" pitchFamily="18" charset="0"/>
              </a:rPr>
              <a:t>a</a:t>
            </a:r>
            <a:br>
              <a:rPr lang="en-US" altLang="en-US" sz="2400" b="1">
                <a:solidFill>
                  <a:srgbClr val="333399"/>
                </a:solidFill>
                <a:effectLst>
                  <a:outerShdw blurRad="38100" dist="38100" dir="2700000" algn="tl">
                    <a:srgbClr val="C0C0C0"/>
                  </a:outerShdw>
                </a:effectLst>
                <a:latin typeface="Elephant" pitchFamily="18" charset="0"/>
              </a:rPr>
            </a:br>
            <a:r>
              <a:rPr lang="en-US" altLang="en-US" sz="2400" b="1">
                <a:solidFill>
                  <a:srgbClr val="333399"/>
                </a:solidFill>
                <a:effectLst>
                  <a:outerShdw blurRad="38100" dist="38100" dir="2700000" algn="tl">
                    <a:srgbClr val="C0C0C0"/>
                  </a:outerShdw>
                </a:effectLst>
                <a:latin typeface="Elephant" pitchFamily="18" charset="0"/>
              </a:rPr>
              <a:t>t</a:t>
            </a:r>
            <a:br>
              <a:rPr lang="en-US" altLang="en-US" sz="2400" b="1">
                <a:solidFill>
                  <a:srgbClr val="333399"/>
                </a:solidFill>
                <a:effectLst>
                  <a:outerShdw blurRad="38100" dist="38100" dir="2700000" algn="tl">
                    <a:srgbClr val="C0C0C0"/>
                  </a:outerShdw>
                </a:effectLst>
                <a:latin typeface="Elephant" pitchFamily="18" charset="0"/>
              </a:rPr>
            </a:br>
            <a:r>
              <a:rPr lang="en-US" altLang="en-US" sz="2400" b="1">
                <a:solidFill>
                  <a:srgbClr val="333399"/>
                </a:solidFill>
                <a:effectLst>
                  <a:outerShdw blurRad="38100" dist="38100" dir="2700000" algn="tl">
                    <a:srgbClr val="C0C0C0"/>
                  </a:outerShdw>
                </a:effectLst>
                <a:latin typeface="Elephant" pitchFamily="18" charset="0"/>
              </a:rPr>
              <a:t>i</a:t>
            </a:r>
            <a:br>
              <a:rPr lang="en-US" altLang="en-US" sz="2400" b="1">
                <a:solidFill>
                  <a:srgbClr val="333399"/>
                </a:solidFill>
                <a:effectLst>
                  <a:outerShdw blurRad="38100" dist="38100" dir="2700000" algn="tl">
                    <a:srgbClr val="C0C0C0"/>
                  </a:outerShdw>
                </a:effectLst>
                <a:latin typeface="Elephant" pitchFamily="18" charset="0"/>
              </a:rPr>
            </a:br>
            <a:r>
              <a:rPr lang="en-US" altLang="en-US" sz="2400" b="1">
                <a:solidFill>
                  <a:srgbClr val="333399"/>
                </a:solidFill>
                <a:effectLst>
                  <a:outerShdw blurRad="38100" dist="38100" dir="2700000" algn="tl">
                    <a:srgbClr val="C0C0C0"/>
                  </a:outerShdw>
                </a:effectLst>
                <a:latin typeface="Elephant" pitchFamily="18" charset="0"/>
              </a:rPr>
              <a:t>o</a:t>
            </a:r>
            <a:br>
              <a:rPr lang="en-US" altLang="en-US" sz="2400" b="1">
                <a:solidFill>
                  <a:srgbClr val="333399"/>
                </a:solidFill>
                <a:effectLst>
                  <a:outerShdw blurRad="38100" dist="38100" dir="2700000" algn="tl">
                    <a:srgbClr val="C0C0C0"/>
                  </a:outerShdw>
                </a:effectLst>
                <a:latin typeface="Elephant" pitchFamily="18" charset="0"/>
              </a:rPr>
            </a:br>
            <a:r>
              <a:rPr lang="en-US" altLang="en-US" sz="2400" b="1">
                <a:solidFill>
                  <a:srgbClr val="333399"/>
                </a:solidFill>
                <a:effectLst>
                  <a:outerShdw blurRad="38100" dist="38100" dir="2700000" algn="tl">
                    <a:srgbClr val="C0C0C0"/>
                  </a:outerShdw>
                </a:effectLst>
                <a:latin typeface="Elephant" pitchFamily="18" charset="0"/>
              </a:rPr>
              <a:t>n</a:t>
            </a:r>
            <a:br>
              <a:rPr lang="en-US" altLang="en-US" sz="2400" b="1">
                <a:solidFill>
                  <a:srgbClr val="333399"/>
                </a:solidFill>
                <a:effectLst>
                  <a:outerShdw blurRad="38100" dist="38100" dir="2700000" algn="tl">
                    <a:srgbClr val="C0C0C0"/>
                  </a:outerShdw>
                </a:effectLst>
                <a:latin typeface="Elephant" pitchFamily="18" charset="0"/>
              </a:rPr>
            </a:br>
            <a:r>
              <a:rPr lang="en-US" altLang="en-US" sz="2400" b="1">
                <a:solidFill>
                  <a:srgbClr val="333399"/>
                </a:solidFill>
                <a:effectLst>
                  <a:outerShdw blurRad="38100" dist="38100" dir="2700000" algn="tl">
                    <a:srgbClr val="C0C0C0"/>
                  </a:outerShdw>
                </a:effectLst>
                <a:latin typeface="Elephant" pitchFamily="18" charset="0"/>
              </a:rPr>
              <a:t>a</a:t>
            </a:r>
            <a:br>
              <a:rPr lang="en-US" altLang="en-US" sz="2400" b="1">
                <a:solidFill>
                  <a:srgbClr val="333399"/>
                </a:solidFill>
                <a:effectLst>
                  <a:outerShdw blurRad="38100" dist="38100" dir="2700000" algn="tl">
                    <a:srgbClr val="C0C0C0"/>
                  </a:outerShdw>
                </a:effectLst>
                <a:latin typeface="Elephant" pitchFamily="18" charset="0"/>
              </a:rPr>
            </a:br>
            <a:r>
              <a:rPr lang="en-US" altLang="en-US" sz="2400" b="1">
                <a:solidFill>
                  <a:srgbClr val="333399"/>
                </a:solidFill>
                <a:effectLst>
                  <a:outerShdw blurRad="38100" dist="38100" dir="2700000" algn="tl">
                    <a:srgbClr val="C0C0C0"/>
                  </a:outerShdw>
                </a:effectLst>
                <a:latin typeface="Elephant" pitchFamily="18" charset="0"/>
              </a:rPr>
              <a:t>l</a:t>
            </a:r>
            <a:br>
              <a:rPr lang="en-US" altLang="en-US" sz="2400" b="1">
                <a:solidFill>
                  <a:srgbClr val="333399"/>
                </a:solidFill>
                <a:effectLst>
                  <a:outerShdw blurRad="38100" dist="38100" dir="2700000" algn="tl">
                    <a:srgbClr val="C0C0C0"/>
                  </a:outerShdw>
                </a:effectLst>
                <a:latin typeface="Elephant" pitchFamily="18" charset="0"/>
              </a:rPr>
            </a:br>
            <a:r>
              <a:rPr lang="en-US" altLang="en-US" sz="2400" b="1">
                <a:solidFill>
                  <a:srgbClr val="333399"/>
                </a:solidFill>
                <a:effectLst>
                  <a:outerShdw blurRad="38100" dist="38100" dir="2700000" algn="tl">
                    <a:srgbClr val="C0C0C0"/>
                  </a:outerShdw>
                </a:effectLst>
                <a:latin typeface="Elephant" pitchFamily="18" charset="0"/>
              </a:rPr>
              <a:t>i</a:t>
            </a:r>
            <a:br>
              <a:rPr lang="en-US" altLang="en-US" sz="2400" b="1">
                <a:solidFill>
                  <a:srgbClr val="333399"/>
                </a:solidFill>
                <a:effectLst>
                  <a:outerShdw blurRad="38100" dist="38100" dir="2700000" algn="tl">
                    <a:srgbClr val="C0C0C0"/>
                  </a:outerShdw>
                </a:effectLst>
                <a:latin typeface="Elephant" pitchFamily="18" charset="0"/>
              </a:rPr>
            </a:br>
            <a:r>
              <a:rPr lang="en-US" altLang="en-US" sz="2400" b="1">
                <a:solidFill>
                  <a:srgbClr val="333399"/>
                </a:solidFill>
                <a:effectLst>
                  <a:outerShdw blurRad="38100" dist="38100" dir="2700000" algn="tl">
                    <a:srgbClr val="C0C0C0"/>
                  </a:outerShdw>
                </a:effectLst>
                <a:latin typeface="Elephant" pitchFamily="18" charset="0"/>
              </a:rPr>
              <a:t>s</a:t>
            </a:r>
            <a:br>
              <a:rPr lang="en-US" altLang="en-US" sz="2400" b="1">
                <a:solidFill>
                  <a:srgbClr val="333399"/>
                </a:solidFill>
                <a:effectLst>
                  <a:outerShdw blurRad="38100" dist="38100" dir="2700000" algn="tl">
                    <a:srgbClr val="C0C0C0"/>
                  </a:outerShdw>
                </a:effectLst>
                <a:latin typeface="Elephant" pitchFamily="18" charset="0"/>
              </a:rPr>
            </a:br>
            <a:r>
              <a:rPr lang="en-US" altLang="en-US" sz="2400" b="1">
                <a:solidFill>
                  <a:srgbClr val="333399"/>
                </a:solidFill>
                <a:effectLst>
                  <a:outerShdw blurRad="38100" dist="38100" dir="2700000" algn="tl">
                    <a:srgbClr val="C0C0C0"/>
                  </a:outerShdw>
                </a:effectLst>
                <a:latin typeface="Elephant" pitchFamily="18" charset="0"/>
              </a:rPr>
              <a:t>m</a:t>
            </a:r>
          </a:p>
        </p:txBody>
      </p:sp>
      <p:pic>
        <p:nvPicPr>
          <p:cNvPr id="4" name="Picture 3"/>
          <p:cNvPicPr>
            <a:picLocks noChangeAspect="1"/>
          </p:cNvPicPr>
          <p:nvPr/>
        </p:nvPicPr>
        <p:blipFill>
          <a:blip r:embed="rId3"/>
          <a:stretch>
            <a:fillRect/>
          </a:stretch>
        </p:blipFill>
        <p:spPr>
          <a:xfrm>
            <a:off x="8546891" y="1531495"/>
            <a:ext cx="3253409" cy="4280802"/>
          </a:xfrm>
          <a:prstGeom prst="rect">
            <a:avLst/>
          </a:prstGeom>
        </p:spPr>
      </p:pic>
    </p:spTree>
    <p:extLst>
      <p:ext uri="{BB962C8B-B14F-4D97-AF65-F5344CB8AC3E}">
        <p14:creationId xmlns:p14="http://schemas.microsoft.com/office/powerpoint/2010/main" val="3072993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933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933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933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933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933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933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933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933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l="838" r="47765"/>
          <a:stretch>
            <a:fillRect/>
          </a:stretch>
        </p:blipFill>
        <p:spPr bwMode="auto">
          <a:xfrm>
            <a:off x="9373212" y="2319410"/>
            <a:ext cx="2321832" cy="3229674"/>
          </a:xfrm>
          <a:prstGeom prst="rect">
            <a:avLst/>
          </a:prstGeom>
          <a:noFill/>
          <a:ln w="9525">
            <a:noFill/>
            <a:miter lim="800000"/>
            <a:headEnd/>
            <a:tailEnd/>
          </a:ln>
        </p:spPr>
      </p:pic>
      <p:sp>
        <p:nvSpPr>
          <p:cNvPr id="5" name="Title 4"/>
          <p:cNvSpPr>
            <a:spLocks noGrp="1"/>
          </p:cNvSpPr>
          <p:nvPr>
            <p:ph type="title"/>
          </p:nvPr>
        </p:nvSpPr>
        <p:spPr>
          <a:xfrm>
            <a:off x="652670" y="738464"/>
            <a:ext cx="8915400" cy="792162"/>
          </a:xfrm>
        </p:spPr>
        <p:txBody>
          <a:bodyPr>
            <a:normAutofit fontScale="90000"/>
          </a:bodyPr>
          <a:lstStyle/>
          <a:p>
            <a:r>
              <a:rPr lang="en-US" dirty="0"/>
              <a:t>Encouraging political Efficiency--</a:t>
            </a:r>
            <a:br>
              <a:rPr lang="en-US" dirty="0"/>
            </a:br>
            <a:r>
              <a:rPr lang="en-US" dirty="0"/>
              <a:t>Municipal political Reform</a:t>
            </a:r>
          </a:p>
        </p:txBody>
      </p:sp>
      <p:sp>
        <p:nvSpPr>
          <p:cNvPr id="3" name="Subtitle 2"/>
          <p:cNvSpPr>
            <a:spLocks noGrp="1"/>
          </p:cNvSpPr>
          <p:nvPr>
            <p:ph sz="quarter" idx="1"/>
          </p:nvPr>
        </p:nvSpPr>
        <p:spPr>
          <a:xfrm>
            <a:off x="546652" y="2210064"/>
            <a:ext cx="8763000" cy="4873752"/>
          </a:xfrm>
        </p:spPr>
        <p:txBody>
          <a:bodyPr>
            <a:normAutofit fontScale="92500"/>
          </a:bodyPr>
          <a:lstStyle/>
          <a:p>
            <a:pPr>
              <a:spcBef>
                <a:spcPts val="0"/>
              </a:spcBef>
            </a:pPr>
            <a:r>
              <a:rPr lang="en-US" sz="2800" dirty="0"/>
              <a:t>During the progressive movement, efforts were made to reform politics to make government more efficient and responsive to its constituents.</a:t>
            </a:r>
          </a:p>
          <a:p>
            <a:pPr lvl="1">
              <a:spcBef>
                <a:spcPts val="0"/>
              </a:spcBef>
            </a:pPr>
            <a:r>
              <a:rPr lang="en-US" sz="2500" b="1" dirty="0"/>
              <a:t>Political machines</a:t>
            </a:r>
            <a:r>
              <a:rPr lang="en-US" sz="2500" dirty="0"/>
              <a:t> had rewarded their supporters with jobs and kickbacks and openly bought votes with favors and bribes. </a:t>
            </a:r>
          </a:p>
          <a:p>
            <a:pPr lvl="1">
              <a:spcBef>
                <a:spcPts val="0"/>
              </a:spcBef>
            </a:pPr>
            <a:r>
              <a:rPr lang="en-US" sz="2500" dirty="0"/>
              <a:t>Printed ballots, or “tickets” had made corruption by political parties and machines possible.</a:t>
            </a:r>
          </a:p>
          <a:p>
            <a:pPr lvl="1">
              <a:spcBef>
                <a:spcPts val="0"/>
              </a:spcBef>
            </a:pPr>
            <a:r>
              <a:rPr lang="en-US" sz="2500" dirty="0"/>
              <a:t>Efforts were led by muckrakers and urban, middle class progressives to become more involved in government </a:t>
            </a:r>
          </a:p>
          <a:p>
            <a:pPr lvl="1">
              <a:spcBef>
                <a:spcPts val="0"/>
              </a:spcBef>
            </a:pPr>
            <a:r>
              <a:rPr lang="en-US" sz="2500" dirty="0"/>
              <a:t>The first step in reforming political machines was the adoption of the </a:t>
            </a:r>
            <a:r>
              <a:rPr lang="en-US" sz="2500" b="1" dirty="0"/>
              <a:t>secret ballot</a:t>
            </a:r>
            <a:r>
              <a:rPr lang="en-US" sz="2500" dirty="0"/>
              <a:t>, also called the </a:t>
            </a:r>
            <a:r>
              <a:rPr lang="en-US" sz="2500" b="1" dirty="0"/>
              <a:t>Australian ballot</a:t>
            </a:r>
            <a:r>
              <a:rPr lang="en-US" sz="2500" dirty="0"/>
              <a:t>.  </a:t>
            </a:r>
            <a:endParaRPr lang="en-US" sz="2800" dirty="0"/>
          </a:p>
          <a:p>
            <a:pPr>
              <a:spcBef>
                <a:spcPts val="0"/>
              </a:spcBef>
            </a:pPr>
            <a:endParaRPr lang="en-US" sz="2800" dirty="0"/>
          </a:p>
          <a:p>
            <a:pPr marL="0" indent="0">
              <a:spcBef>
                <a:spcPts val="0"/>
              </a:spcBef>
              <a:buNone/>
            </a:pPr>
            <a:endParaRPr lang="en-US" dirty="0"/>
          </a:p>
          <a:p>
            <a:pPr>
              <a:spcBef>
                <a:spcPts val="0"/>
              </a:spcBef>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57809" y="618176"/>
            <a:ext cx="7772400" cy="717550"/>
          </a:xfrm>
          <a:prstGeom prst="rect">
            <a:avLst/>
          </a:prstGeom>
          <a:noFill/>
          <a:ln>
            <a:noFill/>
          </a:ln>
          <a:effectLst>
            <a:outerShdw dist="35921"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100" b="1" dirty="0">
                <a:solidFill>
                  <a:srgbClr val="E02B00"/>
                </a:solidFill>
                <a:latin typeface="Wrangler" pitchFamily="2" charset="0"/>
              </a:rPr>
              <a:t>Socialist Party Platform</a:t>
            </a:r>
          </a:p>
        </p:txBody>
      </p:sp>
      <p:sp>
        <p:nvSpPr>
          <p:cNvPr id="102403" name="Text Box 3"/>
          <p:cNvSpPr txBox="1">
            <a:spLocks noChangeArrowheads="1"/>
          </p:cNvSpPr>
          <p:nvPr/>
        </p:nvSpPr>
        <p:spPr bwMode="auto">
          <a:xfrm>
            <a:off x="843170" y="1577009"/>
            <a:ext cx="795793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Tx/>
              <a:buBlip>
                <a:blip r:embed="rId2"/>
              </a:buBlip>
              <a:defRPr/>
            </a:pPr>
            <a:r>
              <a:rPr lang="en-US" altLang="en-US" sz="2700" b="1" dirty="0">
                <a:solidFill>
                  <a:srgbClr val="000000"/>
                </a:solidFill>
                <a:effectLst>
                  <a:outerShdw blurRad="38100" dist="38100" dir="2700000" algn="tl">
                    <a:srgbClr val="C0C0C0"/>
                  </a:outerShdw>
                </a:effectLst>
                <a:latin typeface="Comic Sans MS" pitchFamily="66" charset="0"/>
              </a:rPr>
              <a:t>Government ownership of railroads and utilities.</a:t>
            </a:r>
          </a:p>
          <a:p>
            <a:pPr>
              <a:spcBef>
                <a:spcPct val="50000"/>
              </a:spcBef>
              <a:buFontTx/>
              <a:buBlip>
                <a:blip r:embed="rId2"/>
              </a:buBlip>
              <a:defRPr/>
            </a:pPr>
            <a:r>
              <a:rPr lang="en-US" altLang="en-US" sz="2700" b="1" dirty="0">
                <a:solidFill>
                  <a:srgbClr val="000000"/>
                </a:solidFill>
                <a:effectLst>
                  <a:outerShdw blurRad="38100" dist="38100" dir="2700000" algn="tl">
                    <a:srgbClr val="C0C0C0"/>
                  </a:outerShdw>
                </a:effectLst>
                <a:latin typeface="Comic Sans MS" pitchFamily="66" charset="0"/>
              </a:rPr>
              <a:t>Guaranteed income tax.</a:t>
            </a:r>
          </a:p>
          <a:p>
            <a:pPr>
              <a:spcBef>
                <a:spcPct val="50000"/>
              </a:spcBef>
              <a:buFontTx/>
              <a:buBlip>
                <a:blip r:embed="rId2"/>
              </a:buBlip>
              <a:defRPr/>
            </a:pPr>
            <a:r>
              <a:rPr lang="en-US" altLang="en-US" sz="2700" b="1" dirty="0">
                <a:solidFill>
                  <a:srgbClr val="000000"/>
                </a:solidFill>
                <a:effectLst>
                  <a:outerShdw blurRad="38100" dist="38100" dir="2700000" algn="tl">
                    <a:srgbClr val="C0C0C0"/>
                  </a:outerShdw>
                </a:effectLst>
                <a:latin typeface="Comic Sans MS" pitchFamily="66" charset="0"/>
              </a:rPr>
              <a:t>No tariffs.</a:t>
            </a:r>
          </a:p>
          <a:p>
            <a:pPr>
              <a:spcBef>
                <a:spcPct val="50000"/>
              </a:spcBef>
              <a:buFontTx/>
              <a:buBlip>
                <a:blip r:embed="rId2"/>
              </a:buBlip>
              <a:defRPr/>
            </a:pPr>
            <a:r>
              <a:rPr lang="en-US" altLang="en-US" sz="2700" b="1" dirty="0">
                <a:solidFill>
                  <a:srgbClr val="000000"/>
                </a:solidFill>
                <a:effectLst>
                  <a:outerShdw blurRad="38100" dist="38100" dir="2700000" algn="tl">
                    <a:srgbClr val="C0C0C0"/>
                  </a:outerShdw>
                </a:effectLst>
                <a:latin typeface="Comic Sans MS" pitchFamily="66" charset="0"/>
              </a:rPr>
              <a:t>8-hour work day.</a:t>
            </a:r>
          </a:p>
          <a:p>
            <a:pPr>
              <a:spcBef>
                <a:spcPct val="50000"/>
              </a:spcBef>
              <a:buFontTx/>
              <a:buBlip>
                <a:blip r:embed="rId2"/>
              </a:buBlip>
              <a:defRPr/>
            </a:pPr>
            <a:r>
              <a:rPr lang="en-US" altLang="en-US" sz="2700" b="1" dirty="0">
                <a:solidFill>
                  <a:srgbClr val="000000"/>
                </a:solidFill>
                <a:effectLst>
                  <a:outerShdw blurRad="38100" dist="38100" dir="2700000" algn="tl">
                    <a:srgbClr val="C0C0C0"/>
                  </a:outerShdw>
                </a:effectLst>
                <a:latin typeface="Comic Sans MS" pitchFamily="66" charset="0"/>
              </a:rPr>
              <a:t>Better housing.</a:t>
            </a:r>
          </a:p>
          <a:p>
            <a:pPr>
              <a:spcBef>
                <a:spcPct val="50000"/>
              </a:spcBef>
              <a:buFontTx/>
              <a:buBlip>
                <a:blip r:embed="rId2"/>
              </a:buBlip>
              <a:defRPr/>
            </a:pPr>
            <a:r>
              <a:rPr lang="en-US" altLang="en-US" sz="2700" b="1" dirty="0">
                <a:solidFill>
                  <a:srgbClr val="000000"/>
                </a:solidFill>
                <a:effectLst>
                  <a:outerShdw blurRad="38100" dist="38100" dir="2700000" algn="tl">
                    <a:srgbClr val="C0C0C0"/>
                  </a:outerShdw>
                </a:effectLst>
                <a:latin typeface="Comic Sans MS" pitchFamily="66" charset="0"/>
              </a:rPr>
              <a:t>Government inspection of factories.</a:t>
            </a:r>
          </a:p>
          <a:p>
            <a:pPr>
              <a:spcBef>
                <a:spcPct val="50000"/>
              </a:spcBef>
              <a:buFontTx/>
              <a:buBlip>
                <a:blip r:embed="rId2"/>
              </a:buBlip>
              <a:defRPr/>
            </a:pPr>
            <a:r>
              <a:rPr lang="en-US" altLang="en-US" sz="2700" b="1" dirty="0">
                <a:solidFill>
                  <a:srgbClr val="000000"/>
                </a:solidFill>
                <a:effectLst>
                  <a:outerShdw blurRad="38100" dist="38100" dir="2700000" algn="tl">
                    <a:srgbClr val="C0C0C0"/>
                  </a:outerShdw>
                </a:effectLst>
                <a:latin typeface="Comic Sans MS" pitchFamily="66" charset="0"/>
              </a:rPr>
              <a:t>Women’s suffrage.</a:t>
            </a:r>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685" y="1823940"/>
            <a:ext cx="2817145" cy="3457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519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4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94252" y="460064"/>
            <a:ext cx="7772400" cy="717550"/>
          </a:xfrm>
          <a:prstGeom prst="rect">
            <a:avLst/>
          </a:prstGeom>
          <a:noFill/>
          <a:ln>
            <a:noFill/>
          </a:ln>
          <a:effectLst>
            <a:outerShdw dist="35921"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100" b="1" dirty="0">
                <a:solidFill>
                  <a:srgbClr val="E02B00"/>
                </a:solidFill>
                <a:latin typeface="Wrangler" pitchFamily="2" charset="0"/>
              </a:rPr>
              <a:t>Democratic Party Platform</a:t>
            </a:r>
          </a:p>
        </p:txBody>
      </p:sp>
      <p:sp>
        <p:nvSpPr>
          <p:cNvPr id="101379" name="Text Box 3"/>
          <p:cNvSpPr txBox="1">
            <a:spLocks noChangeArrowheads="1"/>
          </p:cNvSpPr>
          <p:nvPr/>
        </p:nvSpPr>
        <p:spPr bwMode="auto">
          <a:xfrm>
            <a:off x="1789043" y="1348584"/>
            <a:ext cx="7354957" cy="52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a:solidFill>
                  <a:schemeClr val="tx1"/>
                </a:solidFill>
                <a:latin typeface="Arial" charset="0"/>
              </a:defRPr>
            </a:lvl1pPr>
            <a:lvl2pPr>
              <a:defRPr>
                <a:solidFill>
                  <a:schemeClr val="tx1"/>
                </a:solidFill>
                <a:latin typeface="Arial" charset="0"/>
              </a:defRPr>
            </a:lvl2pPr>
            <a:lvl3pPr marL="1265238" indent="-350838">
              <a:defRPr>
                <a:solidFill>
                  <a:schemeClr val="tx1"/>
                </a:solidFill>
                <a:latin typeface="Arial" charset="0"/>
              </a:defRPr>
            </a:lvl3pPr>
            <a:lvl4pPr marL="1379538">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Government control of the monopolies  </a:t>
            </a:r>
            <a:br>
              <a:rPr lang="en-US" altLang="en-US" sz="2500" b="1" dirty="0">
                <a:solidFill>
                  <a:srgbClr val="000000"/>
                </a:solidFill>
                <a:effectLst>
                  <a:outerShdw blurRad="38100" dist="38100" dir="2700000" algn="tl">
                    <a:srgbClr val="C0C0C0"/>
                  </a:outerShdw>
                </a:effectLst>
                <a:latin typeface="Comic Sans MS" pitchFamily="66" charset="0"/>
              </a:rPr>
            </a:br>
            <a:r>
              <a:rPr lang="en-US" altLang="en-US" sz="2500" b="1" dirty="0">
                <a:solidFill>
                  <a:srgbClr val="000000"/>
                </a:solidFill>
                <a:effectLst>
                  <a:outerShdw blurRad="38100" dist="38100" dir="2700000" algn="tl">
                    <a:srgbClr val="C0C0C0"/>
                  </a:outerShdw>
                </a:effectLst>
                <a:latin typeface="Comic Sans MS" pitchFamily="66" charset="0"/>
              </a:rPr>
              <a:t>   </a:t>
            </a:r>
            <a:r>
              <a:rPr lang="en-US" altLang="en-US" sz="2500" b="1" dirty="0">
                <a:solidFill>
                  <a:srgbClr val="000000"/>
                </a:solidFill>
                <a:effectLst>
                  <a:outerShdw blurRad="38100" dist="38100" dir="2700000" algn="tl">
                    <a:srgbClr val="C0C0C0"/>
                  </a:outerShdw>
                </a:effectLst>
                <a:latin typeface="Comic Sans MS" pitchFamily="66" charset="0"/>
                <a:sym typeface="Wingdings" pitchFamily="2" charset="2"/>
              </a:rPr>
              <a:t> trusts in general were bad</a:t>
            </a:r>
            <a:br>
              <a:rPr lang="en-US" altLang="en-US" sz="2500" b="1" dirty="0">
                <a:solidFill>
                  <a:srgbClr val="000000"/>
                </a:solidFill>
                <a:effectLst>
                  <a:outerShdw blurRad="38100" dist="38100" dir="2700000" algn="tl">
                    <a:srgbClr val="C0C0C0"/>
                  </a:outerShdw>
                </a:effectLst>
                <a:latin typeface="Comic Sans MS" pitchFamily="66" charset="0"/>
                <a:sym typeface="Wingdings" pitchFamily="2" charset="2"/>
              </a:rPr>
            </a:br>
            <a:r>
              <a:rPr lang="en-US" altLang="en-US" sz="2500" b="1" dirty="0">
                <a:solidFill>
                  <a:srgbClr val="000000"/>
                </a:solidFill>
                <a:effectLst>
                  <a:outerShdw blurRad="38100" dist="38100" dir="2700000" algn="tl">
                    <a:srgbClr val="C0C0C0"/>
                  </a:outerShdw>
                </a:effectLst>
                <a:latin typeface="Comic Sans MS" pitchFamily="66" charset="0"/>
                <a:sym typeface="Wingdings" pitchFamily="2" charset="2"/>
              </a:rPr>
              <a:t>    eliminate them!!</a:t>
            </a:r>
            <a:endParaRPr lang="en-US" altLang="en-US" sz="2500" b="1" dirty="0">
              <a:solidFill>
                <a:srgbClr val="000000"/>
              </a:solidFill>
              <a:effectLst>
                <a:outerShdw blurRad="38100" dist="38100" dir="2700000" algn="tl">
                  <a:srgbClr val="C0C0C0"/>
                </a:outerShdw>
              </a:effectLst>
              <a:latin typeface="Comic Sans MS" pitchFamily="66" charset="0"/>
            </a:endParaRP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Tariff reduction.</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One-term President.</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Direct election of Senators.</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Create a Department of Labor.</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rPr>
              <a:t>Strengthen the Sherman Anti-Trust Act.</a:t>
            </a:r>
          </a:p>
          <a:p>
            <a:pPr>
              <a:spcBef>
                <a:spcPct val="50000"/>
              </a:spcBef>
              <a:buFontTx/>
              <a:buBlip>
                <a:blip r:embed="rId2"/>
              </a:buBlip>
              <a:defRPr/>
            </a:pPr>
            <a:r>
              <a:rPr lang="en-US" altLang="en-US" sz="2500" b="1" u="sng" dirty="0">
                <a:solidFill>
                  <a:srgbClr val="000000"/>
                </a:solidFill>
                <a:effectLst>
                  <a:outerShdw blurRad="38100" dist="38100" dir="2700000" algn="tl">
                    <a:srgbClr val="C0C0C0"/>
                  </a:outerShdw>
                </a:effectLst>
                <a:latin typeface="Comic Sans MS" pitchFamily="66" charset="0"/>
              </a:rPr>
              <a:t>Did NOT support w</a:t>
            </a:r>
            <a:r>
              <a:rPr lang="en-US" altLang="en-US" sz="2500" b="1" u="sng" dirty="0">
                <a:solidFill>
                  <a:srgbClr val="000000"/>
                </a:solidFill>
                <a:effectLst>
                  <a:outerShdw blurRad="38100" dist="38100" dir="2700000" algn="tl">
                    <a:srgbClr val="C0C0C0"/>
                  </a:outerShdw>
                </a:effectLst>
                <a:latin typeface="Comic Sans MS" pitchFamily="66" charset="0"/>
                <a:sym typeface="Wingdings" pitchFamily="2" charset="2"/>
              </a:rPr>
              <a:t>omen’s suffrage.</a:t>
            </a:r>
          </a:p>
          <a:p>
            <a:pPr>
              <a:spcBef>
                <a:spcPct val="50000"/>
              </a:spcBef>
              <a:buFontTx/>
              <a:buBlip>
                <a:blip r:embed="rId2"/>
              </a:buBlip>
              <a:defRPr/>
            </a:pPr>
            <a:r>
              <a:rPr lang="en-US" altLang="en-US" sz="2500" b="1" dirty="0">
                <a:solidFill>
                  <a:srgbClr val="000000"/>
                </a:solidFill>
                <a:effectLst>
                  <a:outerShdw blurRad="38100" dist="38100" dir="2700000" algn="tl">
                    <a:srgbClr val="C0C0C0"/>
                  </a:outerShdw>
                </a:effectLst>
                <a:latin typeface="Comic Sans MS" pitchFamily="66" charset="0"/>
                <a:sym typeface="Wingdings" pitchFamily="2" charset="2"/>
              </a:rPr>
              <a:t>Opposed to a central bank.</a:t>
            </a:r>
            <a:endParaRPr lang="en-US" altLang="en-US" sz="2500" b="1" dirty="0">
              <a:solidFill>
                <a:srgbClr val="000000"/>
              </a:solidFill>
              <a:effectLst>
                <a:outerShdw blurRad="38100" dist="38100" dir="2700000" algn="tl">
                  <a:srgbClr val="C0C0C0"/>
                </a:outerShdw>
              </a:effectLst>
              <a:latin typeface="Comic Sans MS" pitchFamily="66" charset="0"/>
            </a:endParaRPr>
          </a:p>
        </p:txBody>
      </p:sp>
      <p:sp>
        <p:nvSpPr>
          <p:cNvPr id="101380" name="Text Box 4"/>
          <p:cNvSpPr txBox="1">
            <a:spLocks noChangeArrowheads="1"/>
          </p:cNvSpPr>
          <p:nvPr/>
        </p:nvSpPr>
        <p:spPr bwMode="auto">
          <a:xfrm rot="21600000">
            <a:off x="723900" y="1714879"/>
            <a:ext cx="457200" cy="4117975"/>
          </a:xfrm>
          <a:prstGeom prst="rect">
            <a:avLst/>
          </a:prstGeom>
          <a:noFill/>
          <a:ln w="9525">
            <a:solidFill>
              <a:schemeClr val="tx1"/>
            </a:solidFill>
            <a:miter lim="800000"/>
            <a:headEnd/>
            <a:tailEnd/>
          </a:ln>
          <a:effectLst>
            <a:prstShdw prst="shdw17" dist="17961" dir="2700000">
              <a:schemeClr val="tx2"/>
            </a:prstShdw>
          </a:effectLst>
          <a:extLst>
            <a:ext uri="{909E8E84-426E-40DD-AFC4-6F175D3DCCD1}">
              <a14:hiddenFill xmlns:a14="http://schemas.microsoft.com/office/drawing/2010/main">
                <a:solidFill>
                  <a:schemeClr val="accent1"/>
                </a:solidFill>
              </a14:hiddenFill>
            </a:ext>
          </a:extLst>
        </p:spPr>
        <p:txBody>
          <a:bodyPr>
            <a:spAutoFit/>
          </a:bodyPr>
          <a:lstStyle/>
          <a:p>
            <a:pPr algn="ctr">
              <a:spcBef>
                <a:spcPct val="50000"/>
              </a:spcBef>
              <a:defRPr/>
            </a:pPr>
            <a:r>
              <a:rPr lang="en-US" altLang="en-US" sz="2400" b="1" dirty="0">
                <a:solidFill>
                  <a:srgbClr val="FF3300"/>
                </a:solidFill>
                <a:effectLst>
                  <a:outerShdw blurRad="38100" dist="38100" dir="2700000" algn="tl">
                    <a:srgbClr val="C0C0C0"/>
                  </a:outerShdw>
                </a:effectLst>
                <a:latin typeface="Elephant" pitchFamily="18" charset="0"/>
              </a:rPr>
              <a:t>Ne</a:t>
            </a:r>
            <a:br>
              <a:rPr lang="en-US" altLang="en-US" sz="2400" b="1" dirty="0">
                <a:solidFill>
                  <a:srgbClr val="FF3300"/>
                </a:solidFill>
                <a:effectLst>
                  <a:outerShdw blurRad="38100" dist="38100" dir="2700000" algn="tl">
                    <a:srgbClr val="C0C0C0"/>
                  </a:outerShdw>
                </a:effectLst>
                <a:latin typeface="Elephant" pitchFamily="18" charset="0"/>
              </a:rPr>
            </a:br>
            <a:r>
              <a:rPr lang="en-US" altLang="en-US" sz="2400" b="1" dirty="0">
                <a:solidFill>
                  <a:srgbClr val="FF3300"/>
                </a:solidFill>
                <a:effectLst>
                  <a:outerShdw blurRad="38100" dist="38100" dir="2700000" algn="tl">
                    <a:srgbClr val="C0C0C0"/>
                  </a:outerShdw>
                </a:effectLst>
                <a:latin typeface="Elephant" pitchFamily="18" charset="0"/>
              </a:rPr>
              <a:t>w</a:t>
            </a:r>
            <a:br>
              <a:rPr lang="en-US" altLang="en-US" sz="2400" b="1" dirty="0">
                <a:solidFill>
                  <a:srgbClr val="FF3300"/>
                </a:solidFill>
                <a:effectLst>
                  <a:outerShdw blurRad="38100" dist="38100" dir="2700000" algn="tl">
                    <a:srgbClr val="C0C0C0"/>
                  </a:outerShdw>
                </a:effectLst>
                <a:latin typeface="Elephant" pitchFamily="18" charset="0"/>
              </a:rPr>
            </a:br>
            <a:br>
              <a:rPr lang="en-US" altLang="en-US" sz="2400" b="1" dirty="0">
                <a:solidFill>
                  <a:srgbClr val="FF3300"/>
                </a:solidFill>
                <a:effectLst>
                  <a:outerShdw blurRad="38100" dist="38100" dir="2700000" algn="tl">
                    <a:srgbClr val="C0C0C0"/>
                  </a:outerShdw>
                </a:effectLst>
                <a:latin typeface="Elephant" pitchFamily="18" charset="0"/>
              </a:rPr>
            </a:br>
            <a:r>
              <a:rPr lang="en-US" altLang="en-US" sz="2400" b="1" dirty="0">
                <a:solidFill>
                  <a:srgbClr val="FF3300"/>
                </a:solidFill>
                <a:effectLst>
                  <a:outerShdw blurRad="38100" dist="38100" dir="2700000" algn="tl">
                    <a:srgbClr val="C0C0C0"/>
                  </a:outerShdw>
                </a:effectLst>
                <a:latin typeface="Elephant" pitchFamily="18" charset="0"/>
              </a:rPr>
              <a:t>F</a:t>
            </a:r>
            <a:br>
              <a:rPr lang="en-US" altLang="en-US" sz="2400" b="1" dirty="0">
                <a:solidFill>
                  <a:srgbClr val="FF3300"/>
                </a:solidFill>
                <a:effectLst>
                  <a:outerShdw blurRad="38100" dist="38100" dir="2700000" algn="tl">
                    <a:srgbClr val="C0C0C0"/>
                  </a:outerShdw>
                </a:effectLst>
                <a:latin typeface="Elephant" pitchFamily="18" charset="0"/>
              </a:rPr>
            </a:br>
            <a:r>
              <a:rPr lang="en-US" altLang="en-US" sz="2400" b="1" dirty="0">
                <a:solidFill>
                  <a:srgbClr val="FF3300"/>
                </a:solidFill>
                <a:effectLst>
                  <a:outerShdw blurRad="38100" dist="38100" dir="2700000" algn="tl">
                    <a:srgbClr val="C0C0C0"/>
                  </a:outerShdw>
                </a:effectLst>
                <a:latin typeface="Elephant" pitchFamily="18" charset="0"/>
              </a:rPr>
              <a:t>r</a:t>
            </a:r>
            <a:br>
              <a:rPr lang="en-US" altLang="en-US" sz="2400" b="1" dirty="0">
                <a:solidFill>
                  <a:srgbClr val="FF3300"/>
                </a:solidFill>
                <a:effectLst>
                  <a:outerShdw blurRad="38100" dist="38100" dir="2700000" algn="tl">
                    <a:srgbClr val="C0C0C0"/>
                  </a:outerShdw>
                </a:effectLst>
                <a:latin typeface="Elephant" pitchFamily="18" charset="0"/>
              </a:rPr>
            </a:br>
            <a:r>
              <a:rPr lang="en-US" altLang="en-US" sz="2400" b="1" dirty="0">
                <a:solidFill>
                  <a:srgbClr val="FF3300"/>
                </a:solidFill>
                <a:effectLst>
                  <a:outerShdw blurRad="38100" dist="38100" dir="2700000" algn="tl">
                    <a:srgbClr val="C0C0C0"/>
                  </a:outerShdw>
                </a:effectLst>
                <a:latin typeface="Elephant" pitchFamily="18" charset="0"/>
              </a:rPr>
              <a:t>e</a:t>
            </a:r>
            <a:br>
              <a:rPr lang="en-US" altLang="en-US" sz="2400" b="1" dirty="0">
                <a:solidFill>
                  <a:srgbClr val="FF3300"/>
                </a:solidFill>
                <a:effectLst>
                  <a:outerShdw blurRad="38100" dist="38100" dir="2700000" algn="tl">
                    <a:srgbClr val="C0C0C0"/>
                  </a:outerShdw>
                </a:effectLst>
                <a:latin typeface="Elephant" pitchFamily="18" charset="0"/>
              </a:rPr>
            </a:br>
            <a:r>
              <a:rPr lang="en-US" altLang="en-US" sz="2400" b="1" dirty="0" err="1">
                <a:solidFill>
                  <a:srgbClr val="FF3300"/>
                </a:solidFill>
                <a:effectLst>
                  <a:outerShdw blurRad="38100" dist="38100" dir="2700000" algn="tl">
                    <a:srgbClr val="C0C0C0"/>
                  </a:outerShdw>
                </a:effectLst>
                <a:latin typeface="Elephant" pitchFamily="18" charset="0"/>
              </a:rPr>
              <a:t>e</a:t>
            </a:r>
            <a:br>
              <a:rPr lang="en-US" altLang="en-US" sz="2400" b="1" dirty="0">
                <a:solidFill>
                  <a:srgbClr val="FF3300"/>
                </a:solidFill>
                <a:effectLst>
                  <a:outerShdw blurRad="38100" dist="38100" dir="2700000" algn="tl">
                    <a:srgbClr val="C0C0C0"/>
                  </a:outerShdw>
                </a:effectLst>
                <a:latin typeface="Elephant" pitchFamily="18" charset="0"/>
              </a:rPr>
            </a:br>
            <a:r>
              <a:rPr lang="en-US" altLang="en-US" sz="2400" b="1" dirty="0">
                <a:solidFill>
                  <a:srgbClr val="FF3300"/>
                </a:solidFill>
                <a:effectLst>
                  <a:outerShdw blurRad="38100" dist="38100" dir="2700000" algn="tl">
                    <a:srgbClr val="C0C0C0"/>
                  </a:outerShdw>
                </a:effectLst>
                <a:latin typeface="Elephant" pitchFamily="18" charset="0"/>
              </a:rPr>
              <a:t>d</a:t>
            </a:r>
            <a:br>
              <a:rPr lang="en-US" altLang="en-US" sz="2400" b="1" dirty="0">
                <a:solidFill>
                  <a:srgbClr val="FF3300"/>
                </a:solidFill>
                <a:effectLst>
                  <a:outerShdw blurRad="38100" dist="38100" dir="2700000" algn="tl">
                    <a:srgbClr val="C0C0C0"/>
                  </a:outerShdw>
                </a:effectLst>
                <a:latin typeface="Elephant" pitchFamily="18" charset="0"/>
              </a:rPr>
            </a:br>
            <a:r>
              <a:rPr lang="en-US" altLang="en-US" sz="2400" b="1" dirty="0">
                <a:solidFill>
                  <a:srgbClr val="FF3300"/>
                </a:solidFill>
                <a:effectLst>
                  <a:outerShdw blurRad="38100" dist="38100" dir="2700000" algn="tl">
                    <a:srgbClr val="C0C0C0"/>
                  </a:outerShdw>
                </a:effectLst>
                <a:latin typeface="Elephant" pitchFamily="18" charset="0"/>
              </a:rPr>
              <a:t>o</a:t>
            </a:r>
            <a:br>
              <a:rPr lang="en-US" altLang="en-US" sz="2400" b="1" dirty="0">
                <a:solidFill>
                  <a:srgbClr val="FF3300"/>
                </a:solidFill>
                <a:effectLst>
                  <a:outerShdw blurRad="38100" dist="38100" dir="2700000" algn="tl">
                    <a:srgbClr val="C0C0C0"/>
                  </a:outerShdw>
                </a:effectLst>
                <a:latin typeface="Elephant" pitchFamily="18" charset="0"/>
              </a:rPr>
            </a:br>
            <a:r>
              <a:rPr lang="en-US" altLang="en-US" sz="2400" b="1" dirty="0">
                <a:solidFill>
                  <a:srgbClr val="FF3300"/>
                </a:solidFill>
                <a:effectLst>
                  <a:outerShdw blurRad="38100" dist="38100" dir="2700000" algn="tl">
                    <a:srgbClr val="C0C0C0"/>
                  </a:outerShdw>
                </a:effectLst>
                <a:latin typeface="Elephant" pitchFamily="18" charset="0"/>
              </a:rPr>
              <a:t>m</a:t>
            </a:r>
          </a:p>
        </p:txBody>
      </p:sp>
      <p:pic>
        <p:nvPicPr>
          <p:cNvPr id="4" name="Picture 3"/>
          <p:cNvPicPr>
            <a:picLocks noChangeAspect="1"/>
          </p:cNvPicPr>
          <p:nvPr/>
        </p:nvPicPr>
        <p:blipFill>
          <a:blip r:embed="rId3"/>
          <a:stretch>
            <a:fillRect/>
          </a:stretch>
        </p:blipFill>
        <p:spPr>
          <a:xfrm>
            <a:off x="8774594" y="1061606"/>
            <a:ext cx="3204895" cy="4156842"/>
          </a:xfrm>
          <a:prstGeom prst="rect">
            <a:avLst/>
          </a:prstGeom>
        </p:spPr>
      </p:pic>
    </p:spTree>
    <p:extLst>
      <p:ext uri="{BB962C8B-B14F-4D97-AF65-F5344CB8AC3E}">
        <p14:creationId xmlns:p14="http://schemas.microsoft.com/office/powerpoint/2010/main" val="2241201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13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52" y="0"/>
            <a:ext cx="7242048" cy="1143000"/>
          </a:xfrm>
        </p:spPr>
        <p:txBody>
          <a:bodyPr/>
          <a:lstStyle/>
          <a:p>
            <a:pPr>
              <a:defRPr/>
            </a:pPr>
            <a:r>
              <a:rPr lang="en-US" dirty="0"/>
              <a:t>Progressive Presidents</a:t>
            </a:r>
          </a:p>
        </p:txBody>
      </p:sp>
      <p:sp>
        <p:nvSpPr>
          <p:cNvPr id="24579" name="Text Placeholder 3"/>
          <p:cNvSpPr>
            <a:spLocks noGrp="1"/>
          </p:cNvSpPr>
          <p:nvPr>
            <p:ph type="body" idx="1"/>
          </p:nvPr>
        </p:nvSpPr>
        <p:spPr>
          <a:xfrm>
            <a:off x="8546976" y="-85638"/>
            <a:ext cx="5087075" cy="536005"/>
          </a:xfrm>
          <a:ln>
            <a:miter lim="800000"/>
            <a:headEnd/>
            <a:tailEnd/>
          </a:ln>
        </p:spPr>
        <p:txBody>
          <a:bodyPr/>
          <a:lstStyle/>
          <a:p>
            <a:pPr eaLnBrk="1" hangingPunct="1"/>
            <a:r>
              <a:rPr lang="en-US" altLang="en-US" dirty="0"/>
              <a:t>1913-1921</a:t>
            </a:r>
          </a:p>
        </p:txBody>
      </p:sp>
      <p:sp>
        <p:nvSpPr>
          <p:cNvPr id="24580" name="Content Placeholder 4"/>
          <p:cNvSpPr>
            <a:spLocks noGrp="1"/>
          </p:cNvSpPr>
          <p:nvPr>
            <p:ph sz="quarter" idx="2"/>
          </p:nvPr>
        </p:nvSpPr>
        <p:spPr>
          <a:xfrm>
            <a:off x="276328" y="1817204"/>
            <a:ext cx="8841168" cy="4114800"/>
          </a:xfrm>
        </p:spPr>
        <p:txBody>
          <a:bodyPr>
            <a:noAutofit/>
          </a:bodyPr>
          <a:lstStyle/>
          <a:p>
            <a:pPr eaLnBrk="1" hangingPunct="1"/>
            <a:r>
              <a:rPr lang="en-US" altLang="en-US" sz="2000" b="1" dirty="0"/>
              <a:t>Woodrow Wilson, Democrat (1913-1921)</a:t>
            </a:r>
          </a:p>
          <a:p>
            <a:pPr lvl="1" eaLnBrk="1" hangingPunct="1"/>
            <a:r>
              <a:rPr lang="en-US" altLang="en-US" sz="2000" dirty="0"/>
              <a:t>Grew up in Virginia during the Civil War.  Only second Democrat to occupy White House since Civil War</a:t>
            </a:r>
          </a:p>
          <a:p>
            <a:pPr lvl="1"/>
            <a:r>
              <a:rPr lang="en-US" altLang="en-US" sz="2000" dirty="0"/>
              <a:t>First southerner since Zachary Taylor (1849)</a:t>
            </a:r>
          </a:p>
          <a:p>
            <a:pPr lvl="1"/>
            <a:r>
              <a:rPr lang="en-US" altLang="en-US" sz="2000" dirty="0"/>
              <a:t>Idealistic, intellectual, righteous, inflexible</a:t>
            </a:r>
          </a:p>
          <a:p>
            <a:pPr lvl="1"/>
            <a:r>
              <a:rPr lang="en-US" sz="2000" dirty="0"/>
              <a:t>graduated from Princeton (then the College of New Jersey) and the University of Virginia Law School, </a:t>
            </a:r>
          </a:p>
          <a:p>
            <a:pPr lvl="1"/>
            <a:r>
              <a:rPr lang="en-US" sz="2000" dirty="0"/>
              <a:t>earned his doctorate at Johns Hopkins University and entered upon an academic career.</a:t>
            </a:r>
          </a:p>
          <a:p>
            <a:pPr lvl="1"/>
            <a:r>
              <a:rPr lang="en-US" altLang="en-US" sz="2000" dirty="0"/>
              <a:t>professor of political science who became president of Princeton in 1902</a:t>
            </a:r>
          </a:p>
          <a:p>
            <a:pPr lvl="1"/>
            <a:r>
              <a:rPr lang="en-US" altLang="en-US" sz="2000" dirty="0"/>
              <a:t>Ran for Governor of New Jersey in 1910. </a:t>
            </a:r>
          </a:p>
          <a:p>
            <a:pPr lvl="2"/>
            <a:r>
              <a:rPr lang="en-US" altLang="en-US" sz="1800" dirty="0"/>
              <a:t>Won passage of anti-trust legislation, workmen’s compensation, restriction of child labor, direct primaries</a:t>
            </a:r>
          </a:p>
        </p:txBody>
      </p:sp>
      <p:pic>
        <p:nvPicPr>
          <p:cNvPr id="24581" name="Picture 2" descr="File:Woodrow Wilson-H&amp;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7795" y="1378226"/>
            <a:ext cx="3334205" cy="43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848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52" y="0"/>
            <a:ext cx="7242048" cy="1143000"/>
          </a:xfrm>
        </p:spPr>
        <p:txBody>
          <a:bodyPr/>
          <a:lstStyle/>
          <a:p>
            <a:pPr>
              <a:defRPr/>
            </a:pPr>
            <a:r>
              <a:rPr lang="en-US" dirty="0"/>
              <a:t>Progressive Presidents</a:t>
            </a:r>
          </a:p>
        </p:txBody>
      </p:sp>
      <p:sp>
        <p:nvSpPr>
          <p:cNvPr id="24579" name="Text Placeholder 3"/>
          <p:cNvSpPr>
            <a:spLocks noGrp="1"/>
          </p:cNvSpPr>
          <p:nvPr>
            <p:ph type="body" idx="1"/>
          </p:nvPr>
        </p:nvSpPr>
        <p:spPr>
          <a:xfrm>
            <a:off x="8546976" y="-85638"/>
            <a:ext cx="5087075" cy="536005"/>
          </a:xfrm>
          <a:ln>
            <a:miter lim="800000"/>
            <a:headEnd/>
            <a:tailEnd/>
          </a:ln>
        </p:spPr>
        <p:txBody>
          <a:bodyPr/>
          <a:lstStyle/>
          <a:p>
            <a:pPr eaLnBrk="1" hangingPunct="1"/>
            <a:r>
              <a:rPr lang="en-US" altLang="en-US" dirty="0"/>
              <a:t>1913-1921</a:t>
            </a:r>
          </a:p>
        </p:txBody>
      </p:sp>
      <p:sp>
        <p:nvSpPr>
          <p:cNvPr id="24580" name="Content Placeholder 4"/>
          <p:cNvSpPr>
            <a:spLocks noGrp="1"/>
          </p:cNvSpPr>
          <p:nvPr>
            <p:ph sz="quarter" idx="2"/>
          </p:nvPr>
        </p:nvSpPr>
        <p:spPr>
          <a:xfrm>
            <a:off x="369093" y="2043734"/>
            <a:ext cx="7412832" cy="4114800"/>
          </a:xfrm>
        </p:spPr>
        <p:txBody>
          <a:bodyPr>
            <a:noAutofit/>
          </a:bodyPr>
          <a:lstStyle/>
          <a:p>
            <a:pPr eaLnBrk="1" hangingPunct="1"/>
            <a:r>
              <a:rPr lang="en-US" altLang="en-US" sz="2200" dirty="0"/>
              <a:t>1912 platform for change was called the </a:t>
            </a:r>
            <a:r>
              <a:rPr lang="en-US" altLang="en-US" sz="2200" b="1" dirty="0"/>
              <a:t>“New Freedom”. </a:t>
            </a:r>
          </a:p>
          <a:p>
            <a:pPr eaLnBrk="1" hangingPunct="1"/>
            <a:r>
              <a:rPr lang="en-US" altLang="en-US" sz="2200" dirty="0"/>
              <a:t>New Freedom program </a:t>
            </a:r>
            <a:r>
              <a:rPr lang="en-US" sz="2200" dirty="0"/>
              <a:t>attacked what Wilson called the </a:t>
            </a:r>
            <a:r>
              <a:rPr lang="en-US" sz="2200" b="1" cap="all" dirty="0"/>
              <a:t>TRIPLE WALL OF PRIVILEGE</a:t>
            </a:r>
            <a:r>
              <a:rPr lang="en-US" sz="2200" dirty="0"/>
              <a:t> — the tariff, the banks, and the trusts.</a:t>
            </a:r>
          </a:p>
          <a:p>
            <a:pPr lvl="1" eaLnBrk="1" hangingPunct="1"/>
            <a:r>
              <a:rPr lang="en-US" altLang="en-US" sz="2200" dirty="0"/>
              <a:t>Goal was to bring back conditions of free and fair competition in the economy</a:t>
            </a:r>
          </a:p>
        </p:txBody>
      </p:sp>
      <p:pic>
        <p:nvPicPr>
          <p:cNvPr id="24581" name="Picture 2" descr="File:Woodrow Wilson-H&amp;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900734"/>
            <a:ext cx="441007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39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0">
                                            <p:txEl>
                                              <p:pRg st="1" end="1"/>
                                            </p:txEl>
                                          </p:spTgt>
                                        </p:tgtEl>
                                        <p:attrNameLst>
                                          <p:attrName>style.visibility</p:attrName>
                                        </p:attrNameLst>
                                      </p:cBhvr>
                                      <p:to>
                                        <p:strVal val="visible"/>
                                      </p:to>
                                    </p:set>
                                    <p:anim calcmode="lin" valueType="num">
                                      <p:cBhvr additive="base">
                                        <p:cTn id="13" dur="5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80">
                                            <p:txEl>
                                              <p:pRg st="2" end="2"/>
                                            </p:txEl>
                                          </p:spTgt>
                                        </p:tgtEl>
                                        <p:attrNameLst>
                                          <p:attrName>style.visibility</p:attrName>
                                        </p:attrNameLst>
                                      </p:cBhvr>
                                      <p:to>
                                        <p:strVal val="visible"/>
                                      </p:to>
                                    </p:set>
                                    <p:anim calcmode="lin" valueType="num">
                                      <p:cBhvr additive="base">
                                        <p:cTn id="19" dur="500" fill="hold"/>
                                        <p:tgtEl>
                                          <p:spTgt spid="245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8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42048" cy="1143000"/>
          </a:xfrm>
        </p:spPr>
        <p:txBody>
          <a:bodyPr/>
          <a:lstStyle/>
          <a:p>
            <a:pPr>
              <a:defRPr/>
            </a:pPr>
            <a:r>
              <a:rPr lang="en-US" dirty="0"/>
              <a:t>Progressive Presidents</a:t>
            </a:r>
          </a:p>
        </p:txBody>
      </p:sp>
      <p:sp>
        <p:nvSpPr>
          <p:cNvPr id="24579" name="Text Placeholder 3"/>
          <p:cNvSpPr>
            <a:spLocks noGrp="1"/>
          </p:cNvSpPr>
          <p:nvPr>
            <p:ph type="body" idx="1"/>
          </p:nvPr>
        </p:nvSpPr>
        <p:spPr>
          <a:xfrm>
            <a:off x="8607977" y="0"/>
            <a:ext cx="3521075" cy="457200"/>
          </a:xfrm>
          <a:ln>
            <a:miter lim="800000"/>
            <a:headEnd/>
            <a:tailEnd/>
          </a:ln>
        </p:spPr>
        <p:txBody>
          <a:bodyPr/>
          <a:lstStyle/>
          <a:p>
            <a:pPr eaLnBrk="1" hangingPunct="1"/>
            <a:r>
              <a:rPr lang="en-US" altLang="en-US" dirty="0"/>
              <a:t>1913-1921</a:t>
            </a:r>
          </a:p>
        </p:txBody>
      </p:sp>
      <p:sp>
        <p:nvSpPr>
          <p:cNvPr id="24580" name="Content Placeholder 4"/>
          <p:cNvSpPr>
            <a:spLocks noGrp="1"/>
          </p:cNvSpPr>
          <p:nvPr>
            <p:ph sz="quarter" idx="2"/>
          </p:nvPr>
        </p:nvSpPr>
        <p:spPr>
          <a:xfrm>
            <a:off x="371060" y="2054087"/>
            <a:ext cx="7593497" cy="4919869"/>
          </a:xfrm>
        </p:spPr>
        <p:txBody>
          <a:bodyPr>
            <a:normAutofit fontScale="92500" lnSpcReduction="10000"/>
          </a:bodyPr>
          <a:lstStyle/>
          <a:p>
            <a:pPr eaLnBrk="1" hangingPunct="1"/>
            <a:r>
              <a:rPr lang="en-US" altLang="en-US" sz="2400" b="1" dirty="0"/>
              <a:t>Underwood Tariff Act-1913</a:t>
            </a:r>
          </a:p>
          <a:p>
            <a:pPr lvl="1" eaLnBrk="1" hangingPunct="1"/>
            <a:r>
              <a:rPr lang="en-US" altLang="en-US" sz="2400" dirty="0"/>
              <a:t>Wilson felt that t</a:t>
            </a:r>
            <a:r>
              <a:rPr lang="en-US" sz="2400" dirty="0"/>
              <a:t>ariffs protected the large industrialists at the expense of small farmers. </a:t>
            </a:r>
          </a:p>
          <a:p>
            <a:pPr lvl="1" eaLnBrk="1" hangingPunct="1"/>
            <a:r>
              <a:rPr lang="en-US" sz="2400" dirty="0"/>
              <a:t>On his first day of the presidency he called for a special session on congress to lower the tariff.</a:t>
            </a:r>
          </a:p>
          <a:p>
            <a:pPr lvl="1" eaLnBrk="1" hangingPunct="1"/>
            <a:r>
              <a:rPr lang="en-US" sz="2400" dirty="0"/>
              <a:t>By speaking directly to congress he broke long standing tradition of Presidents making written requests to congress</a:t>
            </a:r>
          </a:p>
          <a:p>
            <a:pPr lvl="1" eaLnBrk="1" hangingPunct="1"/>
            <a:r>
              <a:rPr lang="en-US" sz="2400" dirty="0"/>
              <a:t>Wilson’s argument was to bring consumer prices down by lowering the tariff.</a:t>
            </a:r>
          </a:p>
          <a:p>
            <a:pPr lvl="1" eaLnBrk="1" hangingPunct="1"/>
            <a:r>
              <a:rPr lang="en-US" sz="2400" dirty="0"/>
              <a:t>Lowered tariffs for the first time in 51 years</a:t>
            </a:r>
          </a:p>
          <a:p>
            <a:pPr lvl="1" eaLnBrk="1" hangingPunct="1"/>
            <a:r>
              <a:rPr lang="en-US" sz="2400" dirty="0"/>
              <a:t>To compensate for the loss in revenue, a graduated income tax with rates from 1-6%  was passed</a:t>
            </a:r>
          </a:p>
          <a:p>
            <a:pPr lvl="1" eaLnBrk="1" hangingPunct="1"/>
            <a:endParaRPr lang="en-US" sz="2400" dirty="0"/>
          </a:p>
        </p:txBody>
      </p:sp>
      <p:pic>
        <p:nvPicPr>
          <p:cNvPr id="24581" name="Picture 2" descr="File:Woodrow Wilson-H&amp;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865" y="1695864"/>
            <a:ext cx="3521075" cy="455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46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0">
                                            <p:txEl>
                                              <p:pRg st="1" end="1"/>
                                            </p:txEl>
                                          </p:spTgt>
                                        </p:tgtEl>
                                        <p:attrNameLst>
                                          <p:attrName>style.visibility</p:attrName>
                                        </p:attrNameLst>
                                      </p:cBhvr>
                                      <p:to>
                                        <p:strVal val="visible"/>
                                      </p:to>
                                    </p:set>
                                    <p:anim calcmode="lin" valueType="num">
                                      <p:cBhvr additive="base">
                                        <p:cTn id="13" dur="5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80">
                                            <p:txEl>
                                              <p:pRg st="2" end="2"/>
                                            </p:txEl>
                                          </p:spTgt>
                                        </p:tgtEl>
                                        <p:attrNameLst>
                                          <p:attrName>style.visibility</p:attrName>
                                        </p:attrNameLst>
                                      </p:cBhvr>
                                      <p:to>
                                        <p:strVal val="visible"/>
                                      </p:to>
                                    </p:set>
                                    <p:anim calcmode="lin" valueType="num">
                                      <p:cBhvr additive="base">
                                        <p:cTn id="19" dur="500" fill="hold"/>
                                        <p:tgtEl>
                                          <p:spTgt spid="245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80">
                                            <p:txEl>
                                              <p:pRg st="3" end="3"/>
                                            </p:txEl>
                                          </p:spTgt>
                                        </p:tgtEl>
                                        <p:attrNameLst>
                                          <p:attrName>style.visibility</p:attrName>
                                        </p:attrNameLst>
                                      </p:cBhvr>
                                      <p:to>
                                        <p:strVal val="visible"/>
                                      </p:to>
                                    </p:set>
                                    <p:anim calcmode="lin" valueType="num">
                                      <p:cBhvr additive="base">
                                        <p:cTn id="25" dur="500" fill="hold"/>
                                        <p:tgtEl>
                                          <p:spTgt spid="2458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580">
                                            <p:txEl>
                                              <p:pRg st="4" end="4"/>
                                            </p:txEl>
                                          </p:spTgt>
                                        </p:tgtEl>
                                        <p:attrNameLst>
                                          <p:attrName>style.visibility</p:attrName>
                                        </p:attrNameLst>
                                      </p:cBhvr>
                                      <p:to>
                                        <p:strVal val="visible"/>
                                      </p:to>
                                    </p:set>
                                    <p:anim calcmode="lin" valueType="num">
                                      <p:cBhvr additive="base">
                                        <p:cTn id="31" dur="500" fill="hold"/>
                                        <p:tgtEl>
                                          <p:spTgt spid="2458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580">
                                            <p:txEl>
                                              <p:pRg st="5" end="5"/>
                                            </p:txEl>
                                          </p:spTgt>
                                        </p:tgtEl>
                                        <p:attrNameLst>
                                          <p:attrName>style.visibility</p:attrName>
                                        </p:attrNameLst>
                                      </p:cBhvr>
                                      <p:to>
                                        <p:strVal val="visible"/>
                                      </p:to>
                                    </p:set>
                                    <p:anim calcmode="lin" valueType="num">
                                      <p:cBhvr additive="base">
                                        <p:cTn id="37" dur="500" fill="hold"/>
                                        <p:tgtEl>
                                          <p:spTgt spid="2458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8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580">
                                            <p:txEl>
                                              <p:pRg st="6" end="6"/>
                                            </p:txEl>
                                          </p:spTgt>
                                        </p:tgtEl>
                                        <p:attrNameLst>
                                          <p:attrName>style.visibility</p:attrName>
                                        </p:attrNameLst>
                                      </p:cBhvr>
                                      <p:to>
                                        <p:strVal val="visible"/>
                                      </p:to>
                                    </p:set>
                                    <p:anim calcmode="lin" valueType="num">
                                      <p:cBhvr additive="base">
                                        <p:cTn id="43" dur="500" fill="hold"/>
                                        <p:tgtEl>
                                          <p:spTgt spid="2458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8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42048" cy="1143000"/>
          </a:xfrm>
        </p:spPr>
        <p:txBody>
          <a:bodyPr/>
          <a:lstStyle/>
          <a:p>
            <a:pPr>
              <a:defRPr/>
            </a:pPr>
            <a:r>
              <a:rPr lang="en-US" dirty="0"/>
              <a:t>Progressive Presidents</a:t>
            </a:r>
          </a:p>
        </p:txBody>
      </p:sp>
      <p:sp>
        <p:nvSpPr>
          <p:cNvPr id="24579" name="Text Placeholder 3"/>
          <p:cNvSpPr>
            <a:spLocks noGrp="1"/>
          </p:cNvSpPr>
          <p:nvPr>
            <p:ph type="body" idx="1"/>
          </p:nvPr>
        </p:nvSpPr>
        <p:spPr>
          <a:xfrm>
            <a:off x="6771184" y="-72386"/>
            <a:ext cx="5087075" cy="536005"/>
          </a:xfrm>
          <a:ln>
            <a:miter lim="800000"/>
            <a:headEnd/>
            <a:tailEnd/>
          </a:ln>
        </p:spPr>
        <p:txBody>
          <a:bodyPr/>
          <a:lstStyle/>
          <a:p>
            <a:pPr eaLnBrk="1" hangingPunct="1"/>
            <a:r>
              <a:rPr lang="en-US" altLang="en-US" dirty="0"/>
              <a:t>1913-1921</a:t>
            </a:r>
          </a:p>
        </p:txBody>
      </p:sp>
      <p:sp>
        <p:nvSpPr>
          <p:cNvPr id="24580" name="Content Placeholder 4"/>
          <p:cNvSpPr>
            <a:spLocks noGrp="1"/>
          </p:cNvSpPr>
          <p:nvPr>
            <p:ph sz="quarter" idx="2"/>
          </p:nvPr>
        </p:nvSpPr>
        <p:spPr>
          <a:xfrm>
            <a:off x="0" y="1965048"/>
            <a:ext cx="8122835" cy="5121760"/>
          </a:xfrm>
        </p:spPr>
        <p:txBody>
          <a:bodyPr>
            <a:normAutofit fontScale="92500" lnSpcReduction="20000"/>
          </a:bodyPr>
          <a:lstStyle/>
          <a:p>
            <a:pPr eaLnBrk="1" hangingPunct="1"/>
            <a:r>
              <a:rPr lang="en-US" altLang="en-US" sz="2400" b="1" dirty="0"/>
              <a:t>Federal Reserve Act-1914</a:t>
            </a:r>
          </a:p>
          <a:p>
            <a:pPr lvl="1" eaLnBrk="1" hangingPunct="1"/>
            <a:r>
              <a:rPr lang="en-US" altLang="en-US" sz="2400" dirty="0"/>
              <a:t>Wilson felt that the gold standard was inflexible and that banks were too influenced by stock speculation on Wall Street</a:t>
            </a:r>
          </a:p>
          <a:p>
            <a:pPr lvl="1" eaLnBrk="1" hangingPunct="1"/>
            <a:r>
              <a:rPr lang="en-US" altLang="en-US" sz="2400" dirty="0"/>
              <a:t>President spoke directly to congress again, to propose a plan for a national banking system that would serve the public interests</a:t>
            </a:r>
          </a:p>
          <a:p>
            <a:pPr lvl="1" eaLnBrk="1" hangingPunct="1"/>
            <a:r>
              <a:rPr lang="en-US" altLang="en-US" sz="2400" dirty="0"/>
              <a:t>Act created a decentralized national bank composed of twelve regional branches. </a:t>
            </a:r>
          </a:p>
          <a:p>
            <a:pPr lvl="1" eaLnBrk="1" hangingPunct="1"/>
            <a:r>
              <a:rPr lang="en-US" altLang="en-US" sz="2400" dirty="0"/>
              <a:t>Collectively, all the private banks in each region received their money from their respective region’s branch.</a:t>
            </a:r>
          </a:p>
          <a:p>
            <a:pPr lvl="1" eaLnBrk="1" hangingPunct="1"/>
            <a:r>
              <a:rPr lang="en-US" altLang="en-US" sz="2400" dirty="0"/>
              <a:t>Private banks would issue Federal Reserve Notes (dollar bills) to regional banks for consumer purchases</a:t>
            </a:r>
          </a:p>
          <a:p>
            <a:pPr lvl="1" eaLnBrk="1" hangingPunct="1"/>
            <a:r>
              <a:rPr lang="en-US" altLang="en-US" sz="2400" dirty="0"/>
              <a:t>A new </a:t>
            </a:r>
            <a:r>
              <a:rPr lang="en-US" altLang="en-US" sz="2400" b="1" dirty="0"/>
              <a:t>Federal Reserve Board </a:t>
            </a:r>
            <a:r>
              <a:rPr lang="en-US" altLang="en-US" sz="2400" dirty="0"/>
              <a:t>had the final say in decisions affecting all branches, including setting </a:t>
            </a:r>
            <a:r>
              <a:rPr lang="en-US" altLang="en-US" sz="2400" b="1" dirty="0"/>
              <a:t>interest rates </a:t>
            </a:r>
            <a:r>
              <a:rPr lang="en-US" altLang="en-US" sz="2400" dirty="0"/>
              <a:t>and issuing currency.</a:t>
            </a:r>
            <a:endParaRPr lang="en-US" altLang="en-US" sz="2200" dirty="0"/>
          </a:p>
          <a:p>
            <a:pPr eaLnBrk="1" hangingPunct="1"/>
            <a:endParaRPr lang="en-US" altLang="en-US" dirty="0"/>
          </a:p>
        </p:txBody>
      </p:sp>
      <p:pic>
        <p:nvPicPr>
          <p:cNvPr id="24581" name="Picture 2" descr="File:Woodrow Wilson-H&amp;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2835" y="1143000"/>
            <a:ext cx="4069165" cy="526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62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0">
                                            <p:txEl>
                                              <p:pRg st="1" end="1"/>
                                            </p:txEl>
                                          </p:spTgt>
                                        </p:tgtEl>
                                        <p:attrNameLst>
                                          <p:attrName>style.visibility</p:attrName>
                                        </p:attrNameLst>
                                      </p:cBhvr>
                                      <p:to>
                                        <p:strVal val="visible"/>
                                      </p:to>
                                    </p:set>
                                    <p:anim calcmode="lin" valueType="num">
                                      <p:cBhvr additive="base">
                                        <p:cTn id="13" dur="5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80">
                                            <p:txEl>
                                              <p:pRg st="2" end="2"/>
                                            </p:txEl>
                                          </p:spTgt>
                                        </p:tgtEl>
                                        <p:attrNameLst>
                                          <p:attrName>style.visibility</p:attrName>
                                        </p:attrNameLst>
                                      </p:cBhvr>
                                      <p:to>
                                        <p:strVal val="visible"/>
                                      </p:to>
                                    </p:set>
                                    <p:anim calcmode="lin" valueType="num">
                                      <p:cBhvr additive="base">
                                        <p:cTn id="19" dur="500" fill="hold"/>
                                        <p:tgtEl>
                                          <p:spTgt spid="245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80">
                                            <p:txEl>
                                              <p:pRg st="3" end="3"/>
                                            </p:txEl>
                                          </p:spTgt>
                                        </p:tgtEl>
                                        <p:attrNameLst>
                                          <p:attrName>style.visibility</p:attrName>
                                        </p:attrNameLst>
                                      </p:cBhvr>
                                      <p:to>
                                        <p:strVal val="visible"/>
                                      </p:to>
                                    </p:set>
                                    <p:anim calcmode="lin" valueType="num">
                                      <p:cBhvr additive="base">
                                        <p:cTn id="25" dur="500" fill="hold"/>
                                        <p:tgtEl>
                                          <p:spTgt spid="2458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580">
                                            <p:txEl>
                                              <p:pRg st="4" end="4"/>
                                            </p:txEl>
                                          </p:spTgt>
                                        </p:tgtEl>
                                        <p:attrNameLst>
                                          <p:attrName>style.visibility</p:attrName>
                                        </p:attrNameLst>
                                      </p:cBhvr>
                                      <p:to>
                                        <p:strVal val="visible"/>
                                      </p:to>
                                    </p:set>
                                    <p:anim calcmode="lin" valueType="num">
                                      <p:cBhvr additive="base">
                                        <p:cTn id="31" dur="500" fill="hold"/>
                                        <p:tgtEl>
                                          <p:spTgt spid="2458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580">
                                            <p:txEl>
                                              <p:pRg st="5" end="5"/>
                                            </p:txEl>
                                          </p:spTgt>
                                        </p:tgtEl>
                                        <p:attrNameLst>
                                          <p:attrName>style.visibility</p:attrName>
                                        </p:attrNameLst>
                                      </p:cBhvr>
                                      <p:to>
                                        <p:strVal val="visible"/>
                                      </p:to>
                                    </p:set>
                                    <p:anim calcmode="lin" valueType="num">
                                      <p:cBhvr additive="base">
                                        <p:cTn id="37" dur="500" fill="hold"/>
                                        <p:tgtEl>
                                          <p:spTgt spid="2458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8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580">
                                            <p:txEl>
                                              <p:pRg st="6" end="6"/>
                                            </p:txEl>
                                          </p:spTgt>
                                        </p:tgtEl>
                                        <p:attrNameLst>
                                          <p:attrName>style.visibility</p:attrName>
                                        </p:attrNameLst>
                                      </p:cBhvr>
                                      <p:to>
                                        <p:strVal val="visible"/>
                                      </p:to>
                                    </p:set>
                                    <p:anim calcmode="lin" valueType="num">
                                      <p:cBhvr additive="base">
                                        <p:cTn id="43" dur="500" fill="hold"/>
                                        <p:tgtEl>
                                          <p:spTgt spid="2458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8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42048" cy="1143000"/>
          </a:xfrm>
        </p:spPr>
        <p:txBody>
          <a:bodyPr/>
          <a:lstStyle/>
          <a:p>
            <a:pPr>
              <a:defRPr/>
            </a:pPr>
            <a:r>
              <a:rPr lang="en-US" dirty="0"/>
              <a:t>Progressive Presidents</a:t>
            </a:r>
          </a:p>
        </p:txBody>
      </p:sp>
      <p:sp>
        <p:nvSpPr>
          <p:cNvPr id="24579" name="Text Placeholder 3"/>
          <p:cNvSpPr>
            <a:spLocks noGrp="1"/>
          </p:cNvSpPr>
          <p:nvPr>
            <p:ph type="body" idx="1"/>
          </p:nvPr>
        </p:nvSpPr>
        <p:spPr>
          <a:xfrm>
            <a:off x="8607977" y="0"/>
            <a:ext cx="3521075" cy="457200"/>
          </a:xfrm>
          <a:ln>
            <a:miter lim="800000"/>
            <a:headEnd/>
            <a:tailEnd/>
          </a:ln>
        </p:spPr>
        <p:txBody>
          <a:bodyPr/>
          <a:lstStyle/>
          <a:p>
            <a:pPr eaLnBrk="1" hangingPunct="1"/>
            <a:r>
              <a:rPr lang="en-US" altLang="en-US" dirty="0"/>
              <a:t>1913-1921</a:t>
            </a:r>
          </a:p>
        </p:txBody>
      </p:sp>
      <p:sp>
        <p:nvSpPr>
          <p:cNvPr id="24580" name="Content Placeholder 4"/>
          <p:cNvSpPr>
            <a:spLocks noGrp="1"/>
          </p:cNvSpPr>
          <p:nvPr>
            <p:ph sz="quarter" idx="2"/>
          </p:nvPr>
        </p:nvSpPr>
        <p:spPr>
          <a:xfrm>
            <a:off x="397565" y="2120348"/>
            <a:ext cx="6281531" cy="4853608"/>
          </a:xfrm>
        </p:spPr>
        <p:txBody>
          <a:bodyPr>
            <a:normAutofit/>
          </a:bodyPr>
          <a:lstStyle/>
          <a:p>
            <a:pPr eaLnBrk="1" hangingPunct="1"/>
            <a:r>
              <a:rPr lang="en-US" sz="2400" b="1" dirty="0"/>
              <a:t>Clayton Anti-Trust Act of 1914</a:t>
            </a:r>
          </a:p>
          <a:p>
            <a:pPr lvl="1"/>
            <a:r>
              <a:rPr lang="en-US" sz="2200" dirty="0"/>
              <a:t>addressed specific practices that the Sherman Act does not clearly prohibit, such as mergers and interlocking directorates (that is, the same person making business decisions for competing companies). </a:t>
            </a:r>
          </a:p>
          <a:p>
            <a:pPr lvl="1" eaLnBrk="1" hangingPunct="1"/>
            <a:r>
              <a:rPr lang="en-US" sz="2200" dirty="0"/>
              <a:t>legalized labor unions and their right to strike peacefully.  Unions could no longer be prosecuted as trusts</a:t>
            </a:r>
          </a:p>
          <a:p>
            <a:pPr lvl="1"/>
            <a:r>
              <a:rPr lang="en-US" altLang="en-US" sz="2200" dirty="0"/>
              <a:t>act would be enforced by the newly created Federal Trade Commission (FTC) </a:t>
            </a:r>
          </a:p>
        </p:txBody>
      </p:sp>
      <p:pic>
        <p:nvPicPr>
          <p:cNvPr id="24581" name="Picture 2" descr="File:Woodrow Wilson-H&amp;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1152525"/>
            <a:ext cx="441007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11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 calcmode="lin" valueType="num">
                                      <p:cBhvr additive="base">
                                        <p:cTn id="7" dur="5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0">
                                            <p:txEl>
                                              <p:pRg st="2" end="2"/>
                                            </p:txEl>
                                          </p:spTgt>
                                        </p:tgtEl>
                                        <p:attrNameLst>
                                          <p:attrName>style.visibility</p:attrName>
                                        </p:attrNameLst>
                                      </p:cBhvr>
                                      <p:to>
                                        <p:strVal val="visible"/>
                                      </p:to>
                                    </p:set>
                                    <p:anim calcmode="lin" valueType="num">
                                      <p:cBhvr additive="base">
                                        <p:cTn id="13" dur="500" fill="hold"/>
                                        <p:tgtEl>
                                          <p:spTgt spid="245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anim calcmode="lin" valueType="num">
                                      <p:cBhvr additive="base">
                                        <p:cTn id="19" dur="500" fill="hold"/>
                                        <p:tgtEl>
                                          <p:spTgt spid="2458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8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42048" cy="1143000"/>
          </a:xfrm>
        </p:spPr>
        <p:txBody>
          <a:bodyPr/>
          <a:lstStyle/>
          <a:p>
            <a:pPr>
              <a:defRPr/>
            </a:pPr>
            <a:r>
              <a:rPr lang="en-US" dirty="0"/>
              <a:t>Progressive Presidents</a:t>
            </a:r>
          </a:p>
        </p:txBody>
      </p:sp>
      <p:sp>
        <p:nvSpPr>
          <p:cNvPr id="24579" name="Text Placeholder 3"/>
          <p:cNvSpPr>
            <a:spLocks noGrp="1"/>
          </p:cNvSpPr>
          <p:nvPr>
            <p:ph type="body" idx="1"/>
          </p:nvPr>
        </p:nvSpPr>
        <p:spPr>
          <a:xfrm>
            <a:off x="7235010" y="35495"/>
            <a:ext cx="5087075" cy="536005"/>
          </a:xfrm>
          <a:ln>
            <a:miter lim="800000"/>
            <a:headEnd/>
            <a:tailEnd/>
          </a:ln>
        </p:spPr>
        <p:txBody>
          <a:bodyPr/>
          <a:lstStyle/>
          <a:p>
            <a:pPr eaLnBrk="1" hangingPunct="1"/>
            <a:r>
              <a:rPr lang="en-US" altLang="en-US" dirty="0"/>
              <a:t>1913-1921</a:t>
            </a:r>
          </a:p>
        </p:txBody>
      </p:sp>
      <p:sp>
        <p:nvSpPr>
          <p:cNvPr id="24580" name="Content Placeholder 4"/>
          <p:cNvSpPr>
            <a:spLocks noGrp="1"/>
          </p:cNvSpPr>
          <p:nvPr>
            <p:ph sz="quarter" idx="2"/>
          </p:nvPr>
        </p:nvSpPr>
        <p:spPr>
          <a:xfrm>
            <a:off x="483704" y="2027583"/>
            <a:ext cx="6957391" cy="4794921"/>
          </a:xfrm>
        </p:spPr>
        <p:txBody>
          <a:bodyPr>
            <a:normAutofit fontScale="92500" lnSpcReduction="20000"/>
          </a:bodyPr>
          <a:lstStyle/>
          <a:p>
            <a:pPr eaLnBrk="1" hangingPunct="1"/>
            <a:r>
              <a:rPr lang="en-US" altLang="en-US" sz="2200" b="1" dirty="0"/>
              <a:t>Federal Trade Commission Act-1914</a:t>
            </a:r>
          </a:p>
          <a:p>
            <a:pPr lvl="1"/>
            <a:r>
              <a:rPr lang="en-US" sz="2400" dirty="0"/>
              <a:t>bans "unfair methods of competition" and "unfair or deceptive acts or practices.</a:t>
            </a:r>
          </a:p>
          <a:p>
            <a:pPr lvl="1"/>
            <a:r>
              <a:rPr lang="en-US" altLang="en-US" sz="2400" dirty="0"/>
              <a:t>Empowers the Federal Trade Commission to investigate and take action against any “unfair trade practice” in every industry except banking and transportation</a:t>
            </a:r>
          </a:p>
          <a:p>
            <a:pPr lvl="1"/>
            <a:r>
              <a:rPr lang="en-US" altLang="en-US" sz="2400" dirty="0"/>
              <a:t>“watchdog agency”-works to protect the interests of consumers and businesses on behalf of competition</a:t>
            </a:r>
          </a:p>
          <a:p>
            <a:pPr eaLnBrk="1" hangingPunct="1"/>
            <a:r>
              <a:rPr lang="en-US" altLang="en-US" sz="2200" b="1" dirty="0"/>
              <a:t>Workmen’s Compensation Act 1916</a:t>
            </a:r>
          </a:p>
          <a:p>
            <a:pPr lvl="1" eaLnBrk="1" hangingPunct="1"/>
            <a:r>
              <a:rPr lang="en-US" sz="2200" dirty="0"/>
              <a:t>helped support temporarily disabled federal employees</a:t>
            </a:r>
          </a:p>
          <a:p>
            <a:pPr eaLnBrk="1" hangingPunct="1"/>
            <a:r>
              <a:rPr lang="en-US" altLang="en-US" sz="2200" b="1" dirty="0"/>
              <a:t>Child Labor Act-1916</a:t>
            </a:r>
          </a:p>
          <a:p>
            <a:pPr lvl="1" eaLnBrk="1" hangingPunct="1"/>
            <a:r>
              <a:rPr lang="en-US" altLang="en-US" sz="2200" dirty="0"/>
              <a:t>Prohibited the shipment in interstate commerce of products manufactured by children under 14 years of age</a:t>
            </a:r>
          </a:p>
          <a:p>
            <a:pPr lvl="1" eaLnBrk="1" hangingPunct="1"/>
            <a:endParaRPr lang="en-US" altLang="en-US" b="1" dirty="0"/>
          </a:p>
          <a:p>
            <a:pPr eaLnBrk="1" hangingPunct="1"/>
            <a:endParaRPr lang="en-US" altLang="en-US" dirty="0"/>
          </a:p>
        </p:txBody>
      </p:sp>
      <p:pic>
        <p:nvPicPr>
          <p:cNvPr id="24581" name="Picture 2" descr="File:Woodrow Wilson-H&amp;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096" y="1178495"/>
            <a:ext cx="441007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99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Effect transition="in" filter="fade">
                                      <p:cBhvr>
                                        <p:cTn id="7" dur="1000"/>
                                        <p:tgtEl>
                                          <p:spTgt spid="24580">
                                            <p:txEl>
                                              <p:pRg st="1" end="1"/>
                                            </p:txEl>
                                          </p:spTgt>
                                        </p:tgtEl>
                                      </p:cBhvr>
                                    </p:animEffect>
                                    <p:anim calcmode="lin" valueType="num">
                                      <p:cBhvr>
                                        <p:cTn id="8" dur="10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5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580">
                                            <p:txEl>
                                              <p:pRg st="2" end="2"/>
                                            </p:txEl>
                                          </p:spTgt>
                                        </p:tgtEl>
                                        <p:attrNameLst>
                                          <p:attrName>style.visibility</p:attrName>
                                        </p:attrNameLst>
                                      </p:cBhvr>
                                      <p:to>
                                        <p:strVal val="visible"/>
                                      </p:to>
                                    </p:set>
                                    <p:animEffect transition="in" filter="fade">
                                      <p:cBhvr>
                                        <p:cTn id="14" dur="1000"/>
                                        <p:tgtEl>
                                          <p:spTgt spid="24580">
                                            <p:txEl>
                                              <p:pRg st="2" end="2"/>
                                            </p:txEl>
                                          </p:spTgt>
                                        </p:tgtEl>
                                      </p:cBhvr>
                                    </p:animEffect>
                                    <p:anim calcmode="lin" valueType="num">
                                      <p:cBhvr>
                                        <p:cTn id="15" dur="1000" fill="hold"/>
                                        <p:tgtEl>
                                          <p:spTgt spid="2458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45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580">
                                            <p:txEl>
                                              <p:pRg st="3" end="3"/>
                                            </p:txEl>
                                          </p:spTgt>
                                        </p:tgtEl>
                                        <p:attrNameLst>
                                          <p:attrName>style.visibility</p:attrName>
                                        </p:attrNameLst>
                                      </p:cBhvr>
                                      <p:to>
                                        <p:strVal val="visible"/>
                                      </p:to>
                                    </p:set>
                                    <p:animEffect transition="in" filter="fade">
                                      <p:cBhvr>
                                        <p:cTn id="21" dur="1000"/>
                                        <p:tgtEl>
                                          <p:spTgt spid="24580">
                                            <p:txEl>
                                              <p:pRg st="3" end="3"/>
                                            </p:txEl>
                                          </p:spTgt>
                                        </p:tgtEl>
                                      </p:cBhvr>
                                    </p:animEffect>
                                    <p:anim calcmode="lin" valueType="num">
                                      <p:cBhvr>
                                        <p:cTn id="22" dur="1000" fill="hold"/>
                                        <p:tgtEl>
                                          <p:spTgt spid="2458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458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580">
                                            <p:txEl>
                                              <p:pRg st="4" end="4"/>
                                            </p:txEl>
                                          </p:spTgt>
                                        </p:tgtEl>
                                        <p:attrNameLst>
                                          <p:attrName>style.visibility</p:attrName>
                                        </p:attrNameLst>
                                      </p:cBhvr>
                                      <p:to>
                                        <p:strVal val="visible"/>
                                      </p:to>
                                    </p:set>
                                    <p:animEffect transition="in" filter="fade">
                                      <p:cBhvr>
                                        <p:cTn id="28" dur="1000"/>
                                        <p:tgtEl>
                                          <p:spTgt spid="24580">
                                            <p:txEl>
                                              <p:pRg st="4" end="4"/>
                                            </p:txEl>
                                          </p:spTgt>
                                        </p:tgtEl>
                                      </p:cBhvr>
                                    </p:animEffect>
                                    <p:anim calcmode="lin" valueType="num">
                                      <p:cBhvr>
                                        <p:cTn id="29" dur="1000" fill="hold"/>
                                        <p:tgtEl>
                                          <p:spTgt spid="2458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4580">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4580">
                                            <p:txEl>
                                              <p:pRg st="5" end="5"/>
                                            </p:txEl>
                                          </p:spTgt>
                                        </p:tgtEl>
                                        <p:attrNameLst>
                                          <p:attrName>style.visibility</p:attrName>
                                        </p:attrNameLst>
                                      </p:cBhvr>
                                      <p:to>
                                        <p:strVal val="visible"/>
                                      </p:to>
                                    </p:set>
                                    <p:animEffect transition="in" filter="fade">
                                      <p:cBhvr>
                                        <p:cTn id="33" dur="1000"/>
                                        <p:tgtEl>
                                          <p:spTgt spid="24580">
                                            <p:txEl>
                                              <p:pRg st="5" end="5"/>
                                            </p:txEl>
                                          </p:spTgt>
                                        </p:tgtEl>
                                      </p:cBhvr>
                                    </p:animEffect>
                                    <p:anim calcmode="lin" valueType="num">
                                      <p:cBhvr>
                                        <p:cTn id="34" dur="1000" fill="hold"/>
                                        <p:tgtEl>
                                          <p:spTgt spid="24580">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458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580">
                                            <p:txEl>
                                              <p:pRg st="6" end="6"/>
                                            </p:txEl>
                                          </p:spTgt>
                                        </p:tgtEl>
                                        <p:attrNameLst>
                                          <p:attrName>style.visibility</p:attrName>
                                        </p:attrNameLst>
                                      </p:cBhvr>
                                      <p:to>
                                        <p:strVal val="visible"/>
                                      </p:to>
                                    </p:set>
                                    <p:animEffect transition="in" filter="fade">
                                      <p:cBhvr>
                                        <p:cTn id="40" dur="1000"/>
                                        <p:tgtEl>
                                          <p:spTgt spid="24580">
                                            <p:txEl>
                                              <p:pRg st="6" end="6"/>
                                            </p:txEl>
                                          </p:spTgt>
                                        </p:tgtEl>
                                      </p:cBhvr>
                                    </p:animEffect>
                                    <p:anim calcmode="lin" valueType="num">
                                      <p:cBhvr>
                                        <p:cTn id="41" dur="1000" fill="hold"/>
                                        <p:tgtEl>
                                          <p:spTgt spid="24580">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4580">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4580">
                                            <p:txEl>
                                              <p:pRg st="7" end="7"/>
                                            </p:txEl>
                                          </p:spTgt>
                                        </p:tgtEl>
                                        <p:attrNameLst>
                                          <p:attrName>style.visibility</p:attrName>
                                        </p:attrNameLst>
                                      </p:cBhvr>
                                      <p:to>
                                        <p:strVal val="visible"/>
                                      </p:to>
                                    </p:set>
                                    <p:animEffect transition="in" filter="fade">
                                      <p:cBhvr>
                                        <p:cTn id="45" dur="1000"/>
                                        <p:tgtEl>
                                          <p:spTgt spid="24580">
                                            <p:txEl>
                                              <p:pRg st="7" end="7"/>
                                            </p:txEl>
                                          </p:spTgt>
                                        </p:tgtEl>
                                      </p:cBhvr>
                                    </p:animEffect>
                                    <p:anim calcmode="lin" valueType="num">
                                      <p:cBhvr>
                                        <p:cTn id="46" dur="1000" fill="hold"/>
                                        <p:tgtEl>
                                          <p:spTgt spid="24580">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458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242048" cy="1143000"/>
          </a:xfrm>
        </p:spPr>
        <p:txBody>
          <a:bodyPr/>
          <a:lstStyle/>
          <a:p>
            <a:pPr>
              <a:defRPr/>
            </a:pPr>
            <a:r>
              <a:rPr lang="en-US" dirty="0"/>
              <a:t>Progressive Presidents</a:t>
            </a:r>
          </a:p>
        </p:txBody>
      </p:sp>
      <p:sp>
        <p:nvSpPr>
          <p:cNvPr id="24579" name="Text Placeholder 3"/>
          <p:cNvSpPr>
            <a:spLocks noGrp="1"/>
          </p:cNvSpPr>
          <p:nvPr>
            <p:ph type="body" idx="1"/>
          </p:nvPr>
        </p:nvSpPr>
        <p:spPr>
          <a:xfrm>
            <a:off x="656862" y="1959344"/>
            <a:ext cx="5087075" cy="536005"/>
          </a:xfrm>
          <a:ln>
            <a:miter lim="800000"/>
            <a:headEnd/>
            <a:tailEnd/>
          </a:ln>
        </p:spPr>
        <p:txBody>
          <a:bodyPr/>
          <a:lstStyle/>
          <a:p>
            <a:pPr eaLnBrk="1" hangingPunct="1"/>
            <a:r>
              <a:rPr lang="en-US" altLang="en-US" dirty="0"/>
              <a:t>1913-1921</a:t>
            </a:r>
          </a:p>
        </p:txBody>
      </p:sp>
      <p:sp>
        <p:nvSpPr>
          <p:cNvPr id="24580" name="Content Placeholder 4"/>
          <p:cNvSpPr>
            <a:spLocks noGrp="1"/>
          </p:cNvSpPr>
          <p:nvPr>
            <p:ph sz="quarter" idx="2"/>
          </p:nvPr>
        </p:nvSpPr>
        <p:spPr>
          <a:xfrm>
            <a:off x="499929" y="2743200"/>
            <a:ext cx="8392279" cy="4114800"/>
          </a:xfrm>
        </p:spPr>
        <p:txBody>
          <a:bodyPr>
            <a:normAutofit fontScale="92500" lnSpcReduction="20000"/>
          </a:bodyPr>
          <a:lstStyle/>
          <a:p>
            <a:pPr eaLnBrk="1" hangingPunct="1"/>
            <a:r>
              <a:rPr lang="en-US" altLang="en-US" sz="2200" b="1" dirty="0"/>
              <a:t>Appointed Louis Brandeis to the Supreme Court</a:t>
            </a:r>
          </a:p>
          <a:p>
            <a:pPr lvl="1" eaLnBrk="1" hangingPunct="1"/>
            <a:r>
              <a:rPr lang="en-US" altLang="en-US" sz="2200" dirty="0"/>
              <a:t>First Jew to have ever been nominated</a:t>
            </a:r>
          </a:p>
          <a:p>
            <a:pPr lvl="1"/>
            <a:r>
              <a:rPr lang="en-US" sz="2200" dirty="0"/>
              <a:t>As a lawyer, his early cases were actions fighting railroad monopolies, defending workplace and labor laws, helping create the Federal Reserve System, and presenting ideas for the new Federal Trade Commission. </a:t>
            </a:r>
          </a:p>
          <a:p>
            <a:pPr lvl="1"/>
            <a:r>
              <a:rPr lang="en-US" sz="2200" dirty="0"/>
              <a:t>He achieved recognition by submitting a case brief, later called the </a:t>
            </a:r>
            <a:r>
              <a:rPr lang="en-US" sz="2200" b="1" dirty="0"/>
              <a:t>"Brandeis Brief", </a:t>
            </a:r>
            <a:r>
              <a:rPr lang="en-US" sz="2200" dirty="0"/>
              <a:t>which relied on expert testimony from people in other professions to support his case, thereby setting a new precedent in evidence presentation</a:t>
            </a:r>
            <a:endParaRPr lang="en-US" altLang="en-US" sz="2200" dirty="0"/>
          </a:p>
          <a:p>
            <a:pPr lvl="1" eaLnBrk="1" hangingPunct="1"/>
            <a:r>
              <a:rPr lang="en-US" altLang="en-US" sz="2200" dirty="0"/>
              <a:t>As an associate justice from 1916-1939, he was a long-time advocate for protection of civil liberties</a:t>
            </a:r>
          </a:p>
          <a:p>
            <a:pPr lvl="1" eaLnBrk="1" hangingPunct="1"/>
            <a:r>
              <a:rPr lang="en-US" sz="2200" dirty="0"/>
              <a:t>Believed in public's right to privacy, and upheld laws that supported freedom of expression</a:t>
            </a:r>
            <a:endParaRPr lang="en-US" altLang="en-US" sz="2200" dirty="0"/>
          </a:p>
          <a:p>
            <a:pPr lvl="1" eaLnBrk="1" hangingPunct="1"/>
            <a:endParaRPr lang="en-US" altLang="en-US" b="1" dirty="0"/>
          </a:p>
          <a:p>
            <a:pPr eaLnBrk="1" hangingPunct="1"/>
            <a:endParaRPr lang="en-US" altLang="en-US" dirty="0"/>
          </a:p>
        </p:txBody>
      </p:sp>
      <p:pic>
        <p:nvPicPr>
          <p:cNvPr id="24581" name="Picture 2" descr="File:Woodrow Wilson-H&amp;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357" y="274983"/>
            <a:ext cx="2179269"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9412552" y="2826026"/>
            <a:ext cx="2297436" cy="3491584"/>
          </a:xfrm>
          <a:prstGeom prst="rect">
            <a:avLst/>
          </a:prstGeom>
        </p:spPr>
      </p:pic>
    </p:spTree>
    <p:extLst>
      <p:ext uri="{BB962C8B-B14F-4D97-AF65-F5344CB8AC3E}">
        <p14:creationId xmlns:p14="http://schemas.microsoft.com/office/powerpoint/2010/main" val="341571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Effect transition="in" filter="fade">
                                      <p:cBhvr>
                                        <p:cTn id="7" dur="1000"/>
                                        <p:tgtEl>
                                          <p:spTgt spid="24580">
                                            <p:txEl>
                                              <p:pRg st="1" end="1"/>
                                            </p:txEl>
                                          </p:spTgt>
                                        </p:tgtEl>
                                      </p:cBhvr>
                                    </p:animEffect>
                                    <p:anim calcmode="lin" valueType="num">
                                      <p:cBhvr>
                                        <p:cTn id="8" dur="10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58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580">
                                            <p:txEl>
                                              <p:pRg st="2" end="2"/>
                                            </p:txEl>
                                          </p:spTgt>
                                        </p:tgtEl>
                                        <p:attrNameLst>
                                          <p:attrName>style.visibility</p:attrName>
                                        </p:attrNameLst>
                                      </p:cBhvr>
                                      <p:to>
                                        <p:strVal val="visible"/>
                                      </p:to>
                                    </p:set>
                                    <p:animEffect transition="in" filter="fade">
                                      <p:cBhvr>
                                        <p:cTn id="12" dur="1000"/>
                                        <p:tgtEl>
                                          <p:spTgt spid="24580">
                                            <p:txEl>
                                              <p:pRg st="2" end="2"/>
                                            </p:txEl>
                                          </p:spTgt>
                                        </p:tgtEl>
                                      </p:cBhvr>
                                    </p:animEffect>
                                    <p:anim calcmode="lin" valueType="num">
                                      <p:cBhvr>
                                        <p:cTn id="13" dur="1000" fill="hold"/>
                                        <p:tgtEl>
                                          <p:spTgt spid="2458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45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animEffect transition="in" filter="fade">
                                      <p:cBhvr>
                                        <p:cTn id="19" dur="1000"/>
                                        <p:tgtEl>
                                          <p:spTgt spid="24580">
                                            <p:txEl>
                                              <p:pRg st="3" end="3"/>
                                            </p:txEl>
                                          </p:spTgt>
                                        </p:tgtEl>
                                      </p:cBhvr>
                                    </p:animEffect>
                                    <p:anim calcmode="lin" valueType="num">
                                      <p:cBhvr>
                                        <p:cTn id="20" dur="1000" fill="hold"/>
                                        <p:tgtEl>
                                          <p:spTgt spid="2458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458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4580">
                                            <p:txEl>
                                              <p:pRg st="4" end="4"/>
                                            </p:txEl>
                                          </p:spTgt>
                                        </p:tgtEl>
                                        <p:attrNameLst>
                                          <p:attrName>style.visibility</p:attrName>
                                        </p:attrNameLst>
                                      </p:cBhvr>
                                      <p:to>
                                        <p:strVal val="visible"/>
                                      </p:to>
                                    </p:set>
                                    <p:animEffect transition="in" filter="fade">
                                      <p:cBhvr>
                                        <p:cTn id="26" dur="1000"/>
                                        <p:tgtEl>
                                          <p:spTgt spid="24580">
                                            <p:txEl>
                                              <p:pRg st="4" end="4"/>
                                            </p:txEl>
                                          </p:spTgt>
                                        </p:tgtEl>
                                      </p:cBhvr>
                                    </p:animEffect>
                                    <p:anim calcmode="lin" valueType="num">
                                      <p:cBhvr>
                                        <p:cTn id="27" dur="1000" fill="hold"/>
                                        <p:tgtEl>
                                          <p:spTgt spid="24580">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458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580">
                                            <p:txEl>
                                              <p:pRg st="5" end="5"/>
                                            </p:txEl>
                                          </p:spTgt>
                                        </p:tgtEl>
                                        <p:attrNameLst>
                                          <p:attrName>style.visibility</p:attrName>
                                        </p:attrNameLst>
                                      </p:cBhvr>
                                      <p:to>
                                        <p:strVal val="visible"/>
                                      </p:to>
                                    </p:set>
                                    <p:animEffect transition="in" filter="fade">
                                      <p:cBhvr>
                                        <p:cTn id="33" dur="1000"/>
                                        <p:tgtEl>
                                          <p:spTgt spid="24580">
                                            <p:txEl>
                                              <p:pRg st="5" end="5"/>
                                            </p:txEl>
                                          </p:spTgt>
                                        </p:tgtEl>
                                      </p:cBhvr>
                                    </p:animEffect>
                                    <p:anim calcmode="lin" valueType="num">
                                      <p:cBhvr>
                                        <p:cTn id="34" dur="1000" fill="hold"/>
                                        <p:tgtEl>
                                          <p:spTgt spid="24580">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458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1" y="865699"/>
            <a:ext cx="11025808" cy="792162"/>
          </a:xfrm>
        </p:spPr>
        <p:txBody>
          <a:bodyPr>
            <a:normAutofit fontScale="90000"/>
          </a:bodyPr>
          <a:lstStyle/>
          <a:p>
            <a:r>
              <a:rPr lang="en-US" dirty="0"/>
              <a:t> encouraging political efficiency—Municipal political Reform</a:t>
            </a:r>
            <a:br>
              <a:rPr lang="en-US" dirty="0"/>
            </a:br>
            <a:endParaRPr lang="en-US" dirty="0"/>
          </a:p>
        </p:txBody>
      </p:sp>
      <p:sp>
        <p:nvSpPr>
          <p:cNvPr id="3" name="Content Placeholder 2"/>
          <p:cNvSpPr>
            <a:spLocks noGrp="1"/>
          </p:cNvSpPr>
          <p:nvPr>
            <p:ph sz="quarter" idx="1"/>
          </p:nvPr>
        </p:nvSpPr>
        <p:spPr>
          <a:xfrm>
            <a:off x="490331" y="3233530"/>
            <a:ext cx="7277100" cy="2226869"/>
          </a:xfrm>
        </p:spPr>
        <p:txBody>
          <a:bodyPr>
            <a:noAutofit/>
          </a:bodyPr>
          <a:lstStyle/>
          <a:p>
            <a:r>
              <a:rPr lang="en-US" b="1" dirty="0"/>
              <a:t>Local Government (Municipal) Reform-</a:t>
            </a:r>
          </a:p>
          <a:p>
            <a:pPr lvl="1"/>
            <a:r>
              <a:rPr lang="en-US" sz="1800" b="1" dirty="0"/>
              <a:t>new </a:t>
            </a:r>
            <a:r>
              <a:rPr lang="en-US" sz="1800" dirty="0"/>
              <a:t>forms of government were created by various municipalities to combat the political machine:</a:t>
            </a:r>
          </a:p>
          <a:p>
            <a:pPr lvl="2"/>
            <a:r>
              <a:rPr lang="en-US" sz="1800" b="1" dirty="0"/>
              <a:t>Commission system</a:t>
            </a:r>
          </a:p>
          <a:p>
            <a:pPr lvl="3"/>
            <a:r>
              <a:rPr lang="en-US" sz="1800" dirty="0"/>
              <a:t>began in 1900 in Galveston, Texas</a:t>
            </a:r>
          </a:p>
          <a:p>
            <a:pPr lvl="3"/>
            <a:r>
              <a:rPr lang="en-US" sz="1800" dirty="0"/>
              <a:t>Divided power and responsibilities of governing a city</a:t>
            </a:r>
          </a:p>
          <a:p>
            <a:pPr lvl="2"/>
            <a:r>
              <a:rPr lang="en-US" sz="1800" b="1" dirty="0"/>
              <a:t>Council-Manager system</a:t>
            </a:r>
          </a:p>
          <a:p>
            <a:pPr lvl="3"/>
            <a:r>
              <a:rPr lang="en-US" sz="1800" dirty="0"/>
              <a:t>Elected officials hired an outside expert or professional to run the city government</a:t>
            </a:r>
          </a:p>
          <a:p>
            <a:r>
              <a:rPr lang="en-US" dirty="0"/>
              <a:t>Examples of </a:t>
            </a:r>
            <a:r>
              <a:rPr lang="en-US" b="1" dirty="0"/>
              <a:t>reform mayors-Tom Johnson</a:t>
            </a:r>
            <a:r>
              <a:rPr lang="en-US" dirty="0"/>
              <a:t> of </a:t>
            </a:r>
            <a:r>
              <a:rPr lang="en-US" b="1" dirty="0"/>
              <a:t>Cleveland</a:t>
            </a:r>
            <a:r>
              <a:rPr lang="en-US" dirty="0"/>
              <a:t> (rose to power by taking on streetcar interests in the city; pushed for lower fares and municipal ownership of utilities like water, sewage, public transportation, gas)</a:t>
            </a:r>
          </a:p>
        </p:txBody>
      </p:sp>
      <p:pic>
        <p:nvPicPr>
          <p:cNvPr id="4" name="Picture 3">
            <a:extLst>
              <a:ext uri="{FF2B5EF4-FFF2-40B4-BE49-F238E27FC236}">
                <a16:creationId xmlns:a16="http://schemas.microsoft.com/office/drawing/2014/main" id="{7F3B4F01-FFD4-497D-BF64-042750C6DD15}"/>
              </a:ext>
            </a:extLst>
          </p:cNvPr>
          <p:cNvPicPr>
            <a:picLocks noChangeAspect="1"/>
          </p:cNvPicPr>
          <p:nvPr/>
        </p:nvPicPr>
        <p:blipFill>
          <a:blip r:embed="rId2"/>
          <a:stretch>
            <a:fillRect/>
          </a:stretch>
        </p:blipFill>
        <p:spPr>
          <a:xfrm>
            <a:off x="8175763" y="1532775"/>
            <a:ext cx="3924300" cy="4885754"/>
          </a:xfrm>
          <a:prstGeom prst="rect">
            <a:avLst/>
          </a:prstGeom>
        </p:spPr>
      </p:pic>
    </p:spTree>
    <p:extLst>
      <p:ext uri="{BB962C8B-B14F-4D97-AF65-F5344CB8AC3E}">
        <p14:creationId xmlns:p14="http://schemas.microsoft.com/office/powerpoint/2010/main" val="5781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Encouraging political Efficiency-</a:t>
            </a:r>
            <a:br>
              <a:rPr lang="en-US" dirty="0"/>
            </a:br>
            <a:r>
              <a:rPr lang="en-US" dirty="0"/>
              <a:t>State Level Political Reform</a:t>
            </a:r>
          </a:p>
        </p:txBody>
      </p:sp>
      <p:sp>
        <p:nvSpPr>
          <p:cNvPr id="3" name="Subtitle 2"/>
          <p:cNvSpPr>
            <a:spLocks noGrp="1"/>
          </p:cNvSpPr>
          <p:nvPr>
            <p:ph sz="quarter" idx="1"/>
          </p:nvPr>
        </p:nvSpPr>
        <p:spPr>
          <a:xfrm>
            <a:off x="401827" y="2303112"/>
            <a:ext cx="10378815" cy="5677866"/>
          </a:xfrm>
        </p:spPr>
        <p:txBody>
          <a:bodyPr>
            <a:normAutofit/>
          </a:bodyPr>
          <a:lstStyle/>
          <a:p>
            <a:pPr>
              <a:spcBef>
                <a:spcPts val="0"/>
              </a:spcBef>
            </a:pPr>
            <a:r>
              <a:rPr lang="en-US" sz="2200" b="1" dirty="0"/>
              <a:t>State Level Political reform:</a:t>
            </a:r>
          </a:p>
          <a:p>
            <a:pPr lvl="1">
              <a:spcBef>
                <a:spcPts val="0"/>
              </a:spcBef>
            </a:pPr>
            <a:r>
              <a:rPr lang="en-US" sz="2400" dirty="0"/>
              <a:t>progressives wanted to increase the power of the electorate, in order to bypass the power of the machine-controlled state legislature</a:t>
            </a:r>
          </a:p>
          <a:p>
            <a:pPr marL="1188720" lvl="2" indent="-457200">
              <a:spcBef>
                <a:spcPts val="0"/>
              </a:spcBef>
              <a:buFont typeface="+mj-lt"/>
              <a:buAutoNum type="arabicPeriod"/>
            </a:pPr>
            <a:r>
              <a:rPr lang="en-US" sz="2400" dirty="0"/>
              <a:t>Citizens could petition to place an </a:t>
            </a:r>
            <a:r>
              <a:rPr lang="en-US" sz="2400" b="1" dirty="0"/>
              <a:t>initiative</a:t>
            </a:r>
            <a:r>
              <a:rPr lang="en-US" sz="2400" dirty="0"/>
              <a:t>—a bill originated by the people rather than lawmakers—on the ballot.</a:t>
            </a:r>
          </a:p>
          <a:p>
            <a:pPr marL="1188720" lvl="2" indent="-457200">
              <a:spcBef>
                <a:spcPts val="0"/>
              </a:spcBef>
              <a:buFont typeface="+mj-lt"/>
              <a:buAutoNum type="arabicPeriod"/>
            </a:pPr>
            <a:r>
              <a:rPr lang="en-US" sz="2400" dirty="0"/>
              <a:t>Then voters, instead of the legislature, accepted or rejected the initiative by </a:t>
            </a:r>
            <a:r>
              <a:rPr lang="en-US" sz="2400" b="1" dirty="0"/>
              <a:t>referendum</a:t>
            </a:r>
            <a:r>
              <a:rPr lang="en-US" sz="2400" dirty="0"/>
              <a:t>, a vote on the initiative.</a:t>
            </a:r>
          </a:p>
          <a:p>
            <a:pPr marL="1188720" lvl="2" indent="-457200">
              <a:spcBef>
                <a:spcPts val="0"/>
              </a:spcBef>
              <a:buFont typeface="+mj-lt"/>
              <a:buAutoNum type="arabicPeriod"/>
            </a:pPr>
            <a:r>
              <a:rPr lang="en-US" sz="2400" dirty="0"/>
              <a:t>The </a:t>
            </a:r>
            <a:r>
              <a:rPr lang="en-US" sz="2400" b="1" dirty="0"/>
              <a:t>recall</a:t>
            </a:r>
            <a:r>
              <a:rPr lang="en-US" sz="2400" dirty="0"/>
              <a:t> enabled voters to remove public officials from elected positions by forcing them to face another election before the end of their term if enough voters asked for it through petition</a:t>
            </a:r>
          </a:p>
          <a:p>
            <a:pPr lvl="2">
              <a:spcBef>
                <a:spcPts val="0"/>
              </a:spcBef>
            </a:pPr>
            <a:endParaRPr lang="en-US" sz="2400"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solidFill>
                <a:schemeClr val="tx1"/>
              </a:solidFill>
            </a:endParaRPr>
          </a:p>
        </p:txBody>
      </p:sp>
    </p:spTree>
    <p:extLst>
      <p:ext uri="{BB962C8B-B14F-4D97-AF65-F5344CB8AC3E}">
        <p14:creationId xmlns:p14="http://schemas.microsoft.com/office/powerpoint/2010/main" val="255689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l="838" r="47765"/>
          <a:stretch>
            <a:fillRect/>
          </a:stretch>
        </p:blipFill>
        <p:spPr bwMode="auto">
          <a:xfrm>
            <a:off x="8428383" y="2232992"/>
            <a:ext cx="2743200" cy="3815798"/>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US" dirty="0"/>
              <a:t>Encouraging political Efficiency-</a:t>
            </a:r>
            <a:br>
              <a:rPr lang="en-US" dirty="0"/>
            </a:br>
            <a:r>
              <a:rPr lang="en-US" dirty="0"/>
              <a:t>	State Level Political Reform</a:t>
            </a:r>
          </a:p>
        </p:txBody>
      </p:sp>
      <p:sp>
        <p:nvSpPr>
          <p:cNvPr id="3" name="Subtitle 2"/>
          <p:cNvSpPr>
            <a:spLocks noGrp="1"/>
          </p:cNvSpPr>
          <p:nvPr>
            <p:ph sz="quarter" idx="1"/>
          </p:nvPr>
        </p:nvSpPr>
        <p:spPr>
          <a:xfrm>
            <a:off x="671596" y="2558498"/>
            <a:ext cx="6858000" cy="5257800"/>
          </a:xfrm>
        </p:spPr>
        <p:txBody>
          <a:bodyPr>
            <a:normAutofit/>
          </a:bodyPr>
          <a:lstStyle/>
          <a:p>
            <a:pPr>
              <a:spcBef>
                <a:spcPts val="0"/>
              </a:spcBef>
            </a:pPr>
            <a:r>
              <a:rPr lang="en-US" sz="2800" dirty="0"/>
              <a:t>To force Senators to be more responsive to the public, progressives pushed for the popular election of senators.</a:t>
            </a:r>
          </a:p>
          <a:p>
            <a:pPr lvl="1">
              <a:spcBef>
                <a:spcPts val="0"/>
              </a:spcBef>
            </a:pPr>
            <a:r>
              <a:rPr lang="en-US" sz="2800" dirty="0"/>
              <a:t>Before 1913, state legislatures had chosen United States senators, a process that put even more power in the hands of party bosses and wealthy corporation heads.</a:t>
            </a:r>
          </a:p>
          <a:p>
            <a:pPr lvl="1">
              <a:spcBef>
                <a:spcPts val="0"/>
              </a:spcBef>
            </a:pPr>
            <a:r>
              <a:rPr lang="en-US" sz="2800" b="1" dirty="0"/>
              <a:t>direct primary</a:t>
            </a:r>
          </a:p>
          <a:p>
            <a:pPr lvl="1">
              <a:spcBef>
                <a:spcPts val="0"/>
              </a:spcBef>
            </a:pPr>
            <a:r>
              <a:rPr lang="en-US" sz="2800" b="1" dirty="0"/>
              <a:t>Seventeenth Amendment</a:t>
            </a:r>
            <a:r>
              <a:rPr lang="en-US" sz="2800" b="1" baseline="-25000" dirty="0"/>
              <a:t> </a:t>
            </a:r>
          </a:p>
          <a:p>
            <a:pPr marL="365760" lvl="1" indent="0">
              <a:spcBef>
                <a:spcPts val="0"/>
              </a:spcBef>
              <a:buNone/>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solidFill>
                <a:schemeClr val="tx1"/>
              </a:solidFill>
            </a:endParaRPr>
          </a:p>
        </p:txBody>
      </p:sp>
    </p:spTree>
    <p:extLst>
      <p:ext uri="{BB962C8B-B14F-4D97-AF65-F5344CB8AC3E}">
        <p14:creationId xmlns:p14="http://schemas.microsoft.com/office/powerpoint/2010/main" val="22395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4E437-8785-46CC-8ACF-02C828EB6139}"/>
              </a:ext>
            </a:extLst>
          </p:cNvPr>
          <p:cNvSpPr>
            <a:spLocks noGrp="1"/>
          </p:cNvSpPr>
          <p:nvPr>
            <p:ph type="title"/>
          </p:nvPr>
        </p:nvSpPr>
        <p:spPr/>
        <p:txBody>
          <a:bodyPr/>
          <a:lstStyle/>
          <a:p>
            <a:r>
              <a:rPr lang="en-US" dirty="0"/>
              <a:t>Fighting Bob</a:t>
            </a:r>
          </a:p>
        </p:txBody>
      </p:sp>
      <p:sp>
        <p:nvSpPr>
          <p:cNvPr id="3" name="Subtitle 2"/>
          <p:cNvSpPr>
            <a:spLocks noGrp="1"/>
          </p:cNvSpPr>
          <p:nvPr>
            <p:ph idx="1"/>
          </p:nvPr>
        </p:nvSpPr>
        <p:spPr>
          <a:xfrm>
            <a:off x="660637" y="1463742"/>
            <a:ext cx="5256900" cy="3678303"/>
          </a:xfrm>
        </p:spPr>
        <p:txBody>
          <a:bodyPr>
            <a:noAutofit/>
          </a:bodyPr>
          <a:lstStyle/>
          <a:p>
            <a:r>
              <a:rPr lang="en-US" sz="2400" dirty="0">
                <a:solidFill>
                  <a:schemeClr val="tx1"/>
                </a:solidFill>
              </a:rPr>
              <a:t>Spurred by progressive governors, many states passed</a:t>
            </a:r>
            <a:br>
              <a:rPr lang="en-US" sz="2400" dirty="0">
                <a:solidFill>
                  <a:schemeClr val="tx1"/>
                </a:solidFill>
              </a:rPr>
            </a:br>
            <a:r>
              <a:rPr lang="en-US" sz="2400" dirty="0">
                <a:solidFill>
                  <a:schemeClr val="tx1"/>
                </a:solidFill>
              </a:rPr>
              <a:t>laws to regulate railroads, mines, mills, telephone companies, and other large businesses.</a:t>
            </a:r>
          </a:p>
        </p:txBody>
      </p:sp>
      <p:pic>
        <p:nvPicPr>
          <p:cNvPr id="28675" name="Picture 3"/>
          <p:cNvPicPr>
            <a:picLocks noChangeAspect="1" noChangeArrowheads="1"/>
          </p:cNvPicPr>
          <p:nvPr/>
        </p:nvPicPr>
        <p:blipFill>
          <a:blip r:embed="rId2" cstate="print"/>
          <a:srcRect/>
          <a:stretch>
            <a:fillRect/>
          </a:stretch>
        </p:blipFill>
        <p:spPr bwMode="auto">
          <a:xfrm>
            <a:off x="1676400" y="4724400"/>
            <a:ext cx="3352800" cy="2057400"/>
          </a:xfrm>
          <a:prstGeom prst="rect">
            <a:avLst/>
          </a:prstGeom>
          <a:noFill/>
          <a:ln w="9525">
            <a:noFill/>
            <a:miter lim="800000"/>
            <a:headEnd/>
            <a:tailEnd/>
          </a:ln>
        </p:spPr>
      </p:pic>
      <p:pic>
        <p:nvPicPr>
          <p:cNvPr id="6" name="Picture 2">
            <a:extLst>
              <a:ext uri="{FF2B5EF4-FFF2-40B4-BE49-F238E27FC236}">
                <a16:creationId xmlns:a16="http://schemas.microsoft.com/office/drawing/2014/main" id="{13EC1809-DE3C-4B41-B54C-3F52FB784FE7}"/>
              </a:ext>
            </a:extLst>
          </p:cNvPr>
          <p:cNvPicPr>
            <a:picLocks noChangeAspect="1" noChangeArrowheads="1"/>
          </p:cNvPicPr>
          <p:nvPr/>
        </p:nvPicPr>
        <p:blipFill>
          <a:blip r:embed="rId3" cstate="print"/>
          <a:srcRect l="7353"/>
          <a:stretch>
            <a:fillRect/>
          </a:stretch>
        </p:blipFill>
        <p:spPr bwMode="auto">
          <a:xfrm>
            <a:off x="6096000" y="335411"/>
            <a:ext cx="4876800" cy="5263848"/>
          </a:xfrm>
          <a:prstGeom prst="rect">
            <a:avLst/>
          </a:prstGeom>
          <a:noFill/>
          <a:ln w="9525">
            <a:noFill/>
            <a:miter lim="800000"/>
            <a:headEnd/>
            <a:tailEnd/>
          </a:ln>
          <a:scene3d>
            <a:camera prst="orthographicFront">
              <a:rot lat="0" lon="10800000" rev="0"/>
            </a:camera>
            <a:lightRig rig="threePt" dir="t"/>
          </a:scene3d>
        </p:spPr>
      </p:pic>
      <p:sp>
        <p:nvSpPr>
          <p:cNvPr id="2" name="Rectangle 1">
            <a:extLst>
              <a:ext uri="{FF2B5EF4-FFF2-40B4-BE49-F238E27FC236}">
                <a16:creationId xmlns:a16="http://schemas.microsoft.com/office/drawing/2014/main" id="{8E23D7FD-24CA-4D2F-94E1-D53EE90E48FF}"/>
              </a:ext>
            </a:extLst>
          </p:cNvPr>
          <p:cNvSpPr/>
          <p:nvPr/>
        </p:nvSpPr>
        <p:spPr>
          <a:xfrm>
            <a:off x="5732585" y="5788182"/>
            <a:ext cx="6096000" cy="923330"/>
          </a:xfrm>
          <a:prstGeom prst="rect">
            <a:avLst/>
          </a:prstGeom>
        </p:spPr>
        <p:txBody>
          <a:bodyPr>
            <a:spAutoFit/>
          </a:bodyPr>
          <a:lstStyle/>
          <a:p>
            <a:r>
              <a:rPr lang="en-US" dirty="0"/>
              <a:t>Wisconsin Governor, </a:t>
            </a:r>
            <a:r>
              <a:rPr lang="en-US" b="1" dirty="0"/>
              <a:t>Robert M. La Follette</a:t>
            </a:r>
            <a:r>
              <a:rPr lang="en-US" dirty="0"/>
              <a:t>, led the way in driving big businesses out of politics.  Wisconsin became known as the </a:t>
            </a:r>
            <a:r>
              <a:rPr lang="en-US" b="1" dirty="0"/>
              <a:t>“laboratory of democracy</a:t>
            </a:r>
            <a:r>
              <a:rPr 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Encouraging political Efficiency-State Level Political Reform</a:t>
            </a:r>
          </a:p>
        </p:txBody>
      </p:sp>
      <p:sp>
        <p:nvSpPr>
          <p:cNvPr id="3" name="Content Placeholder 2"/>
          <p:cNvSpPr>
            <a:spLocks noGrp="1"/>
          </p:cNvSpPr>
          <p:nvPr>
            <p:ph sz="quarter" idx="1"/>
          </p:nvPr>
        </p:nvSpPr>
        <p:spPr>
          <a:xfrm>
            <a:off x="581191" y="1980731"/>
            <a:ext cx="7398843" cy="4873752"/>
          </a:xfrm>
        </p:spPr>
        <p:txBody>
          <a:bodyPr>
            <a:noAutofit/>
          </a:bodyPr>
          <a:lstStyle/>
          <a:p>
            <a:r>
              <a:rPr lang="en-US" sz="2000" dirty="0"/>
              <a:t>Other Progressive governors introduced reform initiatives in their state:</a:t>
            </a:r>
          </a:p>
          <a:p>
            <a:pPr lvl="1"/>
            <a:r>
              <a:rPr lang="en-US" sz="2000" b="1" dirty="0"/>
              <a:t>Woodrow Wilson (D) (1911-1913)</a:t>
            </a:r>
            <a:r>
              <a:rPr lang="en-US" sz="2000" dirty="0"/>
              <a:t>, governor of New Jersey introduced workmen’s compensation and anti-trust legislation</a:t>
            </a:r>
          </a:p>
          <a:p>
            <a:pPr lvl="1"/>
            <a:r>
              <a:rPr lang="en-US" sz="2000" b="1" dirty="0"/>
              <a:t>Theodore Roosevelt (R) (1899-1901)</a:t>
            </a:r>
            <a:r>
              <a:rPr lang="en-US" sz="2000" dirty="0"/>
              <a:t>, won the passage of new factory-inspection and tenement-house laws.</a:t>
            </a:r>
          </a:p>
          <a:p>
            <a:pPr lvl="1"/>
            <a:r>
              <a:rPr lang="en-US" sz="2000" b="1" dirty="0"/>
              <a:t>Charles Evans Hughes (R)(1907-1910) </a:t>
            </a:r>
            <a:r>
              <a:rPr lang="en-US" sz="2000" dirty="0"/>
              <a:t>created a state-wide commission as governor of New York to regulate public utilities</a:t>
            </a:r>
          </a:p>
          <a:p>
            <a:pPr lvl="1"/>
            <a:r>
              <a:rPr lang="en-US" sz="2000" dirty="0"/>
              <a:t>California Governor, </a:t>
            </a:r>
            <a:r>
              <a:rPr lang="en-US" sz="2000" b="1" dirty="0"/>
              <a:t>Hiram Johnson (R) (1911-1917) </a:t>
            </a:r>
            <a:r>
              <a:rPr lang="en-US" sz="2000" dirty="0"/>
              <a:t>limited the power of the railroad industry.</a:t>
            </a:r>
          </a:p>
          <a:p>
            <a:pPr lvl="1"/>
            <a:r>
              <a:rPr lang="en-US" sz="2000" dirty="0"/>
              <a:t>North Carolina Governor </a:t>
            </a:r>
            <a:r>
              <a:rPr lang="en-US" sz="2000" b="1" dirty="0"/>
              <a:t>Charles B. Aycock (D) (1901-1905) </a:t>
            </a:r>
            <a:r>
              <a:rPr lang="en-US" sz="2000" dirty="0"/>
              <a:t>was noted as the “education governor”</a:t>
            </a:r>
          </a:p>
        </p:txBody>
      </p:sp>
      <p:pic>
        <p:nvPicPr>
          <p:cNvPr id="5" name="Picture 4">
            <a:extLst>
              <a:ext uri="{FF2B5EF4-FFF2-40B4-BE49-F238E27FC236}">
                <a16:creationId xmlns:a16="http://schemas.microsoft.com/office/drawing/2014/main" id="{9E0FA090-3436-4FAE-9F59-87E9E266D4CD}"/>
              </a:ext>
            </a:extLst>
          </p:cNvPr>
          <p:cNvPicPr>
            <a:picLocks noChangeAspect="1"/>
          </p:cNvPicPr>
          <p:nvPr/>
        </p:nvPicPr>
        <p:blipFill>
          <a:blip r:embed="rId2"/>
          <a:stretch>
            <a:fillRect/>
          </a:stretch>
        </p:blipFill>
        <p:spPr>
          <a:xfrm>
            <a:off x="8340070" y="1881554"/>
            <a:ext cx="3270738" cy="4724400"/>
          </a:xfrm>
          <a:prstGeom prst="rect">
            <a:avLst/>
          </a:prstGeom>
        </p:spPr>
      </p:pic>
    </p:spTree>
    <p:extLst>
      <p:ext uri="{BB962C8B-B14F-4D97-AF65-F5344CB8AC3E}">
        <p14:creationId xmlns:p14="http://schemas.microsoft.com/office/powerpoint/2010/main" val="249751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5E4503-CC62-4DA9-9121-0A157199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8D61A1B-3C4C-4F0E-965F-15837624C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0E56243-9701-44E8-8A92-319433305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5B1F1915-E076-48EB-BB4A-EE9808EB4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AE1578EE-AC37-4C94-98C6-4B322C670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ile:William Howard Taft.jpg">
            <a:hlinkClick r:id="rId2"/>
          </p:cNvPr>
          <p:cNvPicPr>
            <a:picLocks noChangeAspect="1" noChangeArrowheads="1"/>
          </p:cNvPicPr>
          <p:nvPr/>
        </p:nvPicPr>
        <p:blipFill rotWithShape="1">
          <a:blip r:embed="rId3" cstate="print"/>
          <a:srcRect l="2025" r="14647"/>
          <a:stretch/>
        </p:blipFill>
        <p:spPr bwMode="auto">
          <a:xfrm>
            <a:off x="446534" y="638175"/>
            <a:ext cx="3702877" cy="5752389"/>
          </a:xfrm>
          <a:prstGeom prst="rect">
            <a:avLst/>
          </a:prstGeom>
          <a:noFill/>
        </p:spPr>
      </p:pic>
      <p:pic>
        <p:nvPicPr>
          <p:cNvPr id="4" name="Picture 2" descr="File:Woodrow Wilson-H&amp;E.jpg">
            <a:hlinkClick r:id="rId4"/>
          </p:cNvPr>
          <p:cNvPicPr>
            <a:picLocks noChangeAspect="1" noChangeArrowheads="1"/>
          </p:cNvPicPr>
          <p:nvPr/>
        </p:nvPicPr>
        <p:blipFill rotWithShape="1">
          <a:blip r:embed="rId5" cstate="print"/>
          <a:srcRect t="4006" r="-4" b="38754"/>
          <a:stretch/>
        </p:blipFill>
        <p:spPr bwMode="auto">
          <a:xfrm>
            <a:off x="4241386" y="638176"/>
            <a:ext cx="3702877" cy="2743613"/>
          </a:xfrm>
          <a:prstGeom prst="rect">
            <a:avLst/>
          </a:prstGeom>
          <a:noFill/>
        </p:spPr>
      </p:pic>
      <p:sp>
        <p:nvSpPr>
          <p:cNvPr id="20" name="Rectangle 19">
            <a:extLst>
              <a:ext uri="{FF2B5EF4-FFF2-40B4-BE49-F238E27FC236}">
                <a16:creationId xmlns:a16="http://schemas.microsoft.com/office/drawing/2014/main" id="{0055CAD6-F214-46F5-8689-93CBDA71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40" y="638175"/>
            <a:ext cx="3709227"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8296274" y="1656292"/>
            <a:ext cx="3150659" cy="2085869"/>
          </a:xfrm>
        </p:spPr>
        <p:txBody>
          <a:bodyPr vert="horz" lIns="91440" tIns="45720" rIns="91440" bIns="45720" rtlCol="0" anchor="b">
            <a:normAutofit/>
          </a:bodyPr>
          <a:lstStyle/>
          <a:p>
            <a:r>
              <a:rPr lang="en-US" sz="3600">
                <a:solidFill>
                  <a:srgbClr val="FFFFFF"/>
                </a:solidFill>
              </a:rPr>
              <a:t>Progressive Presidents</a:t>
            </a:r>
          </a:p>
        </p:txBody>
      </p:sp>
      <p:pic>
        <p:nvPicPr>
          <p:cNvPr id="2" name="Picture 2" descr="File:President Theodore Roosevelt, 1904.jpg">
            <a:hlinkClick r:id="rId6"/>
          </p:cNvPr>
          <p:cNvPicPr>
            <a:picLocks noChangeAspect="1" noChangeArrowheads="1"/>
          </p:cNvPicPr>
          <p:nvPr/>
        </p:nvPicPr>
        <p:blipFill rotWithShape="1">
          <a:blip r:embed="rId7" cstate="print"/>
          <a:srcRect t="3002" r="-3" b="37125"/>
          <a:stretch/>
        </p:blipFill>
        <p:spPr bwMode="auto">
          <a:xfrm>
            <a:off x="4241385" y="3476212"/>
            <a:ext cx="3687305" cy="2914354"/>
          </a:xfrm>
          <a:prstGeom prst="rect">
            <a:avLst/>
          </a:prstGeom>
          <a:noFill/>
        </p:spPr>
      </p:pic>
    </p:spTree>
    <p:extLst>
      <p:ext uri="{BB962C8B-B14F-4D97-AF65-F5344CB8AC3E}">
        <p14:creationId xmlns:p14="http://schemas.microsoft.com/office/powerpoint/2010/main" val="286351943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84</TotalTime>
  <Words>2517</Words>
  <Application>Microsoft Office PowerPoint</Application>
  <PresentationFormat>Widescreen</PresentationFormat>
  <Paragraphs>257</Paragraphs>
  <Slides>38</Slides>
  <Notes>0</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Comic Sans MS</vt:lpstr>
      <vt:lpstr>Elephant</vt:lpstr>
      <vt:lpstr>Gill Sans MT</vt:lpstr>
      <vt:lpstr>Wingdings</vt:lpstr>
      <vt:lpstr>Wingdings 2</vt:lpstr>
      <vt:lpstr>Wrangler</vt:lpstr>
      <vt:lpstr>Dividend</vt:lpstr>
      <vt:lpstr>Progressive Presidents</vt:lpstr>
      <vt:lpstr>The Origins of Progressivism</vt:lpstr>
      <vt:lpstr>Encouraging political Efficiency-- Municipal political Reform</vt:lpstr>
      <vt:lpstr> encouraging political efficiency—Municipal political Reform </vt:lpstr>
      <vt:lpstr>Encouraging political Efficiency- State Level Political Reform</vt:lpstr>
      <vt:lpstr>Encouraging political Efficiency-  State Level Political Reform</vt:lpstr>
      <vt:lpstr>Fighting Bob</vt:lpstr>
      <vt:lpstr>Encouraging political Efficiency-State Level Political Reform</vt:lpstr>
      <vt:lpstr>Progressive Presidents</vt:lpstr>
      <vt:lpstr>A&amp;E-Theodore Roosevelt</vt:lpstr>
      <vt:lpstr>Progressive Presidents</vt:lpstr>
      <vt:lpstr>Progressive Presidents</vt:lpstr>
      <vt:lpstr>Progressive Presidents- Theodore Roosevelt </vt:lpstr>
      <vt:lpstr>Progressive Presidents- Theodore Roosevelt (R)</vt:lpstr>
      <vt:lpstr>Progressive Presidents</vt:lpstr>
      <vt:lpstr>Muckrakers</vt:lpstr>
      <vt:lpstr>Progressive Presidents</vt:lpstr>
      <vt:lpstr>Progressive Presidents- Theodore Roosevelt (R)</vt:lpstr>
      <vt:lpstr>Progressive Presidents</vt:lpstr>
      <vt:lpstr>Progressive Presidents</vt:lpstr>
      <vt:lpstr>Progressive Presidents</vt:lpstr>
      <vt:lpstr>Progressive Presidents</vt:lpstr>
      <vt:lpstr>Progressive Presidents</vt:lpstr>
      <vt:lpstr>Progressive Presidents</vt:lpstr>
      <vt:lpstr>Progressive Presidents</vt:lpstr>
      <vt:lpstr>Progressive Presidents</vt:lpstr>
      <vt:lpstr>Election of 1912</vt:lpstr>
      <vt:lpstr>PowerPoint Presentation</vt:lpstr>
      <vt:lpstr>PowerPoint Presentation</vt:lpstr>
      <vt:lpstr>PowerPoint Presentation</vt:lpstr>
      <vt:lpstr>PowerPoint Presentation</vt:lpstr>
      <vt:lpstr>Progressive Presidents</vt:lpstr>
      <vt:lpstr>Progressive Presidents</vt:lpstr>
      <vt:lpstr>Progressive Presidents</vt:lpstr>
      <vt:lpstr>Progressive Presidents</vt:lpstr>
      <vt:lpstr>Progressive Presidents</vt:lpstr>
      <vt:lpstr>Progressive Presidents</vt:lpstr>
      <vt:lpstr>Progressive Presidents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Presidents</dc:title>
  <dc:creator>Dalton Edwards</dc:creator>
  <cp:lastModifiedBy>Dalton Edwards</cp:lastModifiedBy>
  <cp:revision>3</cp:revision>
  <dcterms:created xsi:type="dcterms:W3CDTF">2020-03-02T19:35:13Z</dcterms:created>
  <dcterms:modified xsi:type="dcterms:W3CDTF">2020-03-03T15:33:32Z</dcterms:modified>
</cp:coreProperties>
</file>