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79" r:id="rId3"/>
    <p:sldId id="280" r:id="rId4"/>
    <p:sldId id="306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William_Howard_Taft.jp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4/4d/Woodrow_Wilson-H&amp;E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//upload.wikimedia.org/wikipedia/commons/8/86/William_Howard_Taft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d/Woodrow_Wilson-H&amp;E.jpg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d/Woodrow_Wilson-H&amp;E.jpg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d/Woodrow_Wilson-H&amp;E.jpg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d/Woodrow_Wilson-H&amp;E.jpg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d/Woodrow_Wilson-H&amp;E.jpg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1/19/President_Theodore_Roosevelt,_1904.jpg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b/b8/Upton_sinclar_1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en/5/53/TheJungleSinclai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Progressivism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89" y="425003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xfrm>
            <a:off x="618187" y="1840606"/>
            <a:ext cx="3521075" cy="45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9245" y="2297806"/>
            <a:ext cx="6890198" cy="4953000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Meat Inspection Act, 1906</a:t>
            </a:r>
          </a:p>
          <a:p>
            <a:pPr marL="521970" lvl="1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Beginning </a:t>
            </a:r>
            <a:r>
              <a:rPr lang="en-US" sz="2400" dirty="0"/>
              <a:t>of federal regulation of the </a:t>
            </a:r>
            <a:r>
              <a:rPr lang="en-US" sz="2400" dirty="0" smtClean="0"/>
              <a:t>nation’s </a:t>
            </a:r>
            <a:r>
              <a:rPr lang="en-US" sz="2400" dirty="0"/>
              <a:t>meat, poultry, and egg products supply.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/>
              <a:t>Pure Food and Drug Act, 1906</a:t>
            </a:r>
          </a:p>
          <a:p>
            <a:pPr lvl="1" eaLnBrk="1" hangingPunct="1">
              <a:defRPr/>
            </a:pPr>
            <a:r>
              <a:rPr lang="en-US" sz="2400" dirty="0" smtClean="0"/>
              <a:t>led</a:t>
            </a:r>
            <a:r>
              <a:rPr lang="en-US" sz="2400" b="1" dirty="0" smtClean="0"/>
              <a:t> </a:t>
            </a:r>
            <a:r>
              <a:rPr lang="en-US" sz="2400" dirty="0" smtClean="0"/>
              <a:t>to the creation </a:t>
            </a:r>
            <a:r>
              <a:rPr lang="en-US" sz="2400" dirty="0"/>
              <a:t>of the </a:t>
            </a:r>
            <a:r>
              <a:rPr lang="en-US" sz="2400" b="1" dirty="0"/>
              <a:t>Food and Drug </a:t>
            </a:r>
            <a:r>
              <a:rPr lang="en-US" sz="2400" b="1" dirty="0" smtClean="0"/>
              <a:t>Administration (FDA</a:t>
            </a:r>
            <a:r>
              <a:rPr lang="en-US" sz="2400" dirty="0" smtClean="0"/>
              <a:t>), </a:t>
            </a:r>
            <a:r>
              <a:rPr lang="en-US" sz="2400" dirty="0"/>
              <a:t>which </a:t>
            </a:r>
            <a:r>
              <a:rPr lang="en-US" sz="2400" dirty="0" smtClean="0"/>
              <a:t>would test </a:t>
            </a:r>
            <a:r>
              <a:rPr lang="en-US" sz="2400" dirty="0"/>
              <a:t>all foods and drugs </a:t>
            </a:r>
            <a:r>
              <a:rPr lang="en-US" sz="2400" dirty="0" smtClean="0"/>
              <a:t>made for </a:t>
            </a:r>
            <a:r>
              <a:rPr lang="en-US" sz="2400" dirty="0"/>
              <a:t>human </a:t>
            </a:r>
            <a:r>
              <a:rPr lang="en-US" sz="2400" dirty="0" smtClean="0"/>
              <a:t>consumption; made it a </a:t>
            </a:r>
            <a:r>
              <a:rPr lang="en-US" sz="2400" dirty="0"/>
              <a:t>requirement for prescriptions from licensed physicians before a patient could purchase certain </a:t>
            </a:r>
            <a:r>
              <a:rPr lang="en-US" sz="2400" dirty="0" smtClean="0"/>
              <a:t>drugs; led to </a:t>
            </a:r>
            <a:r>
              <a:rPr lang="en-US" sz="2400" b="1" dirty="0" smtClean="0"/>
              <a:t>“truth in labeling</a:t>
            </a:r>
            <a:r>
              <a:rPr lang="en-US" sz="2400" dirty="0" smtClean="0"/>
              <a:t>” laws</a:t>
            </a:r>
            <a:endParaRPr lang="en-US" sz="2400" dirty="0"/>
          </a:p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pic>
        <p:nvPicPr>
          <p:cNvPr id="24581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930" y="996503"/>
            <a:ext cx="4324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59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219" y="618188"/>
            <a:ext cx="72420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Progressive Presidents-</a:t>
            </a:r>
            <a:br>
              <a:rPr lang="en-US" dirty="0" smtClean="0"/>
            </a:br>
            <a:r>
              <a:rPr lang="en-US" dirty="0" smtClean="0"/>
              <a:t>Theodore Roosevelt (R)</a:t>
            </a:r>
            <a:endParaRPr lang="en-US" dirty="0"/>
          </a:p>
        </p:txBody>
      </p:sp>
      <p:sp>
        <p:nvSpPr>
          <p:cNvPr id="23555" name="Text Placeholder 3"/>
          <p:cNvSpPr>
            <a:spLocks noGrp="1"/>
          </p:cNvSpPr>
          <p:nvPr>
            <p:ph type="body" idx="1"/>
          </p:nvPr>
        </p:nvSpPr>
        <p:spPr>
          <a:xfrm>
            <a:off x="502276" y="2379681"/>
            <a:ext cx="5087075" cy="53600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87219" y="3070539"/>
            <a:ext cx="5441324" cy="4378325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b="1" dirty="0" smtClean="0"/>
              <a:t>1902 Newlands Reclamation Act</a:t>
            </a:r>
          </a:p>
          <a:p>
            <a:pPr marL="521970" lvl="1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Provided money for the sale of public land for irrigation projects in western states (dams, canals, reservoirs)</a:t>
            </a:r>
          </a:p>
        </p:txBody>
      </p:sp>
      <p:pic>
        <p:nvPicPr>
          <p:cNvPr id="23557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5127" y="959343"/>
            <a:ext cx="4324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524815" y="2071352"/>
            <a:ext cx="3521075" cy="45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sz="quarter" idx="2"/>
          </p:nvPr>
        </p:nvSpPr>
        <p:spPr>
          <a:xfrm>
            <a:off x="524815" y="2528552"/>
            <a:ext cx="6680914" cy="495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b="1" dirty="0" smtClean="0"/>
              <a:t>American Antiquities Act 1906</a:t>
            </a:r>
          </a:p>
          <a:p>
            <a:pPr lvl="1" eaLnBrk="1" hangingPunct="1"/>
            <a:r>
              <a:rPr lang="en-US" sz="2600" dirty="0" smtClean="0"/>
              <a:t>Roosevelt used his authority to protect wildlife and public lands by creating the U.S. Forest Service and establishing 150 National Forests, 5 National Parks; protected approximately 230,000,000 acres of public land.</a:t>
            </a:r>
          </a:p>
          <a:p>
            <a:pPr lvl="1" eaLnBrk="1" hangingPunct="1"/>
            <a:r>
              <a:rPr lang="en-US" sz="2600" dirty="0" smtClean="0"/>
              <a:t>Expanded existing national parks (i.e. Yellowstone in Wyoming and Yosemite in California)</a:t>
            </a:r>
          </a:p>
        </p:txBody>
      </p:sp>
      <p:pic>
        <p:nvPicPr>
          <p:cNvPr id="25605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5729" y="1143000"/>
            <a:ext cx="4324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0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American Experience:  Complete the graphic organizer while watching the documentary on Theodore Roosevelt</a:t>
            </a:r>
          </a:p>
          <a:p>
            <a:r>
              <a:rPr lang="en-US" sz="2600" b="1" dirty="0" smtClean="0"/>
              <a:t>Essential Question:  How and why did Theodore Roosevelt emerge as a progressive president?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8379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William Howard Taft</a:t>
            </a:r>
          </a:p>
          <a:p>
            <a:r>
              <a:rPr lang="en-US" dirty="0" smtClean="0"/>
              <a:t>Republican</a:t>
            </a:r>
          </a:p>
          <a:p>
            <a:r>
              <a:rPr lang="en-US" b="1" dirty="0" smtClean="0"/>
              <a:t>Trustbuster</a:t>
            </a:r>
            <a:r>
              <a:rPr lang="en-US" dirty="0" smtClean="0"/>
              <a:t>-Filed </a:t>
            </a:r>
            <a:r>
              <a:rPr lang="en-US" dirty="0"/>
              <a:t>ninety lawsuits against monopolistic trusts in just four years—more than </a:t>
            </a:r>
            <a:r>
              <a:rPr lang="en-US" dirty="0" smtClean="0"/>
              <a:t>had </a:t>
            </a:r>
            <a:r>
              <a:rPr lang="en-US" dirty="0"/>
              <a:t>filed in a </a:t>
            </a:r>
            <a:r>
              <a:rPr lang="en-US" dirty="0" err="1" smtClean="0"/>
              <a:t>lit</a:t>
            </a:r>
            <a:r>
              <a:rPr lang="en-US" u="sng" dirty="0" err="1"/>
              <a:t>twice</a:t>
            </a:r>
            <a:r>
              <a:rPr lang="en-US" u="sng" dirty="0"/>
              <a:t> as many as Roosevelt 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less than eight years. </a:t>
            </a:r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08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5943600"/>
            <a:ext cx="3520440" cy="457200"/>
          </a:xfrm>
        </p:spPr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28800" y="1371600"/>
            <a:ext cx="4038600" cy="4114800"/>
          </a:xfrm>
        </p:spPr>
        <p:txBody>
          <a:bodyPr/>
          <a:lstStyle/>
          <a:p>
            <a:r>
              <a:rPr lang="en-US" dirty="0" smtClean="0"/>
              <a:t>In </a:t>
            </a:r>
            <a:r>
              <a:rPr lang="en-US" cap="all" dirty="0" smtClean="0"/>
              <a:t>1911</a:t>
            </a:r>
            <a:r>
              <a:rPr lang="en-US" dirty="0" smtClean="0"/>
              <a:t>, the Supreme Court finally used the </a:t>
            </a:r>
            <a:r>
              <a:rPr lang="en-US" b="1" dirty="0" smtClean="0"/>
              <a:t>Sherman Anti-Trust Act</a:t>
            </a:r>
            <a:r>
              <a:rPr lang="en-US" dirty="0" smtClean="0"/>
              <a:t> to dissolve John D. Rockefeller’s </a:t>
            </a:r>
            <a:r>
              <a:rPr lang="en-US" b="1" dirty="0" smtClean="0"/>
              <a:t>Standard Oil Company</a:t>
            </a:r>
            <a:r>
              <a:rPr lang="en-US" dirty="0" smtClean="0"/>
              <a:t> for “unreasonably” stifling its competition. </a:t>
            </a:r>
          </a:p>
          <a:p>
            <a:r>
              <a:rPr lang="en-US" dirty="0" smtClean="0"/>
              <a:t>Later that year, Taft famously filed a lawsuit against J.P. Morgan’s </a:t>
            </a:r>
            <a:r>
              <a:rPr lang="en-US" b="1" dirty="0" smtClean="0"/>
              <a:t>U.S. Steel Corporation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99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5943600"/>
            <a:ext cx="3520440" cy="457200"/>
          </a:xfrm>
        </p:spPr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28800" y="1371600"/>
            <a:ext cx="4038600" cy="4114800"/>
          </a:xfrm>
        </p:spPr>
        <p:txBody>
          <a:bodyPr/>
          <a:lstStyle/>
          <a:p>
            <a:r>
              <a:rPr lang="en-US" dirty="0" smtClean="0"/>
              <a:t>1910 Mann-Elkins Act</a:t>
            </a:r>
          </a:p>
          <a:p>
            <a:pPr lvl="1"/>
            <a:r>
              <a:rPr lang="en-US" dirty="0" smtClean="0"/>
              <a:t>Gave power to ICC to suspend new railroad rates and oversee telephone, telegraph, and cable companies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pPr lvl="1"/>
            <a:r>
              <a:rPr lang="en-US" dirty="0" smtClean="0"/>
              <a:t>To offset loss of revenue with reduced tariff, this authorized the U.S. government to collect an income tax </a:t>
            </a:r>
            <a:r>
              <a:rPr lang="en-US" dirty="0"/>
              <a:t> </a:t>
            </a:r>
            <a:endParaRPr lang="en-US" altLang="en-US" dirty="0"/>
          </a:p>
          <a:p>
            <a:pPr lvl="1"/>
            <a:endParaRPr lang="en-US" dirty="0"/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90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5943600"/>
            <a:ext cx="3520440" cy="457200"/>
          </a:xfrm>
        </p:spPr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28800" y="1371600"/>
            <a:ext cx="4038600" cy="4114800"/>
          </a:xfrm>
        </p:spPr>
        <p:txBody>
          <a:bodyPr/>
          <a:lstStyle/>
          <a:p>
            <a:r>
              <a:rPr lang="en-US" dirty="0" smtClean="0"/>
              <a:t>Republican Party begins to split between progressive and conservative factions</a:t>
            </a:r>
          </a:p>
          <a:p>
            <a:pPr lvl="1"/>
            <a:r>
              <a:rPr lang="en-US" dirty="0" smtClean="0"/>
              <a:t>Payne-Aldrich Tariff</a:t>
            </a:r>
          </a:p>
          <a:p>
            <a:pPr lvl="1"/>
            <a:r>
              <a:rPr lang="en-US" dirty="0" smtClean="0"/>
              <a:t>Pinchot-Ballinger Controversy</a:t>
            </a:r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0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6096000"/>
            <a:ext cx="3520440" cy="457200"/>
          </a:xfrm>
        </p:spPr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0" y="1371600"/>
            <a:ext cx="4343400" cy="4114800"/>
          </a:xfrm>
        </p:spPr>
        <p:txBody>
          <a:bodyPr/>
          <a:lstStyle/>
          <a:p>
            <a:r>
              <a:rPr lang="en-US" dirty="0" smtClean="0"/>
              <a:t>Taft tried to lower tariff rates as a progressive tactic</a:t>
            </a:r>
          </a:p>
          <a:p>
            <a:r>
              <a:rPr lang="en-US" dirty="0" smtClean="0"/>
              <a:t>But, Conservatives </a:t>
            </a:r>
            <a:r>
              <a:rPr lang="en-US" dirty="0"/>
              <a:t>within the </a:t>
            </a:r>
            <a:r>
              <a:rPr lang="en-US" dirty="0" smtClean="0"/>
              <a:t>Republican party passed the</a:t>
            </a:r>
            <a:r>
              <a:rPr lang="en-US" dirty="0"/>
              <a:t> </a:t>
            </a:r>
            <a:r>
              <a:rPr lang="en-US" b="1" dirty="0"/>
              <a:t>Payne-Aldrich Tariff</a:t>
            </a:r>
            <a:r>
              <a:rPr lang="en-US" dirty="0"/>
              <a:t> </a:t>
            </a:r>
            <a:r>
              <a:rPr lang="en-US" dirty="0" smtClean="0"/>
              <a:t>which kept </a:t>
            </a:r>
            <a:r>
              <a:rPr lang="en-US" dirty="0"/>
              <a:t>tariffs high on certain </a:t>
            </a:r>
            <a:r>
              <a:rPr lang="en-US" dirty="0" smtClean="0"/>
              <a:t>products.</a:t>
            </a:r>
          </a:p>
          <a:p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cap="all" dirty="0"/>
              <a:t>1909</a:t>
            </a:r>
            <a:r>
              <a:rPr lang="en-US" dirty="0"/>
              <a:t>, Taft signed the bill anyway </a:t>
            </a:r>
            <a:endParaRPr lang="en-US" dirty="0" smtClean="0"/>
          </a:p>
          <a:p>
            <a:r>
              <a:rPr lang="en-US" dirty="0" smtClean="0"/>
              <a:t>Progressives </a:t>
            </a:r>
            <a:r>
              <a:rPr lang="en-US" dirty="0"/>
              <a:t>denounced the tariff and called Taft a traitor.</a:t>
            </a:r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70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6096000"/>
            <a:ext cx="3520440" cy="457200"/>
          </a:xfrm>
        </p:spPr>
        <p:txBody>
          <a:bodyPr/>
          <a:lstStyle/>
          <a:p>
            <a:r>
              <a:rPr lang="en-US" dirty="0" smtClean="0"/>
              <a:t>1909-1913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0" y="1371600"/>
            <a:ext cx="4343400" cy="4648200"/>
          </a:xfrm>
        </p:spPr>
        <p:txBody>
          <a:bodyPr/>
          <a:lstStyle/>
          <a:p>
            <a:r>
              <a:rPr lang="en-US" b="1" dirty="0" smtClean="0"/>
              <a:t>Ballinger-Pinchot Affair</a:t>
            </a:r>
          </a:p>
          <a:p>
            <a:pPr lvl="1"/>
            <a:r>
              <a:rPr lang="en-US" dirty="0" smtClean="0"/>
              <a:t>Taft </a:t>
            </a:r>
            <a:r>
              <a:rPr lang="en-US" dirty="0" smtClean="0">
                <a:solidFill>
                  <a:prstClr val="black"/>
                </a:solidFill>
              </a:rPr>
              <a:t>fired </a:t>
            </a:r>
            <a:r>
              <a:rPr lang="en-US" b="1" dirty="0" smtClean="0">
                <a:solidFill>
                  <a:prstClr val="black"/>
                </a:solidFill>
              </a:rPr>
              <a:t>Gifford </a:t>
            </a:r>
            <a:r>
              <a:rPr lang="en-US" b="1" dirty="0">
                <a:solidFill>
                  <a:prstClr val="black"/>
                </a:solidFill>
              </a:rPr>
              <a:t>Pinchot</a:t>
            </a:r>
            <a:r>
              <a:rPr lang="en-US" dirty="0">
                <a:solidFill>
                  <a:prstClr val="black"/>
                </a:solidFill>
              </a:rPr>
              <a:t>, the head of the forestry division in the Department of Agriculture, for insubordination.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Pinchot</a:t>
            </a:r>
            <a:r>
              <a:rPr lang="en-US" dirty="0">
                <a:solidFill>
                  <a:prstClr val="black"/>
                </a:solidFill>
              </a:rPr>
              <a:t>, a progressive, a personal friend of Roosevelt, and a popular conservationist, had angered Taft by opposing Secretary of the </a:t>
            </a:r>
            <a:r>
              <a:rPr lang="en-US" dirty="0" smtClean="0">
                <a:solidFill>
                  <a:prstClr val="black"/>
                </a:solidFill>
              </a:rPr>
              <a:t>Interior </a:t>
            </a:r>
            <a:r>
              <a:rPr lang="en-US" b="1" dirty="0" smtClean="0">
                <a:solidFill>
                  <a:prstClr val="black"/>
                </a:solidFill>
              </a:rPr>
              <a:t>Richard </a:t>
            </a:r>
            <a:r>
              <a:rPr lang="en-US" b="1" dirty="0">
                <a:solidFill>
                  <a:prstClr val="black"/>
                </a:solidFill>
              </a:rPr>
              <a:t>Ballinger</a:t>
            </a:r>
            <a:r>
              <a:rPr lang="en-US" dirty="0">
                <a:solidFill>
                  <a:prstClr val="black"/>
                </a:solidFill>
              </a:rPr>
              <a:t>’s decision to sell public wilderness lands in Alaska and the Rocky Mountains to corporate developers. </a:t>
            </a:r>
          </a:p>
        </p:txBody>
      </p:sp>
      <p:pic>
        <p:nvPicPr>
          <p:cNvPr id="30722" name="Picture 2" descr="File:William Howard Ta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1143000"/>
            <a:ext cx="441007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186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569" y="2835499"/>
            <a:ext cx="2419350" cy="319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ile:William Howard Taf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8539" y="2835499"/>
            <a:ext cx="241084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File:Woodrow Wilson-H&amp;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2835499"/>
            <a:ext cx="247376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771"/>
            <a:ext cx="7242048" cy="1143000"/>
          </a:xfrm>
        </p:spPr>
        <p:txBody>
          <a:bodyPr/>
          <a:lstStyle/>
          <a:p>
            <a:r>
              <a:rPr lang="en-US" dirty="0" smtClean="0"/>
              <a:t>Election of 1912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52600" y="1219200"/>
            <a:ext cx="76962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Woodrow Wilson, Democratic Party</a:t>
            </a:r>
          </a:p>
          <a:p>
            <a:pPr lvl="1"/>
            <a:r>
              <a:rPr lang="en-US" dirty="0"/>
              <a:t>435 Electoral Votes, 6,296,284 Popular V</a:t>
            </a:r>
            <a:r>
              <a:rPr lang="en-US" dirty="0" smtClean="0"/>
              <a:t>otes</a:t>
            </a:r>
          </a:p>
          <a:p>
            <a:r>
              <a:rPr lang="en-US" dirty="0" smtClean="0"/>
              <a:t>Theodore Roosevelt, Progressive “Bull Moose” Party</a:t>
            </a:r>
          </a:p>
          <a:p>
            <a:pPr lvl="1"/>
            <a:r>
              <a:rPr lang="en-US" dirty="0" smtClean="0"/>
              <a:t>88 Electoral Votes</a:t>
            </a:r>
            <a:r>
              <a:rPr lang="en-US" dirty="0"/>
              <a:t>, </a:t>
            </a:r>
            <a:r>
              <a:rPr lang="en-US" dirty="0" smtClean="0"/>
              <a:t>4,122,721 Popular Votes</a:t>
            </a:r>
          </a:p>
          <a:p>
            <a:r>
              <a:rPr lang="en-US" dirty="0" smtClean="0"/>
              <a:t>William H. Taft, Republican Party</a:t>
            </a:r>
          </a:p>
          <a:p>
            <a:pPr lvl="1"/>
            <a:r>
              <a:rPr lang="en-US" dirty="0" smtClean="0"/>
              <a:t>8 Electoral Votes, 3,486,242 </a:t>
            </a:r>
            <a:r>
              <a:rPr lang="en-US" dirty="0"/>
              <a:t>Popular </a:t>
            </a:r>
            <a:r>
              <a:rPr lang="en-US" dirty="0" smtClean="0"/>
              <a:t>Votes</a:t>
            </a:r>
          </a:p>
          <a:p>
            <a:r>
              <a:rPr lang="en-US" dirty="0" smtClean="0"/>
              <a:t>Eugene V. Debs, Socialist Party</a:t>
            </a:r>
          </a:p>
          <a:p>
            <a:pPr lvl="1"/>
            <a:r>
              <a:rPr lang="en-US" dirty="0" smtClean="0"/>
              <a:t>0 Electoral Votes, 901,551 </a:t>
            </a:r>
            <a:r>
              <a:rPr lang="en-US" dirty="0"/>
              <a:t>Popular </a:t>
            </a:r>
            <a:r>
              <a:rPr lang="en-US" dirty="0" smtClean="0"/>
              <a:t>Votes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last election in which a candidate who was not a Republican or Democrat came </a:t>
            </a:r>
            <a:r>
              <a:rPr lang="en-US" dirty="0" smtClean="0"/>
              <a:t>in second </a:t>
            </a:r>
            <a:r>
              <a:rPr lang="en-US" dirty="0"/>
              <a:t>in either the popular vote or the Electoral </a:t>
            </a:r>
            <a:r>
              <a:rPr lang="en-US" dirty="0" smtClean="0"/>
              <a:t>College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first election in which all 48 states of the contiguous United States participated.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261" y="228600"/>
            <a:ext cx="222817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William Howard Taft, Bain bw photo portrait, 19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2579389"/>
            <a:ext cx="1084087" cy="153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2588679"/>
            <a:ext cx="1159517" cy="152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438" y="4495801"/>
            <a:ext cx="1262063" cy="154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32423"/>
            <a:ext cx="1235790" cy="15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93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196850"/>
            <a:ext cx="6324600" cy="717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100" b="1" dirty="0">
                <a:solidFill>
                  <a:srgbClr val="E02B00"/>
                </a:solidFill>
                <a:latin typeface="Wrangler" pitchFamily="2" charset="0"/>
              </a:rPr>
              <a:t>Republican Party Platform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676400" y="1066801"/>
            <a:ext cx="6934200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High import tariffs.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Put limitations on female and child labor.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Workman’s Compensation Laws.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Against initiative, referendum, and recall.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Against “bad” trusts.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Creation of a Federal Trade Commission.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Stay on the gold standard.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Conservation of natural resources because they are finite.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595" y="381001"/>
            <a:ext cx="2027504" cy="262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8991600" cy="717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100" b="1" dirty="0">
                <a:solidFill>
                  <a:srgbClr val="E02B00"/>
                </a:solidFill>
                <a:latin typeface="Wrangler" pitchFamily="2" charset="0"/>
              </a:rPr>
              <a:t>Progressive Party Platform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133600" y="994106"/>
            <a:ext cx="57150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Women’s suffrage</a:t>
            </a: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Graduated income tax.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Inheritance tax for the rich.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Lower tariffs.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Limits on campaign spending.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Currency reform.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Minimum wage laws.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Social insurance.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Abolition of child labor.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Workmen’s compensation.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 rot="21600000">
            <a:off x="7543800" y="1013155"/>
            <a:ext cx="609600" cy="557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e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w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a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t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i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o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a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l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i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s</a:t>
            </a:r>
            <a:b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1981200"/>
            <a:ext cx="1158340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7772400" cy="717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100" b="1" dirty="0">
                <a:solidFill>
                  <a:srgbClr val="E02B00"/>
                </a:solidFill>
                <a:latin typeface="Wrangler" pitchFamily="2" charset="0"/>
              </a:rPr>
              <a:t>Socialist Party Platform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905000" y="1219200"/>
            <a:ext cx="6477000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Government ownership of railroads and utilities.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Guaranteed income tax.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 tariffs.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8-hour work day.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Better housing.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Government inspection of factories.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Women’s suffrage.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563823"/>
            <a:ext cx="1905000" cy="233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51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6200" y="248029"/>
            <a:ext cx="7772400" cy="717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100" b="1" dirty="0">
                <a:solidFill>
                  <a:srgbClr val="E02B00"/>
                </a:solidFill>
                <a:latin typeface="Wrangler" pitchFamily="2" charset="0"/>
              </a:rPr>
              <a:t>Democratic Party Platform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743200" y="965580"/>
            <a:ext cx="64008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265238" indent="-350838">
              <a:defRPr>
                <a:solidFill>
                  <a:schemeClr val="tx1"/>
                </a:solidFill>
                <a:latin typeface="Arial" charset="0"/>
              </a:defRPr>
            </a:lvl3pPr>
            <a:lvl4pPr marL="1379538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Government control of the monopolies  </a:t>
            </a:r>
            <a:b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</a:t>
            </a: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 trusts in general were bad</a:t>
            </a:r>
            <a:b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</a:b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    eliminate them!!</a:t>
            </a:r>
            <a:endParaRPr lang="en-US" altLang="en-US" sz="2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Tariff reduction.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One-term President.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Direct election of Senators.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Create a Department of Labor.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Strengthen the Sherman Anti-Trust Act.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Did NOT support w</a:t>
            </a:r>
            <a:r>
              <a:rPr lang="en-US" altLang="en-US" sz="25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omen’s suffrage.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alt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Opposed to a central bank.</a:t>
            </a:r>
            <a:endParaRPr lang="en-US" altLang="en-US" sz="25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 rot="21600000">
            <a:off x="1905000" y="1371601"/>
            <a:ext cx="457200" cy="411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Ne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w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F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r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e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e</a:t>
            </a: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d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o</a:t>
            </a:r>
            <a:b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>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251" y="2057400"/>
            <a:ext cx="1231499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1913-1921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>
          <a:xfrm>
            <a:off x="1752600" y="1447800"/>
            <a:ext cx="41910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000" dirty="0"/>
              <a:t>Woodrow Wilson, Democrat</a:t>
            </a:r>
          </a:p>
          <a:p>
            <a:pPr lvl="1" eaLnBrk="1" hangingPunct="1"/>
            <a:r>
              <a:rPr lang="en-US" altLang="en-US" dirty="0"/>
              <a:t>Only second Democrat to occupy White House since Civil War</a:t>
            </a:r>
          </a:p>
          <a:p>
            <a:pPr lvl="1" eaLnBrk="1" hangingPunct="1"/>
            <a:r>
              <a:rPr lang="en-US" altLang="en-US" dirty="0"/>
              <a:t>First southerner since Zachary Taylor (1849)</a:t>
            </a:r>
          </a:p>
          <a:p>
            <a:pPr eaLnBrk="1" hangingPunct="1"/>
            <a:r>
              <a:rPr lang="en-US" altLang="en-US" sz="2000" dirty="0"/>
              <a:t>1912 platform for change was called the </a:t>
            </a:r>
            <a:r>
              <a:rPr lang="en-US" altLang="en-US" sz="2000" b="1" dirty="0"/>
              <a:t>“New Freedom”. </a:t>
            </a:r>
          </a:p>
          <a:p>
            <a:pPr eaLnBrk="1" hangingPunct="1"/>
            <a:r>
              <a:rPr lang="en-US" altLang="en-US" sz="2000" dirty="0"/>
              <a:t>New Freedom program </a:t>
            </a:r>
            <a:r>
              <a:rPr lang="en-US" sz="2000" dirty="0"/>
              <a:t>attacked what Wilson called the </a:t>
            </a:r>
            <a:r>
              <a:rPr lang="en-US" sz="2000" b="1" cap="all" dirty="0"/>
              <a:t>TRIPLE WALL OF PRIVILEGE</a:t>
            </a:r>
            <a:r>
              <a:rPr lang="en-US" sz="2000" dirty="0"/>
              <a:t> — the tariff, the banks, and the trusts.</a:t>
            </a:r>
          </a:p>
          <a:p>
            <a:pPr lvl="1" eaLnBrk="1" hangingPunct="1"/>
            <a:r>
              <a:rPr lang="en-US" altLang="en-US" dirty="0"/>
              <a:t>Goal was to bring back conditions of free and fair competition in the economy</a:t>
            </a:r>
          </a:p>
        </p:txBody>
      </p:sp>
      <p:pic>
        <p:nvPicPr>
          <p:cNvPr id="24581" name="Picture 2" descr="File:Woodrow Wilson-H&amp;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152526"/>
            <a:ext cx="44100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8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xfrm>
            <a:off x="1981201" y="6096000"/>
            <a:ext cx="3521075" cy="4572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1913-1921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>
          <a:xfrm>
            <a:off x="1828800" y="1295400"/>
            <a:ext cx="4114800" cy="4724400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Underwood Tariff Act-1913</a:t>
            </a:r>
          </a:p>
          <a:p>
            <a:pPr lvl="1" eaLnBrk="1" hangingPunct="1"/>
            <a:r>
              <a:rPr lang="en-US" altLang="en-US" dirty="0" smtClean="0"/>
              <a:t>Wilson felt that t</a:t>
            </a:r>
            <a:r>
              <a:rPr lang="en-US" dirty="0" smtClean="0"/>
              <a:t>ariffs </a:t>
            </a:r>
            <a:r>
              <a:rPr lang="en-US" dirty="0"/>
              <a:t>protected the large industrialists at the expense of small farmers. </a:t>
            </a:r>
            <a:r>
              <a:rPr lang="en-US" dirty="0" smtClean="0"/>
              <a:t>This act  </a:t>
            </a:r>
            <a:r>
              <a:rPr lang="en-US" dirty="0"/>
              <a:t>reduced tariff rates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sz="2000" b="1" dirty="0"/>
              <a:t>Clayton Anti-Trust Act of 1914</a:t>
            </a:r>
          </a:p>
          <a:p>
            <a:pPr lvl="1" eaLnBrk="1" hangingPunct="1"/>
            <a:r>
              <a:rPr lang="en-US" dirty="0" smtClean="0"/>
              <a:t>Act clarified </a:t>
            </a:r>
            <a:r>
              <a:rPr lang="en-US" dirty="0"/>
              <a:t>the Sherman Act by specifically naming certain business tactics illegal. </a:t>
            </a:r>
            <a:r>
              <a:rPr lang="en-US" dirty="0" smtClean="0"/>
              <a:t>Act also </a:t>
            </a:r>
            <a:r>
              <a:rPr lang="en-US" u="sng" dirty="0"/>
              <a:t>legalized labor unions and their right to strike peacefully.</a:t>
            </a:r>
            <a:endParaRPr lang="en-US" altLang="en-US" u="sng" dirty="0" smtClean="0"/>
          </a:p>
        </p:txBody>
      </p:sp>
      <p:pic>
        <p:nvPicPr>
          <p:cNvPr id="24581" name="Picture 2" descr="File:Woodrow Wilson-H&amp;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152526"/>
            <a:ext cx="44100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4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1913-1921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>
          <a:xfrm>
            <a:off x="1905000" y="1447800"/>
            <a:ext cx="4038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/>
              <a:t>Federal Reserve Act-1913</a:t>
            </a:r>
          </a:p>
          <a:p>
            <a:pPr lvl="1" eaLnBrk="1" hangingPunct="1"/>
            <a:r>
              <a:rPr lang="en-US" altLang="en-US" sz="1800" dirty="0"/>
              <a:t>Act created a decentralized national bank comprising twelve regional branches. </a:t>
            </a:r>
          </a:p>
          <a:p>
            <a:pPr lvl="1" eaLnBrk="1" hangingPunct="1"/>
            <a:r>
              <a:rPr lang="en-US" altLang="en-US" sz="1800" dirty="0"/>
              <a:t>Collectively, all the private banks in each region owned and operated that respective region’s branch.</a:t>
            </a:r>
          </a:p>
          <a:p>
            <a:pPr lvl="1" eaLnBrk="1" hangingPunct="1"/>
            <a:r>
              <a:rPr lang="en-US" altLang="en-US" sz="1800" dirty="0"/>
              <a:t>But the new </a:t>
            </a:r>
            <a:r>
              <a:rPr lang="en-US" altLang="en-US" sz="1800" b="1" dirty="0"/>
              <a:t>Federal Reserve Board </a:t>
            </a:r>
            <a:r>
              <a:rPr lang="en-US" altLang="en-US" sz="1800" dirty="0"/>
              <a:t>had the final say in decisions affecting all branches, including setting </a:t>
            </a:r>
            <a:r>
              <a:rPr lang="en-US" altLang="en-US" sz="1800" b="1" dirty="0"/>
              <a:t>interest rates </a:t>
            </a:r>
            <a:r>
              <a:rPr lang="en-US" altLang="en-US" sz="1800" dirty="0"/>
              <a:t>and issuing currency.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24581" name="Picture 2" descr="File:Woodrow Wilson-H&amp;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152526"/>
            <a:ext cx="44100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6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1913-1921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>
          <a:xfrm>
            <a:off x="1676400" y="1447800"/>
            <a:ext cx="42672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000" b="1" dirty="0"/>
              <a:t>Federal Trade Commission Act-1914</a:t>
            </a:r>
          </a:p>
          <a:p>
            <a:pPr lvl="1" eaLnBrk="1" hangingPunct="1"/>
            <a:r>
              <a:rPr lang="en-US" altLang="en-US" dirty="0"/>
              <a:t>Empowered to investigate and take action against any “unfair trade practice” in every industry except banking and transportation</a:t>
            </a:r>
          </a:p>
          <a:p>
            <a:pPr eaLnBrk="1" hangingPunct="1"/>
            <a:r>
              <a:rPr lang="en-US" altLang="en-US" sz="2000" b="1" dirty="0"/>
              <a:t>Workmen’s Compensation Act 1916</a:t>
            </a:r>
          </a:p>
          <a:p>
            <a:pPr lvl="1" eaLnBrk="1" hangingPunct="1"/>
            <a:r>
              <a:rPr lang="en-US" dirty="0"/>
              <a:t>helped support temporarily disabled federal employees</a:t>
            </a:r>
          </a:p>
          <a:p>
            <a:pPr eaLnBrk="1" hangingPunct="1"/>
            <a:r>
              <a:rPr lang="en-US" altLang="en-US" sz="2000" b="1" dirty="0"/>
              <a:t>Child Labor Act-1916</a:t>
            </a:r>
          </a:p>
          <a:p>
            <a:pPr lvl="1" eaLnBrk="1" hangingPunct="1"/>
            <a:r>
              <a:rPr lang="en-US" altLang="en-US" dirty="0"/>
              <a:t>Prohibited the shipment in interstate commerce of products manufactured by children under 14 years of age</a:t>
            </a:r>
          </a:p>
          <a:p>
            <a:pPr lvl="1" eaLnBrk="1" hangingPunct="1"/>
            <a:endParaRPr lang="en-US" altLang="en-US" b="1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24581" name="Picture 2" descr="File:Woodrow Wilson-H&amp;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152526"/>
            <a:ext cx="44100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9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1913-1921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>
          <a:xfrm>
            <a:off x="1676400" y="1447800"/>
            <a:ext cx="4267200" cy="4114800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Appointed Louis Brandeis to the Supreme Court</a:t>
            </a:r>
          </a:p>
          <a:p>
            <a:pPr lvl="1" eaLnBrk="1" hangingPunct="1"/>
            <a:r>
              <a:rPr lang="en-US" altLang="en-US" dirty="0"/>
              <a:t>First Jew to have ever been nominated</a:t>
            </a:r>
          </a:p>
          <a:p>
            <a:pPr lvl="1" eaLnBrk="1" hangingPunct="1"/>
            <a:r>
              <a:rPr lang="en-US" altLang="en-US" dirty="0"/>
              <a:t>Long time advocate for protection of civil liberties</a:t>
            </a:r>
          </a:p>
          <a:p>
            <a:pPr lvl="1" eaLnBrk="1" hangingPunct="1"/>
            <a:r>
              <a:rPr lang="en-US" dirty="0"/>
              <a:t>Believed in public's right to privacy, and upheld laws that supported freedom of expression</a:t>
            </a:r>
            <a:endParaRPr lang="en-US" altLang="en-US" dirty="0"/>
          </a:p>
          <a:p>
            <a:pPr lvl="1" eaLnBrk="1" hangingPunct="1"/>
            <a:endParaRPr lang="en-US" altLang="en-US" b="1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24581" name="Picture 2" descr="File:Woodrow Wilson-H&amp;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381000"/>
            <a:ext cx="217926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1957" y="2971800"/>
            <a:ext cx="2297436" cy="34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How and why did Teddy Roosevelt emerge as a Progressive politician?</a:t>
            </a:r>
          </a:p>
          <a:p>
            <a:r>
              <a:rPr lang="en-US" sz="2600" dirty="0" smtClean="0"/>
              <a:t>Which goal of progressivism do you feel his presidency best exemplified?</a:t>
            </a:r>
          </a:p>
          <a:p>
            <a:pPr lvl="1"/>
            <a:r>
              <a:rPr lang="en-US" sz="2600" dirty="0" smtClean="0"/>
              <a:t>social justice</a:t>
            </a:r>
          </a:p>
          <a:p>
            <a:pPr lvl="1"/>
            <a:r>
              <a:rPr lang="en-US" sz="2600" dirty="0" smtClean="0"/>
              <a:t>moral reform</a:t>
            </a:r>
          </a:p>
          <a:p>
            <a:pPr lvl="1"/>
            <a:r>
              <a:rPr lang="en-US" sz="2600" dirty="0" smtClean="0"/>
              <a:t>economic reform</a:t>
            </a:r>
          </a:p>
          <a:p>
            <a:pPr lvl="1"/>
            <a:r>
              <a:rPr lang="en-US" sz="2600" dirty="0" smtClean="0"/>
              <a:t>political efficiency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47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American Experience:  Complete the graphic organizer while watching the documentary on Theodore Roosevelt</a:t>
            </a:r>
          </a:p>
          <a:p>
            <a:r>
              <a:rPr lang="en-US" sz="2600" b="1" dirty="0" smtClean="0"/>
              <a:t>Essential Question:  How and why did Theodore Roosevelt emerge as a progressive president?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6154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99" y="413600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1507" name="Text Placeholder 3"/>
          <p:cNvSpPr>
            <a:spLocks noGrp="1"/>
          </p:cNvSpPr>
          <p:nvPr>
            <p:ph type="body" idx="1"/>
          </p:nvPr>
        </p:nvSpPr>
        <p:spPr>
          <a:xfrm>
            <a:off x="655399" y="2083467"/>
            <a:ext cx="5087075" cy="536005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68947" y="2743200"/>
            <a:ext cx="5344732" cy="4114800"/>
          </a:xfrm>
        </p:spPr>
        <p:txBody>
          <a:bodyPr>
            <a:no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Theodore Roosevelt, Republican</a:t>
            </a:r>
          </a:p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“Modern” President-Use of the </a:t>
            </a:r>
            <a:r>
              <a:rPr lang="en-US" sz="2600" b="1" dirty="0" smtClean="0"/>
              <a:t>Bully Pulpit</a:t>
            </a:r>
          </a:p>
          <a:p>
            <a:pPr eaLnBrk="1" hangingPunct="1">
              <a:defRPr/>
            </a:pPr>
            <a:r>
              <a:rPr lang="en-US" sz="2600" b="1" dirty="0" smtClean="0"/>
              <a:t>“Square Deal” </a:t>
            </a:r>
            <a:r>
              <a:rPr lang="en-US" sz="2600" dirty="0" smtClean="0"/>
              <a:t>(control corporations, consumer protection, conservation of natural resources)</a:t>
            </a:r>
          </a:p>
          <a:p>
            <a:pPr eaLnBrk="1" hangingPunct="1">
              <a:defRPr/>
            </a:pPr>
            <a:r>
              <a:rPr lang="en-US" sz="2600" b="1" dirty="0" smtClean="0"/>
              <a:t>Trustbuster </a:t>
            </a:r>
            <a:r>
              <a:rPr lang="en-US" sz="2600" dirty="0" smtClean="0"/>
              <a:t>(“Good trusts” and “Bad Trusts”)</a:t>
            </a:r>
          </a:p>
        </p:txBody>
      </p:sp>
      <p:pic>
        <p:nvPicPr>
          <p:cNvPr id="21509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276" y="985100"/>
            <a:ext cx="432435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87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19" y="540912"/>
            <a:ext cx="72420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Progressive Presidents-</a:t>
            </a:r>
            <a:br>
              <a:rPr lang="en-US" dirty="0" smtClean="0"/>
            </a:br>
            <a:r>
              <a:rPr lang="en-US" dirty="0" smtClean="0"/>
              <a:t>Theodore Roosevelt </a:t>
            </a:r>
            <a:endParaRPr lang="en-US" dirty="0"/>
          </a:p>
        </p:txBody>
      </p:sp>
      <p:sp>
        <p:nvSpPr>
          <p:cNvPr id="22531" name="Text Placeholder 3"/>
          <p:cNvSpPr>
            <a:spLocks noGrp="1"/>
          </p:cNvSpPr>
          <p:nvPr>
            <p:ph type="body" idx="1"/>
          </p:nvPr>
        </p:nvSpPr>
        <p:spPr>
          <a:xfrm>
            <a:off x="811019" y="2070588"/>
            <a:ext cx="5087075" cy="53600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22532" name="Content Placeholder 4"/>
          <p:cNvSpPr>
            <a:spLocks noGrp="1"/>
          </p:cNvSpPr>
          <p:nvPr>
            <p:ph sz="quarter" idx="2"/>
          </p:nvPr>
        </p:nvSpPr>
        <p:spPr>
          <a:xfrm>
            <a:off x="711784" y="2788277"/>
            <a:ext cx="6483440" cy="457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b="1" dirty="0" smtClean="0"/>
              <a:t>Coal Strike of 1902</a:t>
            </a:r>
          </a:p>
          <a:p>
            <a:pPr lvl="1" eaLnBrk="1" hangingPunct="1"/>
            <a:r>
              <a:rPr lang="en-US" sz="2600" dirty="0" smtClean="0"/>
              <a:t>a strike by the United Mine Workers of America in the anthracite coal fields of Pennsylvania. </a:t>
            </a:r>
          </a:p>
          <a:p>
            <a:pPr lvl="1" eaLnBrk="1" hangingPunct="1"/>
            <a:r>
              <a:rPr lang="en-US" sz="2600" dirty="0" smtClean="0"/>
              <a:t>Miners were on strike asking for higher wages, shorter workdays and the recognition of their union; Roosevelt sided with the workers</a:t>
            </a:r>
          </a:p>
        </p:txBody>
      </p:sp>
      <p:pic>
        <p:nvPicPr>
          <p:cNvPr id="22533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9065" y="791918"/>
            <a:ext cx="4324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76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219" y="631065"/>
            <a:ext cx="72420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Progressive Presidents-</a:t>
            </a:r>
            <a:br>
              <a:rPr lang="en-US" dirty="0" smtClean="0"/>
            </a:br>
            <a:r>
              <a:rPr lang="en-US" dirty="0" smtClean="0"/>
              <a:t>Theodore Roosevelt (R)</a:t>
            </a:r>
            <a:endParaRPr lang="en-US" dirty="0"/>
          </a:p>
        </p:txBody>
      </p:sp>
      <p:sp>
        <p:nvSpPr>
          <p:cNvPr id="2355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1901-1909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7576" y="3057660"/>
            <a:ext cx="6941713" cy="4378325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b="1" dirty="0" smtClean="0"/>
              <a:t>Northern Securities case, 1902</a:t>
            </a:r>
          </a:p>
          <a:p>
            <a:pPr marL="521970" lvl="1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Roosevelt</a:t>
            </a:r>
            <a:r>
              <a:rPr lang="en-US" sz="2600" b="1" dirty="0" smtClean="0"/>
              <a:t> </a:t>
            </a:r>
            <a:r>
              <a:rPr lang="en-US" sz="2600" dirty="0" smtClean="0"/>
              <a:t>urged case to Supreme </a:t>
            </a:r>
            <a:r>
              <a:rPr lang="en-US" sz="2600" dirty="0"/>
              <a:t>Court which </a:t>
            </a:r>
            <a:r>
              <a:rPr lang="en-US" sz="2600" dirty="0" smtClean="0"/>
              <a:t>ruled against </a:t>
            </a:r>
            <a:r>
              <a:rPr lang="en-US" sz="2600" dirty="0"/>
              <a:t>the stockholders of the Great Northern and Northern Pacific railroad companies, who had essentially formed a </a:t>
            </a:r>
            <a:r>
              <a:rPr lang="en-US" sz="2600" dirty="0" smtClean="0"/>
              <a:t>monopoly</a:t>
            </a:r>
          </a:p>
          <a:p>
            <a:pPr marL="521970" lvl="1" indent="-274320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Dissolved J.P. Morgan’s </a:t>
            </a:r>
            <a:r>
              <a:rPr lang="en-US" sz="2600" dirty="0"/>
              <a:t>Northern Securities </a:t>
            </a:r>
            <a:r>
              <a:rPr lang="en-US" sz="2600" dirty="0" smtClean="0"/>
              <a:t>Company</a:t>
            </a:r>
          </a:p>
        </p:txBody>
      </p:sp>
      <p:pic>
        <p:nvPicPr>
          <p:cNvPr id="23557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6490" y="997979"/>
            <a:ext cx="4324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23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89" y="347729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21507" name="Text Placeholder 3"/>
          <p:cNvSpPr>
            <a:spLocks noGrp="1"/>
          </p:cNvSpPr>
          <p:nvPr>
            <p:ph type="body" idx="1"/>
          </p:nvPr>
        </p:nvSpPr>
        <p:spPr>
          <a:xfrm>
            <a:off x="616763" y="2031952"/>
            <a:ext cx="5087075" cy="536005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1901-1909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98621" y="2786897"/>
            <a:ext cx="5024906" cy="4114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600" b="1" dirty="0" smtClean="0"/>
              <a:t>1903 Elkins Act </a:t>
            </a:r>
            <a:endParaRPr lang="en-US" sz="2600" b="1" dirty="0"/>
          </a:p>
          <a:p>
            <a:pPr lvl="1" eaLnBrk="1" hangingPunct="1">
              <a:defRPr/>
            </a:pPr>
            <a:r>
              <a:rPr lang="en-US" sz="2600" dirty="0" smtClean="0"/>
              <a:t>Gave the ICC greater authority to stop railroads from granting rebates to favored customers</a:t>
            </a:r>
          </a:p>
          <a:p>
            <a:pPr eaLnBrk="1" hangingPunct="1">
              <a:defRPr/>
            </a:pPr>
            <a:r>
              <a:rPr lang="en-US" sz="2600" b="1" dirty="0" smtClean="0"/>
              <a:t>1906 Hepburn Act </a:t>
            </a:r>
            <a:endParaRPr lang="en-US" sz="2600" dirty="0"/>
          </a:p>
          <a:p>
            <a:pPr lvl="1" eaLnBrk="1" hangingPunct="1">
              <a:defRPr/>
            </a:pPr>
            <a:r>
              <a:rPr lang="en-US" sz="2600" dirty="0" smtClean="0"/>
              <a:t>ICC could fix “just and reasonable” rates for railroads</a:t>
            </a:r>
          </a:p>
        </p:txBody>
      </p:sp>
      <p:pic>
        <p:nvPicPr>
          <p:cNvPr id="21509" name="Picture 2" descr="File:President Theodore Roosevelt, 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52" y="919229"/>
            <a:ext cx="432435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Muckrakers</a:t>
            </a:r>
            <a:endParaRPr 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/>
              <a:t>Upton Sinclair</a:t>
            </a:r>
          </a:p>
          <a:p>
            <a:pPr eaLnBrk="1" hangingPunct="1"/>
            <a:r>
              <a:rPr lang="en-US" altLang="en-US" sz="2600" i="1" dirty="0" smtClean="0"/>
              <a:t>The Jungle</a:t>
            </a:r>
            <a:r>
              <a:rPr lang="en-US" altLang="en-US" sz="2600" dirty="0" smtClean="0"/>
              <a:t>, 1906</a:t>
            </a:r>
          </a:p>
        </p:txBody>
      </p:sp>
      <p:pic>
        <p:nvPicPr>
          <p:cNvPr id="15364" name="Picture 2" descr="File:Upton sinclar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609" y="931863"/>
            <a:ext cx="4267200" cy="592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File:TheJungleSinclai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2804" y="1717990"/>
            <a:ext cx="2844514" cy="44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76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208</TotalTime>
  <Words>1117</Words>
  <Application>Microsoft Office PowerPoint</Application>
  <PresentationFormat>Widescreen</PresentationFormat>
  <Paragraphs>171</Paragraphs>
  <Slides>29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Comic Sans MS</vt:lpstr>
      <vt:lpstr>Elephant</vt:lpstr>
      <vt:lpstr>Gill Sans MT</vt:lpstr>
      <vt:lpstr>Wingdings</vt:lpstr>
      <vt:lpstr>Wingdings 2</vt:lpstr>
      <vt:lpstr>Wrangler</vt:lpstr>
      <vt:lpstr>Dividend</vt:lpstr>
      <vt:lpstr>Progressivism</vt:lpstr>
      <vt:lpstr>Progressive Presidents</vt:lpstr>
      <vt:lpstr>Theodore Roosevelt</vt:lpstr>
      <vt:lpstr>Theodore Roosevelt </vt:lpstr>
      <vt:lpstr>Progressive Presidents</vt:lpstr>
      <vt:lpstr>Progressive Presidents- Theodore Roosevelt </vt:lpstr>
      <vt:lpstr>Progressive Presidents- Theodore Roosevelt (R)</vt:lpstr>
      <vt:lpstr>Progressive Presidents</vt:lpstr>
      <vt:lpstr>Muckrakers</vt:lpstr>
      <vt:lpstr>Progressive Presidents</vt:lpstr>
      <vt:lpstr>Progressive Presidents- Theodore Roosevelt (R)</vt:lpstr>
      <vt:lpstr>Progressive Presidents</vt:lpstr>
      <vt:lpstr>Theodore Roosevelt </vt:lpstr>
      <vt:lpstr>Progressive Presidents</vt:lpstr>
      <vt:lpstr>Progressive Presidents</vt:lpstr>
      <vt:lpstr>Progressive Presidents</vt:lpstr>
      <vt:lpstr>Progressive Presidents</vt:lpstr>
      <vt:lpstr>Progressive Presidents</vt:lpstr>
      <vt:lpstr>Progressive Presidents</vt:lpstr>
      <vt:lpstr>Election of 1912</vt:lpstr>
      <vt:lpstr>PowerPoint Presentation</vt:lpstr>
      <vt:lpstr>PowerPoint Presentation</vt:lpstr>
      <vt:lpstr>PowerPoint Presentation</vt:lpstr>
      <vt:lpstr>PowerPoint Presentation</vt:lpstr>
      <vt:lpstr>Progressive Presidents</vt:lpstr>
      <vt:lpstr>Progressive Presidents</vt:lpstr>
      <vt:lpstr>Progressive Presidents</vt:lpstr>
      <vt:lpstr>Progressive Presidents</vt:lpstr>
      <vt:lpstr>Progressive Presidents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 Civil Rights</dc:title>
  <dc:creator>dedwards4</dc:creator>
  <cp:lastModifiedBy>dedwards4</cp:lastModifiedBy>
  <cp:revision>22</cp:revision>
  <dcterms:created xsi:type="dcterms:W3CDTF">2019-02-10T22:20:55Z</dcterms:created>
  <dcterms:modified xsi:type="dcterms:W3CDTF">2019-02-13T18:48:10Z</dcterms:modified>
</cp:coreProperties>
</file>