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8" r:id="rId3"/>
    <p:sldId id="269" r:id="rId4"/>
    <p:sldId id="275" r:id="rId5"/>
    <p:sldId id="270" r:id="rId6"/>
    <p:sldId id="271" r:id="rId7"/>
    <p:sldId id="272" r:id="rId8"/>
    <p:sldId id="274" r:id="rId9"/>
    <p:sldId id="273" r:id="rId10"/>
    <p:sldId id="262" r:id="rId11"/>
    <p:sldId id="263" r:id="rId12"/>
    <p:sldId id="264" r:id="rId13"/>
    <p:sldId id="266" r:id="rId14"/>
    <p:sldId id="265" r:id="rId15"/>
    <p:sldId id="267" r:id="rId16"/>
    <p:sldId id="257" r:id="rId17"/>
    <p:sldId id="256" r:id="rId18"/>
    <p:sldId id="258" r:id="rId19"/>
    <p:sldId id="259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VqQAf74fs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0/09/The_USS_Arizona_(BB-39)_burning_after_the_Japanese_attack_on_Pearl_Harbor_-_NARA_195617_-_Edit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3/USS_Arizona_Memorial_(aerial_view)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4/47/USS_Arizona_Memorial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f/fa/USS_Arizona_oil_seepage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5/59/Arizona_Memorial_at_Pearl_Harbor,_Hawaii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Pearl Harbor, December 7,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tensions between Japan and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By 1938, American businesses had supplied Japan with two-thirds of its oil and 9/10 of its scrap metal</a:t>
            </a:r>
          </a:p>
          <a:p>
            <a:r>
              <a:rPr lang="en-US" dirty="0" smtClean="0"/>
              <a:t>Japan's 1937 invasion </a:t>
            </a:r>
            <a:r>
              <a:rPr lang="en-US" dirty="0"/>
              <a:t>of China </a:t>
            </a:r>
            <a:r>
              <a:rPr lang="en-US" dirty="0" smtClean="0"/>
              <a:t>and </a:t>
            </a:r>
            <a:r>
              <a:rPr lang="en-US" dirty="0"/>
              <a:t>its occupation of French Indochina in 1940 and 1941 </a:t>
            </a:r>
            <a:r>
              <a:rPr lang="en-US" dirty="0" smtClean="0"/>
              <a:t>led </a:t>
            </a:r>
            <a:r>
              <a:rPr lang="en-US" dirty="0"/>
              <a:t>President </a:t>
            </a:r>
            <a:r>
              <a:rPr lang="en-US" dirty="0" smtClean="0"/>
              <a:t>Roosevelt </a:t>
            </a:r>
            <a:r>
              <a:rPr lang="en-US" dirty="0"/>
              <a:t>to embargo scrap metal and </a:t>
            </a:r>
            <a:r>
              <a:rPr lang="en-US" dirty="0" smtClean="0"/>
              <a:t>oil shipments to Japan</a:t>
            </a:r>
          </a:p>
          <a:p>
            <a:r>
              <a:rPr lang="en-US" dirty="0" smtClean="0"/>
              <a:t>Japanese </a:t>
            </a:r>
            <a:r>
              <a:rPr lang="en-US" dirty="0"/>
              <a:t>assets </a:t>
            </a:r>
            <a:r>
              <a:rPr lang="en-US" dirty="0" smtClean="0"/>
              <a:t>were frozen in </a:t>
            </a:r>
            <a:r>
              <a:rPr lang="en-US" dirty="0"/>
              <a:t>the United States.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Japanese </a:t>
            </a:r>
            <a:r>
              <a:rPr lang="en-US" dirty="0" smtClean="0"/>
              <a:t>resented oil embargo because </a:t>
            </a:r>
            <a:r>
              <a:rPr lang="en-US" dirty="0" smtClean="0"/>
              <a:t>it had no oil </a:t>
            </a:r>
            <a:r>
              <a:rPr lang="en-US" dirty="0"/>
              <a:t>of its own and had limited stockpiles. </a:t>
            </a:r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/>
              <a:t>oil, the Japanese would have to withdraw from China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Japan </a:t>
            </a:r>
            <a:r>
              <a:rPr lang="en-US" dirty="0"/>
              <a:t>was determined to seize this </a:t>
            </a:r>
            <a:r>
              <a:rPr lang="en-US" dirty="0" smtClean="0"/>
              <a:t>opportunity to </a:t>
            </a:r>
            <a:r>
              <a:rPr lang="en-US" dirty="0" smtClean="0"/>
              <a:t>expand (into British, French, Dutch, and U.S. territory) </a:t>
            </a:r>
            <a:r>
              <a:rPr lang="en-US" dirty="0"/>
              <a:t>even if that meant war with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39855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plans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Japanese envisioned taking </a:t>
            </a:r>
            <a:r>
              <a:rPr lang="en-US" dirty="0"/>
              <a:t>U.S. </a:t>
            </a:r>
            <a:r>
              <a:rPr lang="en-US" dirty="0" smtClean="0"/>
              <a:t>and </a:t>
            </a:r>
            <a:r>
              <a:rPr lang="en-US" dirty="0"/>
              <a:t>European possessions in the Far </a:t>
            </a:r>
            <a:r>
              <a:rPr lang="en-US" dirty="0" smtClean="0"/>
              <a:t>East (Guam and the Philippines) forcing </a:t>
            </a:r>
            <a:r>
              <a:rPr lang="en-US" dirty="0"/>
              <a:t>the U.S. Navy to fight its way across the Pacific to relieve them. </a:t>
            </a:r>
            <a:endParaRPr lang="en-US" dirty="0" smtClean="0"/>
          </a:p>
          <a:p>
            <a:r>
              <a:rPr lang="en-US" dirty="0" smtClean="0"/>
              <a:t>The Japanese thought that somewhere </a:t>
            </a:r>
            <a:r>
              <a:rPr lang="en-US" dirty="0"/>
              <a:t>in the Far East, a great naval battle would occur to decide </a:t>
            </a:r>
            <a:r>
              <a:rPr lang="en-US" dirty="0" smtClean="0"/>
              <a:t>who would control the Pacific</a:t>
            </a:r>
          </a:p>
          <a:p>
            <a:r>
              <a:rPr lang="en-US" dirty="0"/>
              <a:t>T</a:t>
            </a:r>
            <a:r>
              <a:rPr lang="en-US" dirty="0" smtClean="0"/>
              <a:t>he Japanese believed that a </a:t>
            </a:r>
            <a:r>
              <a:rPr lang="en-US" dirty="0"/>
              <a:t>preemptive strike against the U.S. fleet, which Roosevelt had shifted from San Diego to Pearl Harbor on the island of </a:t>
            </a:r>
            <a:r>
              <a:rPr lang="en-US" dirty="0" smtClean="0"/>
              <a:t>Oahu would </a:t>
            </a:r>
            <a:r>
              <a:rPr lang="en-US" dirty="0"/>
              <a:t>buy time </a:t>
            </a:r>
            <a:r>
              <a:rPr lang="en-US" dirty="0" smtClean="0"/>
              <a:t>for Japan to build a defensive ring of islands in the Pacific to </a:t>
            </a:r>
            <a:r>
              <a:rPr lang="en-US" dirty="0"/>
              <a:t>prepare for such a </a:t>
            </a:r>
            <a:r>
              <a:rPr lang="en-US" dirty="0" smtClean="0"/>
              <a:t>battle</a:t>
            </a:r>
            <a:endParaRPr lang="en-US" dirty="0"/>
          </a:p>
          <a:p>
            <a:r>
              <a:rPr lang="en-US" dirty="0" smtClean="0"/>
              <a:t>The Japanese </a:t>
            </a:r>
            <a:r>
              <a:rPr lang="en-US" dirty="0" smtClean="0"/>
              <a:t>thought Americans would be demoralized and that the </a:t>
            </a:r>
            <a:r>
              <a:rPr lang="en-US" dirty="0" smtClean="0"/>
              <a:t>U.S. </a:t>
            </a:r>
            <a:r>
              <a:rPr lang="en-US" dirty="0" smtClean="0"/>
              <a:t>would </a:t>
            </a:r>
            <a:r>
              <a:rPr lang="en-US" dirty="0"/>
              <a:t>negotiate a settlement that would give Japan </a:t>
            </a:r>
            <a:r>
              <a:rPr lang="en-US" dirty="0" smtClean="0"/>
              <a:t>control of the </a:t>
            </a:r>
            <a:r>
              <a:rPr lang="en-US" dirty="0"/>
              <a:t>western Pacific</a:t>
            </a:r>
          </a:p>
        </p:txBody>
      </p:sp>
    </p:spTree>
    <p:extLst>
      <p:ext uri="{BB962C8B-B14F-4D97-AF65-F5344CB8AC3E}">
        <p14:creationId xmlns:p14="http://schemas.microsoft.com/office/powerpoint/2010/main" val="8833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plans for 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Japanese fitted </a:t>
            </a:r>
            <a:r>
              <a:rPr lang="en-US" dirty="0"/>
              <a:t>their torpedoes with fins so that they could be dropped from aircraft in the shallow water of Pearl </a:t>
            </a:r>
            <a:r>
              <a:rPr lang="en-US" dirty="0" smtClean="0"/>
              <a:t>Harbor</a:t>
            </a:r>
          </a:p>
          <a:p>
            <a:r>
              <a:rPr lang="en-US" dirty="0" smtClean="0"/>
              <a:t>They </a:t>
            </a:r>
            <a:r>
              <a:rPr lang="en-US" dirty="0"/>
              <a:t>also planned to use large armor-piercing shells to be dropped as bombs from high-flying aircraft. No deck armor would be able to withstand them</a:t>
            </a:r>
            <a:r>
              <a:rPr lang="en-US" dirty="0" smtClean="0"/>
              <a:t>.</a:t>
            </a:r>
          </a:p>
          <a:p>
            <a:r>
              <a:rPr lang="en-US" dirty="0"/>
              <a:t>Surprise was </a:t>
            </a:r>
            <a:r>
              <a:rPr lang="en-US" dirty="0" smtClean="0"/>
              <a:t>essential; </a:t>
            </a:r>
            <a:r>
              <a:rPr lang="en-US" dirty="0"/>
              <a:t>Japanese maintained radio silence, and Washington knew only that the </a:t>
            </a:r>
            <a:r>
              <a:rPr lang="en-US" dirty="0" smtClean="0"/>
              <a:t>Japanese fleet </a:t>
            </a:r>
            <a:r>
              <a:rPr lang="en-US" dirty="0"/>
              <a:t>had sailed.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"war warning" had been issued to military commanders in the Pacific, but few American leaders thought the Japanese would </a:t>
            </a:r>
            <a:r>
              <a:rPr lang="en-US" dirty="0" smtClean="0"/>
              <a:t>attack </a:t>
            </a:r>
            <a:r>
              <a:rPr lang="en-US" dirty="0"/>
              <a:t>Pearl Harbor</a:t>
            </a:r>
          </a:p>
        </p:txBody>
      </p:sp>
    </p:spTree>
    <p:extLst>
      <p:ext uri="{BB962C8B-B14F-4D97-AF65-F5344CB8AC3E}">
        <p14:creationId xmlns:p14="http://schemas.microsoft.com/office/powerpoint/2010/main" val="7903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Roosevelt’s critics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U.S. had broken the codes that the Japanese used in transmitting military and diplomatic messages</a:t>
            </a:r>
          </a:p>
          <a:p>
            <a:r>
              <a:rPr lang="en-US" dirty="0" smtClean="0"/>
              <a:t>Critics of FDR argued that the president knew of the attacks and did nothing to prevent them </a:t>
            </a:r>
            <a:r>
              <a:rPr lang="en-US" dirty="0" smtClean="0"/>
              <a:t>so </a:t>
            </a:r>
            <a:r>
              <a:rPr lang="en-US" dirty="0" smtClean="0"/>
              <a:t>that he could break the isolationist mood at home</a:t>
            </a:r>
          </a:p>
          <a:p>
            <a:r>
              <a:rPr lang="en-US" dirty="0" smtClean="0"/>
              <a:t>Evidence suggests otherwise:  The intercepted  Japanese messages did not specifically identify a target; most people assumed the attack would take place in the Philippines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876800"/>
          </a:xfrm>
        </p:spPr>
        <p:txBody>
          <a:bodyPr>
            <a:noAutofit/>
          </a:bodyPr>
          <a:lstStyle/>
          <a:p>
            <a:r>
              <a:rPr lang="en-US" sz="2300" dirty="0"/>
              <a:t>At 7:50 a.m., the first wave of Japanese aircraft began its attack on the ships at Pearl Harbor and air stations at </a:t>
            </a:r>
            <a:r>
              <a:rPr lang="en-US" sz="2300" dirty="0" smtClean="0"/>
              <a:t>Ford </a:t>
            </a:r>
            <a:r>
              <a:rPr lang="en-US" sz="2300" dirty="0"/>
              <a:t>Island, Hickam, </a:t>
            </a:r>
            <a:r>
              <a:rPr lang="en-US" sz="2300" dirty="0" smtClean="0"/>
              <a:t>and </a:t>
            </a:r>
            <a:r>
              <a:rPr lang="en-US" sz="2300" dirty="0"/>
              <a:t>Wheeler. </a:t>
            </a:r>
            <a:endParaRPr lang="en-US" sz="2300" dirty="0" smtClean="0"/>
          </a:p>
          <a:p>
            <a:r>
              <a:rPr lang="en-US" sz="2300" dirty="0" smtClean="0"/>
              <a:t>Most </a:t>
            </a:r>
            <a:r>
              <a:rPr lang="en-US" sz="2300" dirty="0"/>
              <a:t>U.S. planes were destroyed on the ground. </a:t>
            </a:r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dirty="0"/>
              <a:t>attack achieved great success. Over some 140 minutes, the Japanese sank 4 of the 8 U.S. battleships in the Pacific and badly damaged the rest. </a:t>
            </a:r>
            <a:endParaRPr lang="en-US" sz="2300" dirty="0" smtClean="0"/>
          </a:p>
          <a:p>
            <a:r>
              <a:rPr lang="en-US" sz="2300" dirty="0" smtClean="0"/>
              <a:t>Seven </a:t>
            </a:r>
            <a:r>
              <a:rPr lang="en-US" sz="2300" dirty="0"/>
              <a:t>smaller ships were also sunk, and 4 were badly damaged. </a:t>
            </a:r>
            <a:endParaRPr lang="en-US" sz="2300" dirty="0" smtClean="0"/>
          </a:p>
          <a:p>
            <a:r>
              <a:rPr lang="en-US" sz="2300" dirty="0" smtClean="0"/>
              <a:t>A </a:t>
            </a:r>
            <a:r>
              <a:rPr lang="en-US" sz="2300" dirty="0"/>
              <a:t>total of 188 U.S. aircraft were destroyed, and 63 were badly damaged. </a:t>
            </a:r>
            <a:endParaRPr lang="en-US" sz="2300" dirty="0" smtClean="0"/>
          </a:p>
          <a:p>
            <a:r>
              <a:rPr lang="en-US" sz="2300" dirty="0" smtClean="0"/>
              <a:t>American aircraft carriers happened to be away at sea</a:t>
            </a:r>
          </a:p>
          <a:p>
            <a:r>
              <a:rPr lang="en-US" sz="2300" dirty="0" smtClean="0"/>
              <a:t>The </a:t>
            </a:r>
            <a:r>
              <a:rPr lang="en-US" sz="2300" dirty="0"/>
              <a:t>attack </a:t>
            </a:r>
            <a:r>
              <a:rPr lang="en-US" sz="2300" dirty="0" smtClean="0"/>
              <a:t>killed 2,403people </a:t>
            </a:r>
            <a:r>
              <a:rPr lang="en-US" sz="2300" dirty="0"/>
              <a:t>and wounded </a:t>
            </a:r>
            <a:r>
              <a:rPr lang="en-US" sz="2300" dirty="0" smtClean="0"/>
              <a:t>1,178. </a:t>
            </a:r>
            <a:r>
              <a:rPr lang="en-US" sz="2300" dirty="0"/>
              <a:t>The attack cost the Japanese only 29 aircraft and fewer than 100 aircrew dead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1,177 of the dead perished when a single bomb struck the battleship </a:t>
            </a:r>
            <a:r>
              <a:rPr lang="en-US" sz="2300" b="1" dirty="0" smtClean="0"/>
              <a:t>Arizona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40593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an address before a joint-session of Congress that was broadcast to millions across the country, President Roosevelt denounced the attack</a:t>
            </a:r>
          </a:p>
          <a:p>
            <a:r>
              <a:rPr lang="en-US" dirty="0" smtClean="0"/>
              <a:t>Calling December 7, 1941, </a:t>
            </a:r>
            <a:r>
              <a:rPr lang="en-US" dirty="0" smtClean="0">
                <a:hlinkClick r:id="rId2"/>
              </a:rPr>
              <a:t>“a day which will live in infamy”</a:t>
            </a:r>
            <a:endParaRPr lang="en-US" dirty="0" smtClean="0"/>
          </a:p>
          <a:p>
            <a:r>
              <a:rPr lang="en-US" dirty="0" smtClean="0"/>
              <a:t>Congress, with one dissenting vote, enacted a declaration of war against Japan.</a:t>
            </a:r>
          </a:p>
          <a:p>
            <a:r>
              <a:rPr lang="en-US" dirty="0" smtClean="0"/>
              <a:t>On December 11, Hitler and Mussolini declared war on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4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The USS Arizona (BB-39) burning after the Japanese attack on Pearl Harbor - NARA 195617 - 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"/>
            <a:ext cx="72199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USS Arizona Memorial (aerial view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620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USS Arizona Memori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USS Arizona oil seep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52400"/>
            <a:ext cx="5181600" cy="63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29718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Neutrality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3048000" cy="4876800"/>
          </a:xfrm>
        </p:spPr>
        <p:txBody>
          <a:bodyPr rtlCol="0">
            <a:normAutofit fontScale="700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/>
              <a:t>In an effort to keep the U.S. out of war, Congress beginning in 1935 passed a series of </a:t>
            </a:r>
            <a:r>
              <a:rPr lang="en-US" b="1" dirty="0"/>
              <a:t>Neutrality Acts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first two acts outlawed arms sales or loans to nations at war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third act was passed in response to fighting in Spain; this act extended the ban on arms sales and loans to nations engaged in civil wars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Arizona Memorial at Pearl Harbor, Hawa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Neutrality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4625"/>
            <a:ext cx="4419600" cy="4876800"/>
          </a:xfrm>
        </p:spPr>
        <p:txBody>
          <a:bodyPr rtlCol="0">
            <a:normAutofit fontScale="77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Roosevelt found it impossible to stay neutral and began finding ways around the acts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Japan attacked China again in 1937, FDR claimed there was no need to enforce the Neutrality Acts since Japan had not formally declared war against China; So U.S. continued sending arms and supplies to China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few months later, October 5, 1937 FDR issued the </a:t>
            </a:r>
            <a:r>
              <a:rPr lang="en-US" b="1" dirty="0" smtClean="0">
                <a:solidFill>
                  <a:srgbClr val="FF0000"/>
                </a:solidFill>
              </a:rPr>
              <a:t>“Quarantine Speech”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295400"/>
            <a:ext cx="43513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1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Timeline of Early Aggression in Asia and Europe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1936-1939 Fascists victorious in the Spanish Civil War; Nationalists had rebelled against Spanish Democratic-republican government; both Hitler and Mussolini used the war as a staging ground for their military; France, Great Britain and the U.S. failed to provide support to the Republican government</a:t>
            </a:r>
          </a:p>
          <a:p>
            <a:pPr eaLnBrk="1" hangingPunct="1"/>
            <a:r>
              <a:rPr lang="en-US" altLang="en-US" dirty="0" smtClean="0"/>
              <a:t>Spring 1938-Austrian Anschluss</a:t>
            </a:r>
          </a:p>
          <a:p>
            <a:pPr eaLnBrk="1" hangingPunct="1"/>
            <a:r>
              <a:rPr lang="en-US" altLang="en-US" dirty="0" smtClean="0"/>
              <a:t>Fall 1938-Sudetenland, western portion of Czechoslovakia fell to Germany; resulted in Munich Pact with British Prime Minister Neville Chamberlain “Peace for our time”; policy of </a:t>
            </a:r>
            <a:r>
              <a:rPr lang="en-US" altLang="en-US" b="1" dirty="0" smtClean="0"/>
              <a:t>appeasement</a:t>
            </a:r>
          </a:p>
          <a:p>
            <a:pPr eaLnBrk="1" hangingPunct="1"/>
            <a:r>
              <a:rPr lang="en-US" altLang="en-US" i="1" dirty="0" smtClean="0"/>
              <a:t>“You were given the choice between war and dishonor. You chose dishonor, and you will have war.”…</a:t>
            </a:r>
            <a:r>
              <a:rPr lang="en-US" altLang="en-US" b="1" dirty="0" smtClean="0"/>
              <a:t>Winston Churchill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452813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German offensive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200" smtClean="0"/>
              <a:t>March 15, 1939 German troops poured into what remained of Czechoslovakia; Hitler bragged that “Czechoslovakia has ceased to exist”</a:t>
            </a:r>
          </a:p>
          <a:p>
            <a:r>
              <a:rPr lang="en-US" altLang="en-US" sz="2200" smtClean="0"/>
              <a:t>Turned to Poland for an invasion; country had a large German speaking population; Hitler claimed that German speaking people were being mistreated by the Poles</a:t>
            </a:r>
          </a:p>
          <a:p>
            <a:r>
              <a:rPr lang="en-US" altLang="en-US" sz="2200" smtClean="0"/>
              <a:t>Problem with the location of Soviet Union; August 23, 1939 Hitler and Stalin signed </a:t>
            </a:r>
            <a:r>
              <a:rPr lang="en-US" altLang="en-US" sz="2200" b="1" smtClean="0"/>
              <a:t>Nazi-Soviet Non-Aggression Pact</a:t>
            </a:r>
          </a:p>
          <a:p>
            <a:r>
              <a:rPr lang="en-US" altLang="en-US" sz="2200" smtClean="0"/>
              <a:t>Signed secret agreement to divide Poland when attacked by Germany</a:t>
            </a:r>
          </a:p>
          <a:p>
            <a:r>
              <a:rPr lang="en-US" altLang="en-US" sz="2200" smtClean="0"/>
              <a:t>German invasion of Poland began on September 1, 1939; introduction of German blitzkrieg (lightning warfare)</a:t>
            </a:r>
          </a:p>
          <a:p>
            <a:r>
              <a:rPr lang="en-US" altLang="en-US" sz="2200" b="1" smtClean="0"/>
              <a:t>September 3, Britain and France declared war on Germany</a:t>
            </a:r>
          </a:p>
        </p:txBody>
      </p:sp>
    </p:spTree>
    <p:extLst>
      <p:ext uri="{BB962C8B-B14F-4D97-AF65-F5344CB8AC3E}">
        <p14:creationId xmlns:p14="http://schemas.microsoft.com/office/powerpoint/2010/main" val="3484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“Cash-and-Carry”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76800"/>
          </a:xfrm>
        </p:spPr>
        <p:txBody>
          <a:bodyPr rtlCol="0">
            <a:normAutofit fontScale="700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September 1939 FDR persuaded Congress to pass a </a:t>
            </a:r>
            <a:r>
              <a:rPr lang="en-US" b="1" dirty="0" smtClean="0"/>
              <a:t>“cash-and-carry” </a:t>
            </a:r>
            <a:r>
              <a:rPr lang="en-US" dirty="0" smtClean="0"/>
              <a:t>provision that allowed warring nations to buy U.S. arms as long as they paid cash and transported them on their own ships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Providing the arms, he argued, would help France and Britain defeat Hitler and keep the U.S. out of the war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Neutrality Act of 1939 </a:t>
            </a:r>
            <a:r>
              <a:rPr lang="en-US" dirty="0" smtClean="0"/>
              <a:t>put the policy into effect despite protests by Isolationist politicians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42767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Axis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mtClean="0"/>
              <a:t>By summer 1940, France had fallen and Britain was under siege; By June, U.S. had sent Britain over 500,000 rifles and 80,000 machine guns</a:t>
            </a:r>
          </a:p>
          <a:p>
            <a:r>
              <a:rPr lang="en-US" altLang="en-US" smtClean="0"/>
              <a:t>By September, Germany, Italy, and Japan had signed a mutual defense treaty, the Tripartite Pact=</a:t>
            </a:r>
            <a:r>
              <a:rPr lang="en-US" altLang="en-US" b="1" smtClean="0"/>
              <a:t>Axis Powers </a:t>
            </a:r>
            <a:r>
              <a:rPr lang="en-US" altLang="en-US" smtClean="0"/>
              <a:t>(aimed at keeping the U.S. out of the war)</a:t>
            </a:r>
          </a:p>
          <a:p>
            <a:r>
              <a:rPr lang="en-US" altLang="en-US" smtClean="0"/>
              <a:t>1940 Congress increased U.S. defense spending; first peacetime draft was passed-Selective Training and Service Act</a:t>
            </a:r>
          </a:p>
          <a:p>
            <a:r>
              <a:rPr lang="en-US" altLang="en-US" smtClean="0"/>
              <a:t>1940 FDR broke the tradition of the two term presidency and was reelected for a third term; ran on the campaign that he would keep the nation out of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815494"/>
            <a:ext cx="4188315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Atlantic 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60488"/>
            <a:ext cx="4343400" cy="5497512"/>
          </a:xfrm>
        </p:spPr>
        <p:txBody>
          <a:bodyPr>
            <a:normAutofit/>
          </a:bodyPr>
          <a:lstStyle/>
          <a:p>
            <a:r>
              <a:rPr lang="en-US" altLang="en-US" sz="1800" dirty="0" smtClean="0"/>
              <a:t>Secret meeting between FDR and Winston Churchill aboard the battleship USS Augusta off of Newfoundland</a:t>
            </a:r>
          </a:p>
          <a:p>
            <a:r>
              <a:rPr lang="en-US" altLang="en-US" sz="1800" dirty="0" smtClean="0"/>
              <a:t>Agreed to and issued a joint declaration of war aims, called the </a:t>
            </a:r>
            <a:r>
              <a:rPr lang="en-US" altLang="en-US" sz="1800" b="1" dirty="0" smtClean="0"/>
              <a:t>Atlantic Charter- </a:t>
            </a:r>
            <a:r>
              <a:rPr lang="en-US" altLang="en-US" sz="1800" dirty="0" smtClean="0"/>
              <a:t>August 14, 1940</a:t>
            </a:r>
          </a:p>
          <a:p>
            <a:r>
              <a:rPr lang="en-US" altLang="en-US" sz="1800" dirty="0" smtClean="0"/>
              <a:t>Both countries promised the following:  collective security, disarmament, self-determination, economic cooperation, and freedom of the seas</a:t>
            </a:r>
          </a:p>
          <a:p>
            <a:r>
              <a:rPr lang="en-US" altLang="en-US" sz="1800" dirty="0" smtClean="0"/>
              <a:t>FDR said that he could not yet ask Congress for a declaration of war against Germany, but “he would wage war” and do “everything” to force an incident.</a:t>
            </a:r>
          </a:p>
          <a:p>
            <a:r>
              <a:rPr lang="en-US" altLang="en-US" sz="1800" dirty="0" smtClean="0"/>
              <a:t>Charter became the basis for the signing of “A Declaration of United Nations”; 26 nations that would form the </a:t>
            </a:r>
            <a:r>
              <a:rPr lang="en-US" altLang="en-US" sz="1800" b="1" dirty="0" smtClean="0"/>
              <a:t>Allies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5815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“The Great Arsenal of Democracy”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248400" cy="4800600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FDR proposed a replacement of Cash-carry policy, because Britain ran out of money</a:t>
            </a:r>
          </a:p>
          <a:p>
            <a:r>
              <a:rPr lang="en-US" altLang="en-US" sz="2000" b="1" dirty="0" smtClean="0"/>
              <a:t>Lend-Lease Act </a:t>
            </a:r>
            <a:r>
              <a:rPr lang="en-US" altLang="en-US" sz="2000" dirty="0" smtClean="0"/>
              <a:t>was passed in March 1941; under the plan, the U.S. would lend or lease arms and other supplies to “any country whose defense was vital to the United States”</a:t>
            </a:r>
          </a:p>
          <a:p>
            <a:r>
              <a:rPr lang="en-US" altLang="en-US" sz="2000" dirty="0" smtClean="0"/>
              <a:t>FDR compared his plan to lending a garden hose to a neighbor whose house was on fire.  Only sensible thing to do to keep the fire from spreading to your house.</a:t>
            </a:r>
          </a:p>
          <a:p>
            <a:r>
              <a:rPr lang="en-US" altLang="en-US" sz="2000" dirty="0" smtClean="0"/>
              <a:t>Isolationist politicians </a:t>
            </a:r>
            <a:r>
              <a:rPr lang="en-US" altLang="en-US" sz="2000" dirty="0" smtClean="0"/>
              <a:t>were opposed to it, but most Americans favored</a:t>
            </a:r>
          </a:p>
          <a:p>
            <a:r>
              <a:rPr lang="en-US" altLang="en-US" sz="2000" dirty="0" smtClean="0"/>
              <a:t>Germany and Hitler responded with U-boat attacks </a:t>
            </a:r>
            <a:r>
              <a:rPr lang="en-US" altLang="en-US" sz="2000" b="1" dirty="0" smtClean="0"/>
              <a:t>(Wolf packs</a:t>
            </a:r>
            <a:r>
              <a:rPr lang="en-US" altLang="en-US" sz="2000" dirty="0" smtClean="0"/>
              <a:t>) that were responsible for sinking up to 350,000 tons of supplies within a month</a:t>
            </a:r>
          </a:p>
          <a:p>
            <a:r>
              <a:rPr lang="en-US" altLang="en-US" sz="2000" b="1" dirty="0" smtClean="0"/>
              <a:t>September 1941-FDR </a:t>
            </a:r>
            <a:r>
              <a:rPr lang="en-US" altLang="en-US" sz="2000" dirty="0" smtClean="0"/>
              <a:t>granted permission for U.S. warships to attack German </a:t>
            </a:r>
            <a:r>
              <a:rPr lang="en-US" altLang="en-US" sz="2000" dirty="0"/>
              <a:t>U</a:t>
            </a:r>
            <a:r>
              <a:rPr lang="en-US" altLang="en-US" sz="2000" dirty="0" smtClean="0"/>
              <a:t>-boats </a:t>
            </a:r>
            <a:r>
              <a:rPr lang="en-US" altLang="en-US" sz="2000" dirty="0" smtClean="0"/>
              <a:t>in self-defense.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6670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393754"/>
            <a:ext cx="2286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"Four Freedoms"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Franklin D. Roosevelt's Address to Congress January 6, 1941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1461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Road to War</vt:lpstr>
      <vt:lpstr>Neutrality Acts</vt:lpstr>
      <vt:lpstr>Neutrality Acts</vt:lpstr>
      <vt:lpstr>Timeline of Early Aggression in Asia and Europe</vt:lpstr>
      <vt:lpstr>German offensive begins</vt:lpstr>
      <vt:lpstr>“Cash-and-Carry”</vt:lpstr>
      <vt:lpstr>Axis Threat</vt:lpstr>
      <vt:lpstr>The Atlantic Charter</vt:lpstr>
      <vt:lpstr>“The Great Arsenal of Democracy”</vt:lpstr>
      <vt:lpstr>Growing tensions between Japan and the U.S.</vt:lpstr>
      <vt:lpstr>Japanese plans in the Pacific</vt:lpstr>
      <vt:lpstr>Japan plans for Pearl Harbor</vt:lpstr>
      <vt:lpstr>Roosevelt’s critics</vt:lpstr>
      <vt:lpstr>The attack</vt:lpstr>
      <vt:lpstr>The address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</dc:creator>
  <cp:lastModifiedBy>dedwards4</cp:lastModifiedBy>
  <cp:revision>13</cp:revision>
  <dcterms:created xsi:type="dcterms:W3CDTF">2006-08-16T00:00:00Z</dcterms:created>
  <dcterms:modified xsi:type="dcterms:W3CDTF">2017-03-10T12:01:59Z</dcterms:modified>
</cp:coreProperties>
</file>