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366" r:id="rId2"/>
    <p:sldId id="265" r:id="rId3"/>
    <p:sldId id="290" r:id="rId4"/>
    <p:sldId id="303" r:id="rId5"/>
    <p:sldId id="371" r:id="rId6"/>
    <p:sldId id="306" r:id="rId7"/>
    <p:sldId id="307" r:id="rId8"/>
    <p:sldId id="372" r:id="rId9"/>
    <p:sldId id="308" r:id="rId10"/>
    <p:sldId id="309" r:id="rId11"/>
    <p:sldId id="310" r:id="rId12"/>
    <p:sldId id="305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11" r:id="rId21"/>
    <p:sldId id="312" r:id="rId22"/>
    <p:sldId id="313" r:id="rId23"/>
    <p:sldId id="314" r:id="rId24"/>
    <p:sldId id="315" r:id="rId25"/>
    <p:sldId id="318" r:id="rId26"/>
    <p:sldId id="322" r:id="rId27"/>
    <p:sldId id="32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86369" autoAdjust="0"/>
  </p:normalViewPr>
  <p:slideViewPr>
    <p:cSldViewPr>
      <p:cViewPr varScale="1">
        <p:scale>
          <a:sx n="64" d="100"/>
          <a:sy n="64" d="100"/>
        </p:scale>
        <p:origin x="17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42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055FF-A4F1-4B4F-A296-8584E6EEEF48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4F1BB-F20C-4BD8-905E-8DAC754C6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4F1BB-F20C-4BD8-905E-8DAC754C60D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07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4F1BB-F20C-4BD8-905E-8DAC754C60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19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7BA4-57D2-4693-852D-1A28C59C39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84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7BA4-57D2-4693-852D-1A28C59C39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98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7BA4-57D2-4693-852D-1A28C59C39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13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7BA4-57D2-4693-852D-1A28C59C39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69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7BA4-57D2-4693-852D-1A28C59C39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88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7BA4-57D2-4693-852D-1A28C59C39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79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7BA4-57D2-4693-852D-1A28C59C39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97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4F1BB-F20C-4BD8-905E-8DAC754C60D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32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4F1BB-F20C-4BD8-905E-8DAC754C60D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5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4F1BB-F20C-4BD8-905E-8DAC754C60D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46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4F1BB-F20C-4BD8-905E-8DAC754C60D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15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4F1BB-F20C-4BD8-905E-8DAC754C60D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50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4F1BB-F20C-4BD8-905E-8DAC754C60D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43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4F1BB-F20C-4BD8-905E-8DAC754C60D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08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4F1BB-F20C-4BD8-905E-8DAC754C60D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4F1BB-F20C-4BD8-905E-8DAC754C60D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5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4F1BB-F20C-4BD8-905E-8DAC754C60D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7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4F1BB-F20C-4BD8-905E-8DAC754C60D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3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4F1BB-F20C-4BD8-905E-8DAC754C60D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4F1BB-F20C-4BD8-905E-8DAC754C60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13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4F1BB-F20C-4BD8-905E-8DAC754C60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8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4F1BB-F20C-4BD8-905E-8DAC754C60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99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4F1BB-F20C-4BD8-905E-8DAC754C60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7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1722CF6-0D07-44DF-93B1-1AF7B7B0E5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9692-3E68-4C62-A0B7-6B49D57E6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2BF2-A0ED-4E58-9112-34A8913A4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ABD9-38BE-45A1-9D08-73FDAAED4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2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68DB-AE5A-47E8-95A2-10D27F438B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80F49B-BF48-4D66-84A1-DC17E853C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B5C5-2391-4CD1-A1F5-F4225042AF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1772-8D60-4C21-87BB-245084BF6E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6EF8-61BE-4632-AFA4-9F2B6F529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3C3F-18F3-49C0-934A-F8CE268AB3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0A42-5D00-4415-BF8E-6CB947A4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DF4DD00-D877-4E8E-B32A-53EFE5FE57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7FFCB3A-07E3-4627-9E89-AB69D5A07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b/USS_Columbia_hit_by_kamikaze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Vm0TAShwM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OEeGZZVsgY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wkyPvlWPM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2/MacArthur_Manila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M8z37pA1_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hyperlink" Target="http://upload.wikimedia.org/wikipedia/commons/2/24/USS_Intrepid_CV-11_kamikaze_strik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WWII </a:t>
            </a:r>
            <a:r>
              <a:rPr lang="en-US" smtClean="0"/>
              <a:t>The </a:t>
            </a:r>
            <a:r>
              <a:rPr lang="en-US" dirty="0" smtClean="0"/>
              <a:t>Pacific Theater of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pload.wikimedia.org/wikipedia/commons/f/fa/USS_Columbia_attacked_by_kamika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1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File:USS Columbia hit by kamikaz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9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 smtClean="0"/>
              <a:t>Battle of </a:t>
            </a:r>
            <a:r>
              <a:rPr lang="en-US" sz="5000" b="1" u="sng" dirty="0" smtClean="0"/>
              <a:t>Guadalcanal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+mj-lt"/>
              </a:rPr>
              <a:t>Aug. 1942 – Feb. 1943</a:t>
            </a:r>
          </a:p>
          <a:p>
            <a:r>
              <a:rPr lang="en-US" sz="2800" dirty="0" smtClean="0">
                <a:latin typeface="+mj-lt"/>
              </a:rPr>
              <a:t>U.S. amphibious attack on Japanese fortifications</a:t>
            </a:r>
          </a:p>
          <a:p>
            <a:r>
              <a:rPr lang="en-US" sz="2800" dirty="0" smtClean="0">
                <a:latin typeface="+mj-lt"/>
              </a:rPr>
              <a:t>1</a:t>
            </a:r>
            <a:r>
              <a:rPr lang="en-US" sz="2800" baseline="30000" dirty="0" smtClean="0">
                <a:latin typeface="+mj-lt"/>
              </a:rPr>
              <a:t>st</a:t>
            </a:r>
            <a:r>
              <a:rPr lang="en-US" sz="2800" dirty="0" smtClean="0">
                <a:latin typeface="+mj-lt"/>
              </a:rPr>
              <a:t> land battle in Pacific Theater</a:t>
            </a:r>
          </a:p>
          <a:p>
            <a:r>
              <a:rPr lang="en-US" sz="2800" dirty="0" smtClean="0">
                <a:latin typeface="+mj-lt"/>
              </a:rPr>
              <a:t>Eventually 31,000 of the 36,000 Japanese on the island were killed</a:t>
            </a:r>
          </a:p>
          <a:p>
            <a:r>
              <a:rPr lang="en-US" sz="2800" dirty="0" smtClean="0">
                <a:latin typeface="+mj-lt"/>
              </a:rPr>
              <a:t>Japanese lost chance for offensive further South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 smtClean="0"/>
          </a:p>
        </p:txBody>
      </p:sp>
      <p:pic>
        <p:nvPicPr>
          <p:cNvPr id="25605" name="Picture 8" descr="Guadalca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57200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31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Times New Roman" pitchFamily="18" charset="0"/>
              </a:rPr>
              <a:t>Battle of the Coral Sea</a:t>
            </a:r>
            <a:r>
              <a:rPr lang="en-US" dirty="0" smtClean="0"/>
              <a:t> 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80946" y="1425498"/>
            <a:ext cx="77724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Prior to this battle, the Japanese were winning every battle and taking over the Pacific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May 1942 - U.S. and Australia stopped Japan from invading Australia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Japan won the actual battle, but the allies were able to stop Japan invasion for the first time; Japan was forced to retreat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U.S. was beginning to use the Island Hopping technique to weaken Japan’s forces</a:t>
            </a:r>
            <a:r>
              <a:rPr lang="en-US" sz="2800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Battle_of_the_Coral_Sea_Map_-_Japanese_Plan_-_14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9-Lexing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94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5138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5400"/>
            <a:ext cx="91440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 of Midway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447800"/>
            <a:ext cx="33528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June 1942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Admiral Chester Nimitz intercepted Japanese code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U.S. launched successful surprise attack on Japan at Pacific island called Midway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4953000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Battle of Midway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447800"/>
            <a:ext cx="4343400" cy="4572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Japanese lost 4 carriers, a heavy cruiser, 3 destroyers, some 275 planes, at least 4,800 men, and suffered heavy damage among the remaining vessels of their fleet.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American losses included 1 carrier, the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Yorktown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a destroyer, about 150 planes, and 307 men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“Revenge of Pearl Harbor”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906088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acific-theater-19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3650" y="2030413"/>
            <a:ext cx="661035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midway_ma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244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big_o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the Pacific War?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8153400" cy="4572000"/>
          </a:xfrm>
        </p:spPr>
        <p:txBody>
          <a:bodyPr>
            <a:normAutofit/>
          </a:bodyPr>
          <a:lstStyle/>
          <a:p>
            <a:r>
              <a:rPr lang="en-US" sz="3200" dirty="0"/>
              <a:t>The US (mostly) fought the Japanese.</a:t>
            </a:r>
          </a:p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hlinkClick r:id="rId4"/>
              </a:rPr>
              <a:t>December 7, 1941 </a:t>
            </a:r>
            <a:endParaRPr lang="en-US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“Day that will live in Infamy” </a:t>
            </a:r>
            <a:endParaRPr lang="en-US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/>
              <a:t>Japan </a:t>
            </a:r>
            <a:r>
              <a:rPr lang="en-US" sz="3200" dirty="0"/>
              <a:t>bombed Pearl Harbor in Hawaii to sink US ships there. </a:t>
            </a:r>
          </a:p>
          <a:p>
            <a:pPr lvl="1"/>
            <a:r>
              <a:rPr lang="en-US" sz="3200" dirty="0"/>
              <a:t>Two hours = most US navy destroyed and </a:t>
            </a:r>
            <a:r>
              <a:rPr lang="en-US" sz="3200" dirty="0" smtClean="0"/>
              <a:t>2,000+ </a:t>
            </a:r>
            <a:r>
              <a:rPr lang="en-US" sz="3200" dirty="0"/>
              <a:t>sailors </a:t>
            </a:r>
            <a:r>
              <a:rPr lang="en-US" sz="3200" dirty="0" smtClean="0"/>
              <a:t>killed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0000018f"/>
          <p:cNvPicPr>
            <a:picLocks noChangeAspect="1" noChangeArrowheads="1"/>
          </p:cNvPicPr>
          <p:nvPr/>
        </p:nvPicPr>
        <p:blipFill>
          <a:blip r:embed="rId3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6600" b="1" u="sng" dirty="0" smtClean="0">
                <a:solidFill>
                  <a:schemeClr val="tx1"/>
                </a:solidFill>
              </a:rPr>
              <a:t>Iwo Jima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8991600" cy="5257800"/>
          </a:xfrm>
        </p:spPr>
        <p:txBody>
          <a:bodyPr rtlCol="0">
            <a:normAutofit/>
          </a:bodyPr>
          <a:lstStyle/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Feb./Mar. 1945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First Japanese “home-island” captured by the US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20,700 of the 22,000 Japanese soldiers on the island were killed; about 6800 of the 60,000 US Marines who landed on Iwo Jima were killed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Badly damaged Japanese morale; placed Japan within easy bombing range for US bombers</a:t>
            </a:r>
          </a:p>
        </p:txBody>
      </p:sp>
    </p:spTree>
    <p:extLst>
      <p:ext uri="{BB962C8B-B14F-4D97-AF65-F5344CB8AC3E}">
        <p14:creationId xmlns:p14="http://schemas.microsoft.com/office/powerpoint/2010/main" val="20061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Firebombing of Japan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953000" cy="5257800"/>
          </a:xfrm>
        </p:spPr>
        <p:txBody>
          <a:bodyPr rtlCol="0">
            <a:noAutofit/>
          </a:bodyPr>
          <a:lstStyle/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>
                <a:latin typeface="+mj-lt"/>
              </a:rPr>
              <a:t>Mar. 9, 1945: firebombing of Tokyo killed over 80,000; by the war’s end, 67 Japanese cities had been destroyed using </a:t>
            </a:r>
            <a:r>
              <a:rPr lang="en-US" sz="2400" dirty="0" smtClean="0">
                <a:latin typeface="+mj-lt"/>
              </a:rPr>
              <a:t>napalm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 smtClean="0">
                <a:latin typeface="+mj-lt"/>
              </a:rPr>
              <a:t>Gen. Curtis </a:t>
            </a:r>
            <a:r>
              <a:rPr lang="en-US" sz="2400" dirty="0" err="1" smtClean="0">
                <a:latin typeface="+mj-lt"/>
              </a:rPr>
              <a:t>LeMay</a:t>
            </a:r>
            <a:r>
              <a:rPr lang="en-US" sz="2400" dirty="0" smtClean="0">
                <a:latin typeface="+mj-lt"/>
              </a:rPr>
              <a:t> ordered the use of</a:t>
            </a:r>
            <a:r>
              <a:rPr lang="en-US" sz="3200" b="1" u="sng" dirty="0" smtClean="0">
                <a:latin typeface="+mj-lt"/>
              </a:rPr>
              <a:t> napalm </a:t>
            </a:r>
            <a:r>
              <a:rPr lang="en-US" sz="2400" dirty="0" smtClean="0">
                <a:latin typeface="+mj-lt"/>
              </a:rPr>
              <a:t>(jellied gasoline) bombs on Japanese cities because his bombers were having trouble hitting their targets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 smtClean="0">
                <a:latin typeface="+mj-lt"/>
              </a:rPr>
              <a:t>The napalm was designed to start massive fires, which would ensure the destruction of the desired military targets, but would also lead to heavy losses of civilian life</a:t>
            </a:r>
          </a:p>
        </p:txBody>
      </p:sp>
      <p:pic>
        <p:nvPicPr>
          <p:cNvPr id="32773" name="Picture 7" descr="Firebombing_of_Toky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19" y="2057400"/>
            <a:ext cx="3911581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1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0988"/>
            <a:ext cx="8229600" cy="1136650"/>
          </a:xfrm>
        </p:spPr>
        <p:txBody>
          <a:bodyPr/>
          <a:lstStyle/>
          <a:p>
            <a:r>
              <a:rPr lang="en-US" sz="5700" b="1" dirty="0" smtClean="0"/>
              <a:t>Battle of Okinawa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35488"/>
          </a:xfrm>
        </p:spPr>
        <p:txBody>
          <a:bodyPr rtlCol="0">
            <a:normAutofit/>
          </a:bodyPr>
          <a:lstStyle/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 smtClean="0">
                <a:latin typeface="+mj-lt"/>
              </a:rPr>
              <a:t>Apr.-June 1945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 smtClean="0">
                <a:latin typeface="+mj-lt"/>
              </a:rPr>
              <a:t>Most brutal battle of the Pacific war: about 125,000 Japanese killed and 12,500 Americans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 smtClean="0">
                <a:latin typeface="+mj-lt"/>
              </a:rPr>
              <a:t>Nearly 700,000 men fought in this battle (550,000 Americans)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 smtClean="0">
                <a:latin typeface="+mj-lt"/>
              </a:rPr>
              <a:t>Okinawa was needed to set up a base of operations for an invasion of Japan itself</a:t>
            </a:r>
          </a:p>
        </p:txBody>
      </p:sp>
      <p:pic>
        <p:nvPicPr>
          <p:cNvPr id="33796" name="Picture 5" descr="okinaw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371600"/>
            <a:ext cx="45815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02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The </a:t>
            </a:r>
            <a:r>
              <a:rPr lang="en-US" sz="5400" b="1" u="sng" dirty="0" smtClean="0"/>
              <a:t>Manhattan Project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4724400"/>
          </a:xfrm>
        </p:spPr>
        <p:txBody>
          <a:bodyPr rtlCol="0">
            <a:normAutofit fontScale="85000" lnSpcReduction="20000"/>
          </a:bodyPr>
          <a:lstStyle/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>
                <a:latin typeface="+mj-lt"/>
              </a:rPr>
              <a:t>US effort to build a new type of weapon that would unleash tremendous destructive energy by splitting uranium atoms – an “atomic bomb”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>
                <a:latin typeface="+mj-lt"/>
              </a:rPr>
              <a:t>Led by Gen. Leslie Groves and researcher J. Robert Oppenheimer, the team produced 3 bombs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>
                <a:latin typeface="+mj-lt"/>
              </a:rPr>
              <a:t>1 bomb was tested in the New Mexico desert (Los Alamos), leaving just 2 bombs for military use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>
                <a:latin typeface="+mj-lt"/>
              </a:rPr>
              <a:t>Bombs were code-named “</a:t>
            </a:r>
            <a:r>
              <a:rPr lang="en-US" b="1" u="sng" dirty="0" smtClean="0">
                <a:latin typeface="+mj-lt"/>
              </a:rPr>
              <a:t>Fat Man</a:t>
            </a:r>
            <a:r>
              <a:rPr lang="en-US" dirty="0" smtClean="0">
                <a:latin typeface="+mj-lt"/>
              </a:rPr>
              <a:t>” and “</a:t>
            </a:r>
            <a:r>
              <a:rPr lang="en-US" b="1" u="sng" dirty="0" smtClean="0">
                <a:latin typeface="+mj-lt"/>
              </a:rPr>
              <a:t>Little Boy</a:t>
            </a:r>
            <a:r>
              <a:rPr lang="en-US" dirty="0" smtClean="0">
                <a:latin typeface="+mj-lt"/>
              </a:rPr>
              <a:t>”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 smtClean="0"/>
          </a:p>
        </p:txBody>
      </p:sp>
      <p:pic>
        <p:nvPicPr>
          <p:cNvPr id="34821" name="Picture 8" descr="fat-man-and-little-bo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935413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13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0988"/>
            <a:ext cx="8229600" cy="1136650"/>
          </a:xfrm>
        </p:spPr>
        <p:txBody>
          <a:bodyPr/>
          <a:lstStyle/>
          <a:p>
            <a:r>
              <a:rPr lang="en-US" sz="5700" b="1" dirty="0" smtClean="0"/>
              <a:t>Harry S. Truman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495800" cy="4535488"/>
          </a:xfrm>
        </p:spPr>
        <p:txBody>
          <a:bodyPr rtlCol="0">
            <a:normAutofit fontScale="92500" lnSpcReduction="10000"/>
          </a:bodyPr>
          <a:lstStyle/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>
                <a:latin typeface="+mj-lt"/>
              </a:rPr>
              <a:t>1945 - 1953 (Pres.)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>
                <a:latin typeface="+mj-lt"/>
              </a:rPr>
              <a:t>Became president upon FDR’s death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>
                <a:latin typeface="+mj-lt"/>
              </a:rPr>
              <a:t>Truman now had to decide how to end the war – should the US mount an invasion of Japan, which would cost an estimated 1 million American lives or should it use the new atomic bomb, which would kill an unknown number of Japanese civilians and whose after-effects were still unknown?</a:t>
            </a:r>
          </a:p>
        </p:txBody>
      </p:sp>
      <p:pic>
        <p:nvPicPr>
          <p:cNvPr id="35844" name="Picture 7" descr="479px-Harry-tru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1219200"/>
            <a:ext cx="449738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>
            <a:normAutofit fontScale="90000"/>
          </a:bodyPr>
          <a:lstStyle/>
          <a:p>
            <a:r>
              <a:rPr lang="en-US" sz="6600" b="1" u="sng" dirty="0" smtClean="0"/>
              <a:t>Hiroshima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914400"/>
            <a:ext cx="5029200" cy="5943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ea typeface="Tahoma" pitchFamily="34" charset="0"/>
                <a:cs typeface="Tahoma" pitchFamily="34" charset="0"/>
              </a:rPr>
              <a:t>Japan was warned that unless they surrendered immediately and without conditions, they faced “prompt and utter destruction”</a:t>
            </a:r>
          </a:p>
          <a:p>
            <a:r>
              <a:rPr lang="en-US" dirty="0" smtClean="0">
                <a:latin typeface="+mj-lt"/>
                <a:ea typeface="Tahoma" pitchFamily="34" charset="0"/>
                <a:cs typeface="Tahoma" pitchFamily="34" charset="0"/>
              </a:rPr>
              <a:t>When the Japanese did not reply, orders were given to destroy the industrial city of Hiroshima</a:t>
            </a:r>
          </a:p>
          <a:p>
            <a:r>
              <a:rPr lang="en-US" dirty="0" smtClean="0">
                <a:latin typeface="+mj-lt"/>
                <a:ea typeface="Tahoma" pitchFamily="34" charset="0"/>
                <a:cs typeface="Tahoma" pitchFamily="34" charset="0"/>
              </a:rPr>
              <a:t>August 6, 1945: The B-29 </a:t>
            </a:r>
            <a:r>
              <a:rPr lang="en-US" i="1" dirty="0" smtClean="0">
                <a:latin typeface="+mj-lt"/>
                <a:ea typeface="Tahoma" pitchFamily="34" charset="0"/>
                <a:cs typeface="Tahoma" pitchFamily="34" charset="0"/>
              </a:rPr>
              <a:t>Enola Gay</a:t>
            </a:r>
            <a:r>
              <a:rPr lang="en-US" dirty="0" smtClean="0">
                <a:latin typeface="+mj-lt"/>
                <a:ea typeface="Tahoma" pitchFamily="34" charset="0"/>
                <a:cs typeface="Tahoma" pitchFamily="34" charset="0"/>
              </a:rPr>
              <a:t>  dropped “Little Boy” on the city, destroying 76,000 buildings and </a:t>
            </a:r>
            <a:r>
              <a:rPr lang="en-US" b="1" dirty="0" smtClean="0">
                <a:latin typeface="+mj-lt"/>
                <a:ea typeface="Tahoma" pitchFamily="34" charset="0"/>
                <a:cs typeface="Tahoma" pitchFamily="34" charset="0"/>
              </a:rPr>
              <a:t>killing over 120,000 people</a:t>
            </a:r>
          </a:p>
        </p:txBody>
      </p:sp>
      <p:pic>
        <p:nvPicPr>
          <p:cNvPr id="38917" name="Picture 2" descr="http://people.moreheadstate.edu/students/alsimp01/images/hiroshima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79095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07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u="sng" dirty="0" smtClean="0"/>
              <a:t>Nagasaki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371600"/>
            <a:ext cx="4876800" cy="54864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  <a:ea typeface="Tahoma" pitchFamily="34" charset="0"/>
                <a:cs typeface="Tahoma" pitchFamily="34" charset="0"/>
              </a:rPr>
              <a:t>When the Japanese still did not surrender, a B-29 bomber dropped “Fat Man” on the port of Nagasaki, </a:t>
            </a:r>
            <a:r>
              <a:rPr lang="en-US" sz="2800" b="1" u="sng" dirty="0" smtClean="0">
                <a:latin typeface="+mj-lt"/>
                <a:ea typeface="Tahoma" pitchFamily="34" charset="0"/>
                <a:cs typeface="Tahoma" pitchFamily="34" charset="0"/>
              </a:rPr>
              <a:t>killing over 50,000 on August 9</a:t>
            </a:r>
            <a:r>
              <a:rPr lang="en-US" sz="2800" dirty="0" smtClean="0">
                <a:latin typeface="+mj-lt"/>
                <a:ea typeface="Tahoma" pitchFamily="34" charset="0"/>
                <a:cs typeface="Tahoma" pitchFamily="34" charset="0"/>
              </a:rPr>
              <a:t>, 1945</a:t>
            </a:r>
          </a:p>
          <a:p>
            <a:r>
              <a:rPr lang="en-US" sz="2800" dirty="0" smtClean="0">
                <a:latin typeface="+mj-lt"/>
                <a:ea typeface="Tahoma" pitchFamily="34" charset="0"/>
                <a:cs typeface="Tahoma" pitchFamily="34" charset="0"/>
              </a:rPr>
              <a:t>On the same day, the Soviets declared war on Japan and began to prepare to enter the war in the Pacific</a:t>
            </a:r>
          </a:p>
        </p:txBody>
      </p:sp>
      <p:pic>
        <p:nvPicPr>
          <p:cNvPr id="43013" name="Picture 2" descr="http://www.greatdreams.com/war/nagasaki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71913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3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>
            <a:normAutofit fontScale="90000"/>
          </a:bodyPr>
          <a:lstStyle/>
          <a:p>
            <a:r>
              <a:rPr lang="en-US" sz="5700" b="1" dirty="0" smtClean="0"/>
              <a:t>Japan Surrenders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849090" cy="5562600"/>
          </a:xfrm>
        </p:spPr>
        <p:txBody>
          <a:bodyPr rtlCol="0">
            <a:normAutofit lnSpcReduction="10000"/>
          </a:bodyPr>
          <a:lstStyle/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>
                <a:latin typeface="+mj-lt"/>
              </a:rPr>
              <a:t>Faced with destruction on an unforeseen scale (and unaware that the US had no more atomic bombs to use), Emperor Hirohito ordered his government to surrender unconditionally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>
                <a:latin typeface="+mj-lt"/>
              </a:rPr>
              <a:t>Fighting stopped August 15, 1945 (“</a:t>
            </a:r>
            <a:r>
              <a:rPr lang="en-US" b="1" u="sng" dirty="0" smtClean="0">
                <a:latin typeface="+mj-lt"/>
              </a:rPr>
              <a:t>V-J Day”)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b="1" u="sng" dirty="0" smtClean="0">
                <a:latin typeface="+mj-lt"/>
              </a:rPr>
              <a:t>Formal surrender took place on September 2, 1945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b="1" u="sng" dirty="0" smtClean="0">
                <a:latin typeface="+mj-lt"/>
              </a:rPr>
              <a:t>As part of the terms of surrender, Japan was occupied by U.S. forces until Apr. 1952</a:t>
            </a:r>
          </a:p>
        </p:txBody>
      </p:sp>
      <p:pic>
        <p:nvPicPr>
          <p:cNvPr id="45061" name="Picture 8" descr="japanese-surre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0" y="1600200"/>
            <a:ext cx="4294909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67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USAH041-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3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700" b="1" dirty="0" smtClean="0"/>
              <a:t>“</a:t>
            </a:r>
            <a:r>
              <a:rPr lang="en-US" sz="5700" b="1" u="sng" dirty="0" smtClean="0"/>
              <a:t>Island-hopping</a:t>
            </a:r>
            <a:r>
              <a:rPr lang="en-US" sz="5700" b="1" dirty="0" smtClean="0"/>
              <a:t>”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4343400" cy="4530725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US forces elected to focus on capturing only certain strategic islands in the Pacific – ones that would allow US bombers to get within striking range of Japan and create a safe route for troop and supply movement</a:t>
            </a:r>
          </a:p>
        </p:txBody>
      </p:sp>
      <p:pic>
        <p:nvPicPr>
          <p:cNvPr id="23556" name="Picture 9" descr="allies-bomb-northern-nazi-germany-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572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4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Bataan Death March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5307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j-lt"/>
              </a:rPr>
              <a:t>April 1942 after 3 month Battle of Bataan</a:t>
            </a:r>
          </a:p>
          <a:p>
            <a:r>
              <a:rPr lang="en-US" dirty="0" smtClean="0">
                <a:latin typeface="+mj-lt"/>
              </a:rPr>
              <a:t>“I shall return”: Douglas MacArthur</a:t>
            </a:r>
          </a:p>
          <a:p>
            <a:r>
              <a:rPr lang="en-US" dirty="0" smtClean="0">
                <a:latin typeface="+mj-lt"/>
              </a:rPr>
              <a:t>75000 Americans and Filipino troops surrendered after 3 month battle of Philippines</a:t>
            </a:r>
          </a:p>
          <a:p>
            <a:r>
              <a:rPr lang="en-US" dirty="0" smtClean="0">
                <a:latin typeface="+mj-lt"/>
              </a:rPr>
              <a:t>9 day walked 90 mile trip from Bataan to Camp O’Donnell</a:t>
            </a:r>
          </a:p>
          <a:p>
            <a:r>
              <a:rPr lang="en-US" dirty="0" smtClean="0">
                <a:latin typeface="+mj-lt"/>
              </a:rPr>
              <a:t>650 American deaths; up to 10,000 Filipino deaths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56794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44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 smtClean="0"/>
              <a:t>Douglas MacArthur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>
                <a:latin typeface="+mj-lt"/>
              </a:rPr>
              <a:t>Seasoned veteran of WWI, highly decorated soldier who had won the Medal of Honor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>
                <a:latin typeface="+mj-lt"/>
              </a:rPr>
              <a:t>Had vowed to return to the Philippines when forced to evacuate in 1942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>
                <a:latin typeface="+mj-lt"/>
              </a:rPr>
              <a:t>Led US effort to retake the Philippines and proclaimed “I have returned”  when he finally landed in Oct. 1944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>
                <a:latin typeface="+mj-lt"/>
              </a:rPr>
              <a:t>Later was US commander of occupied Japan after WWII and led UN forces in the Korean War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endParaRPr lang="en-US" sz="2800" dirty="0" smtClean="0"/>
          </a:p>
        </p:txBody>
      </p:sp>
      <p:sp>
        <p:nvSpPr>
          <p:cNvPr id="26628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 smtClean="0"/>
          </a:p>
        </p:txBody>
      </p:sp>
      <p:pic>
        <p:nvPicPr>
          <p:cNvPr id="26629" name="Picture 9" descr="File:MacArthur Manil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2385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18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50159" y="262255"/>
            <a:ext cx="4861719" cy="11398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The Philippines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09600"/>
            <a:ext cx="4648200" cy="6172200"/>
          </a:xfrm>
        </p:spPr>
        <p:txBody>
          <a:bodyPr rtlCol="0">
            <a:normAutofit/>
          </a:bodyPr>
          <a:lstStyle/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/>
              <a:t>US forces landed at</a:t>
            </a:r>
            <a:r>
              <a:rPr lang="en-US" b="1" u="sng" dirty="0" smtClean="0"/>
              <a:t> Leyte Gulf </a:t>
            </a:r>
            <a:r>
              <a:rPr lang="en-US" dirty="0" smtClean="0"/>
              <a:t>in Oct. 1944 to begin the retaking of the Philippines, but relied entirely on the US Navy for air cover for protection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/>
              <a:t>Japanese navy counterattacked, drawing the US Navy into a major naval battle that left MacArthur’s forces unprotected and nearly led to disaster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/>
              <a:t>US forces would not gain full control of the Philippines until July 1945, just weeks before the war ended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 smtClean="0"/>
          </a:p>
        </p:txBody>
      </p:sp>
      <p:pic>
        <p:nvPicPr>
          <p:cNvPr id="27653" name="Picture 7" descr="LeyteChart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1608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4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2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 smtClean="0">
                <a:solidFill>
                  <a:schemeClr val="tx1"/>
                </a:solidFill>
              </a:rPr>
              <a:t>Kamikaze</a:t>
            </a:r>
            <a:r>
              <a:rPr lang="en-US" sz="6000" b="1" dirty="0" smtClean="0">
                <a:solidFill>
                  <a:schemeClr val="tx1"/>
                </a:solidFill>
              </a:rPr>
              <a:t> Attacks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953000" cy="5257800"/>
          </a:xfrm>
        </p:spPr>
        <p:txBody>
          <a:bodyPr>
            <a:no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Battle of Leyte Gulf marked the first coordinated use of suicide attacks by Japanese pilots known as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kamikaze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(“divine wind”)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Japanese high command was now resorting to desperate tactics as Japan ran out of experienced pilots and the industrial capacity to continue making new weaponry</a:t>
            </a:r>
          </a:p>
        </p:txBody>
      </p:sp>
      <p:pic>
        <p:nvPicPr>
          <p:cNvPr id="28677" name="Picture 12" descr="File:USS Intrepid CV-11 kamikaze strik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60" y="1173480"/>
            <a:ext cx="35829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6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2251</TotalTime>
  <Words>1089</Words>
  <Application>Microsoft Office PowerPoint</Application>
  <PresentationFormat>On-screen Show (4:3)</PresentationFormat>
  <Paragraphs>106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Franklin Gothic Book</vt:lpstr>
      <vt:lpstr>Perpetua</vt:lpstr>
      <vt:lpstr>Tahoma</vt:lpstr>
      <vt:lpstr>Times New Roman</vt:lpstr>
      <vt:lpstr>Wingdings</vt:lpstr>
      <vt:lpstr>Wingdings 2</vt:lpstr>
      <vt:lpstr>Equity</vt:lpstr>
      <vt:lpstr>WWII The Pacific Theater of War</vt:lpstr>
      <vt:lpstr>What about the Pacific War?</vt:lpstr>
      <vt:lpstr>PowerPoint Presentation</vt:lpstr>
      <vt:lpstr>“Island-hopping”</vt:lpstr>
      <vt:lpstr>Bataan Death March</vt:lpstr>
      <vt:lpstr>Douglas MacArthur</vt:lpstr>
      <vt:lpstr>The Philippines</vt:lpstr>
      <vt:lpstr>PowerPoint Presentation</vt:lpstr>
      <vt:lpstr>Kamikaze Attacks</vt:lpstr>
      <vt:lpstr>PowerPoint Presentation</vt:lpstr>
      <vt:lpstr>PowerPoint Presentation</vt:lpstr>
      <vt:lpstr>Battle of Guadalcanal</vt:lpstr>
      <vt:lpstr>Battle of the Coral Sea </vt:lpstr>
      <vt:lpstr>PowerPoint Presentation</vt:lpstr>
      <vt:lpstr>PowerPoint Presentation</vt:lpstr>
      <vt:lpstr>PowerPoint Presentation</vt:lpstr>
      <vt:lpstr>Battle of Midway</vt:lpstr>
      <vt:lpstr>Battle of Midway</vt:lpstr>
      <vt:lpstr>PowerPoint Presentation</vt:lpstr>
      <vt:lpstr>Iwo Jima</vt:lpstr>
      <vt:lpstr>Firebombing of Japan</vt:lpstr>
      <vt:lpstr>Battle of Okinawa</vt:lpstr>
      <vt:lpstr>The Manhattan Project</vt:lpstr>
      <vt:lpstr>Harry S. Truman</vt:lpstr>
      <vt:lpstr>Hiroshima</vt:lpstr>
      <vt:lpstr>Nagasaki</vt:lpstr>
      <vt:lpstr>Japan Surrenders</vt:lpstr>
    </vt:vector>
  </TitlesOfParts>
  <Company>Goshen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 Notes</dc:title>
  <dc:creator>User</dc:creator>
  <cp:lastModifiedBy>dedwards4</cp:lastModifiedBy>
  <cp:revision>112</cp:revision>
  <dcterms:created xsi:type="dcterms:W3CDTF">2009-01-08T14:23:56Z</dcterms:created>
  <dcterms:modified xsi:type="dcterms:W3CDTF">2016-04-19T14:47:05Z</dcterms:modified>
</cp:coreProperties>
</file>