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7"/>
  </p:notesMasterIdLst>
  <p:sldIdLst>
    <p:sldId id="366" r:id="rId2"/>
    <p:sldId id="385" r:id="rId3"/>
    <p:sldId id="384" r:id="rId4"/>
    <p:sldId id="383" r:id="rId5"/>
    <p:sldId id="386" r:id="rId6"/>
    <p:sldId id="290" r:id="rId7"/>
    <p:sldId id="303" r:id="rId8"/>
    <p:sldId id="379" r:id="rId9"/>
    <p:sldId id="306" r:id="rId10"/>
    <p:sldId id="372" r:id="rId11"/>
    <p:sldId id="307" r:id="rId12"/>
    <p:sldId id="308" r:id="rId13"/>
    <p:sldId id="309" r:id="rId14"/>
    <p:sldId id="347" r:id="rId15"/>
    <p:sldId id="348" r:id="rId16"/>
    <p:sldId id="349" r:id="rId17"/>
    <p:sldId id="350" r:id="rId18"/>
    <p:sldId id="351" r:id="rId19"/>
    <p:sldId id="352" r:id="rId20"/>
    <p:sldId id="353" r:id="rId21"/>
    <p:sldId id="311" r:id="rId22"/>
    <p:sldId id="312" r:id="rId23"/>
    <p:sldId id="313" r:id="rId24"/>
    <p:sldId id="315" r:id="rId25"/>
    <p:sldId id="314" r:id="rId26"/>
    <p:sldId id="375" r:id="rId27"/>
    <p:sldId id="318" r:id="rId28"/>
    <p:sldId id="322" r:id="rId29"/>
    <p:sldId id="324" r:id="rId30"/>
    <p:sldId id="373" r:id="rId31"/>
    <p:sldId id="380" r:id="rId32"/>
    <p:sldId id="381" r:id="rId33"/>
    <p:sldId id="382" r:id="rId34"/>
    <p:sldId id="377" r:id="rId35"/>
    <p:sldId id="378" r:id="rId3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2" autoAdjust="0"/>
    <p:restoredTop sz="86369" autoAdjust="0"/>
  </p:normalViewPr>
  <p:slideViewPr>
    <p:cSldViewPr>
      <p:cViewPr varScale="1">
        <p:scale>
          <a:sx n="64" d="100"/>
          <a:sy n="64" d="100"/>
        </p:scale>
        <p:origin x="1110" y="72"/>
      </p:cViewPr>
      <p:guideLst>
        <p:guide orient="horz" pos="2160"/>
        <p:guide pos="3840"/>
      </p:guideLst>
    </p:cSldViewPr>
  </p:slideViewPr>
  <p:outlineViewPr>
    <p:cViewPr>
      <p:scale>
        <a:sx n="33" d="100"/>
        <a:sy n="33" d="100"/>
      </p:scale>
      <p:origin x="48" y="5424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8055FF-A4F1-4B4F-A296-8584E6EEEF48}" type="datetimeFigureOut">
              <a:rPr lang="en-US" smtClean="0"/>
              <a:pPr/>
              <a:t>3/19/2019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54F1BB-F20C-4BD8-905E-8DAC754C60D2}" type="slidenum">
              <a:rPr lang="en-US" smtClean="0"/>
              <a:pPr/>
              <a:t>‹#›</a:t>
            </a:fld>
            <a:endParaRPr lang="en-US"/>
          </a:p>
        </p:txBody>
      </p:sp>
    </p:spTree>
    <p:extLst>
      <p:ext uri="{BB962C8B-B14F-4D97-AF65-F5344CB8AC3E}">
        <p14:creationId xmlns:p14="http://schemas.microsoft.com/office/powerpoint/2010/main" val="326072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54F1BB-F20C-4BD8-905E-8DAC754C60D2}" type="slidenum">
              <a:rPr lang="en-US" smtClean="0"/>
              <a:pPr/>
              <a:t>1</a:t>
            </a:fld>
            <a:endParaRPr lang="en-US"/>
          </a:p>
        </p:txBody>
      </p:sp>
    </p:spTree>
    <p:extLst>
      <p:ext uri="{BB962C8B-B14F-4D97-AF65-F5344CB8AC3E}">
        <p14:creationId xmlns:p14="http://schemas.microsoft.com/office/powerpoint/2010/main" val="4018407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F07BA4-57D2-4693-852D-1A28C59C3937}" type="slidenum">
              <a:rPr lang="en-US" smtClean="0"/>
              <a:t>16</a:t>
            </a:fld>
            <a:endParaRPr lang="en-US"/>
          </a:p>
        </p:txBody>
      </p:sp>
    </p:spTree>
    <p:extLst>
      <p:ext uri="{BB962C8B-B14F-4D97-AF65-F5344CB8AC3E}">
        <p14:creationId xmlns:p14="http://schemas.microsoft.com/office/powerpoint/2010/main" val="2298513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F07BA4-57D2-4693-852D-1A28C59C3937}" type="slidenum">
              <a:rPr lang="en-US" smtClean="0"/>
              <a:t>17</a:t>
            </a:fld>
            <a:endParaRPr lang="en-US"/>
          </a:p>
        </p:txBody>
      </p:sp>
    </p:spTree>
    <p:extLst>
      <p:ext uri="{BB962C8B-B14F-4D97-AF65-F5344CB8AC3E}">
        <p14:creationId xmlns:p14="http://schemas.microsoft.com/office/powerpoint/2010/main" val="1726169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F07BA4-57D2-4693-852D-1A28C59C3937}" type="slidenum">
              <a:rPr lang="en-US" smtClean="0"/>
              <a:t>18</a:t>
            </a:fld>
            <a:endParaRPr lang="en-US"/>
          </a:p>
        </p:txBody>
      </p:sp>
    </p:spTree>
    <p:extLst>
      <p:ext uri="{BB962C8B-B14F-4D97-AF65-F5344CB8AC3E}">
        <p14:creationId xmlns:p14="http://schemas.microsoft.com/office/powerpoint/2010/main" val="4059288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F07BA4-57D2-4693-852D-1A28C59C3937}" type="slidenum">
              <a:rPr lang="en-US" smtClean="0"/>
              <a:t>19</a:t>
            </a:fld>
            <a:endParaRPr lang="en-US"/>
          </a:p>
        </p:txBody>
      </p:sp>
    </p:spTree>
    <p:extLst>
      <p:ext uri="{BB962C8B-B14F-4D97-AF65-F5344CB8AC3E}">
        <p14:creationId xmlns:p14="http://schemas.microsoft.com/office/powerpoint/2010/main" val="2025779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F07BA4-57D2-4693-852D-1A28C59C3937}" type="slidenum">
              <a:rPr lang="en-US" smtClean="0"/>
              <a:t>20</a:t>
            </a:fld>
            <a:endParaRPr lang="en-US"/>
          </a:p>
        </p:txBody>
      </p:sp>
    </p:spTree>
    <p:extLst>
      <p:ext uri="{BB962C8B-B14F-4D97-AF65-F5344CB8AC3E}">
        <p14:creationId xmlns:p14="http://schemas.microsoft.com/office/powerpoint/2010/main" val="568297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54F1BB-F20C-4BD8-905E-8DAC754C60D2}" type="slidenum">
              <a:rPr lang="en-US" smtClean="0"/>
              <a:pPr/>
              <a:t>21</a:t>
            </a:fld>
            <a:endParaRPr lang="en-US"/>
          </a:p>
        </p:txBody>
      </p:sp>
    </p:spTree>
    <p:extLst>
      <p:ext uri="{BB962C8B-B14F-4D97-AF65-F5344CB8AC3E}">
        <p14:creationId xmlns:p14="http://schemas.microsoft.com/office/powerpoint/2010/main" val="1154232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54F1BB-F20C-4BD8-905E-8DAC754C60D2}" type="slidenum">
              <a:rPr lang="en-US" smtClean="0"/>
              <a:pPr/>
              <a:t>22</a:t>
            </a:fld>
            <a:endParaRPr lang="en-US"/>
          </a:p>
        </p:txBody>
      </p:sp>
    </p:spTree>
    <p:extLst>
      <p:ext uri="{BB962C8B-B14F-4D97-AF65-F5344CB8AC3E}">
        <p14:creationId xmlns:p14="http://schemas.microsoft.com/office/powerpoint/2010/main" val="2842152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54F1BB-F20C-4BD8-905E-8DAC754C60D2}" type="slidenum">
              <a:rPr lang="en-US" smtClean="0"/>
              <a:pPr/>
              <a:t>23</a:t>
            </a:fld>
            <a:endParaRPr lang="en-US"/>
          </a:p>
        </p:txBody>
      </p:sp>
    </p:spTree>
    <p:extLst>
      <p:ext uri="{BB962C8B-B14F-4D97-AF65-F5344CB8AC3E}">
        <p14:creationId xmlns:p14="http://schemas.microsoft.com/office/powerpoint/2010/main" val="4036615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54F1BB-F20C-4BD8-905E-8DAC754C60D2}" type="slidenum">
              <a:rPr lang="en-US" smtClean="0"/>
              <a:pPr/>
              <a:t>24</a:t>
            </a:fld>
            <a:endParaRPr lang="en-US"/>
          </a:p>
        </p:txBody>
      </p:sp>
    </p:spTree>
    <p:extLst>
      <p:ext uri="{BB962C8B-B14F-4D97-AF65-F5344CB8AC3E}">
        <p14:creationId xmlns:p14="http://schemas.microsoft.com/office/powerpoint/2010/main" val="2740343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54F1BB-F20C-4BD8-905E-8DAC754C60D2}" type="slidenum">
              <a:rPr lang="en-US" smtClean="0"/>
              <a:pPr/>
              <a:t>25</a:t>
            </a:fld>
            <a:endParaRPr lang="en-US"/>
          </a:p>
        </p:txBody>
      </p:sp>
    </p:spTree>
    <p:extLst>
      <p:ext uri="{BB962C8B-B14F-4D97-AF65-F5344CB8AC3E}">
        <p14:creationId xmlns:p14="http://schemas.microsoft.com/office/powerpoint/2010/main" val="394625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54F1BB-F20C-4BD8-905E-8DAC754C60D2}" type="slidenum">
              <a:rPr lang="en-US" smtClean="0"/>
              <a:pPr/>
              <a:t>6</a:t>
            </a:fld>
            <a:endParaRPr lang="en-US"/>
          </a:p>
        </p:txBody>
      </p:sp>
    </p:spTree>
    <p:extLst>
      <p:ext uri="{BB962C8B-B14F-4D97-AF65-F5344CB8AC3E}">
        <p14:creationId xmlns:p14="http://schemas.microsoft.com/office/powerpoint/2010/main" val="3519476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54F1BB-F20C-4BD8-905E-8DAC754C60D2}" type="slidenum">
              <a:rPr lang="en-US" smtClean="0"/>
              <a:pPr/>
              <a:t>27</a:t>
            </a:fld>
            <a:endParaRPr lang="en-US"/>
          </a:p>
        </p:txBody>
      </p:sp>
    </p:spTree>
    <p:extLst>
      <p:ext uri="{BB962C8B-B14F-4D97-AF65-F5344CB8AC3E}">
        <p14:creationId xmlns:p14="http://schemas.microsoft.com/office/powerpoint/2010/main" val="3944908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54F1BB-F20C-4BD8-905E-8DAC754C60D2}" type="slidenum">
              <a:rPr lang="en-US" smtClean="0"/>
              <a:pPr/>
              <a:t>28</a:t>
            </a:fld>
            <a:endParaRPr lang="en-US"/>
          </a:p>
        </p:txBody>
      </p:sp>
    </p:spTree>
    <p:extLst>
      <p:ext uri="{BB962C8B-B14F-4D97-AF65-F5344CB8AC3E}">
        <p14:creationId xmlns:p14="http://schemas.microsoft.com/office/powerpoint/2010/main" val="2137203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54F1BB-F20C-4BD8-905E-8DAC754C60D2}" type="slidenum">
              <a:rPr lang="en-US" smtClean="0"/>
              <a:pPr/>
              <a:t>29</a:t>
            </a:fld>
            <a:endParaRPr lang="en-US"/>
          </a:p>
        </p:txBody>
      </p:sp>
    </p:spTree>
    <p:extLst>
      <p:ext uri="{BB962C8B-B14F-4D97-AF65-F5344CB8AC3E}">
        <p14:creationId xmlns:p14="http://schemas.microsoft.com/office/powerpoint/2010/main" val="3445053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DA364D-2C51-4606-B2CE-A2F14E515D4E}" type="slidenum">
              <a:rPr lang="en-US"/>
              <a:pPr/>
              <a:t>30</a:t>
            </a:fld>
            <a:endParaRPr lang="en-US"/>
          </a:p>
        </p:txBody>
      </p:sp>
      <p:sp>
        <p:nvSpPr>
          <p:cNvPr id="332802" name="Rectangle 2"/>
          <p:cNvSpPr>
            <a:spLocks noGrp="1" noRot="1" noChangeAspect="1" noChangeArrowheads="1" noTextEdit="1"/>
          </p:cNvSpPr>
          <p:nvPr>
            <p:ph type="sldImg"/>
          </p:nvPr>
        </p:nvSpPr>
        <p:spPr>
          <a:xfrm>
            <a:off x="381000" y="685800"/>
            <a:ext cx="6096000" cy="3429000"/>
          </a:xfrm>
          <a:ln/>
        </p:spPr>
      </p:sp>
      <p:sp>
        <p:nvSpPr>
          <p:cNvPr id="332803" name="Rectangle 3"/>
          <p:cNvSpPr>
            <a:spLocks noGrp="1" noChangeArrowheads="1"/>
          </p:cNvSpPr>
          <p:nvPr>
            <p:ph type="body" idx="1"/>
          </p:nvPr>
        </p:nvSpPr>
        <p:spPr/>
        <p:txBody>
          <a:bodyPr/>
          <a:lstStyle/>
          <a:p>
            <a:r>
              <a:rPr lang="en-US"/>
              <a:t>http://newsimg.bbc.co.uk/media/images/40661000/jpg/_40661252_hirosh2_bmbdrp_inf416.jpg</a:t>
            </a:r>
          </a:p>
          <a:p>
            <a:r>
              <a:rPr lang="en-US" b="1"/>
              <a:t>0812 local time, 6 August 1945:</a:t>
            </a:r>
            <a:r>
              <a:rPr lang="en-US"/>
              <a:t/>
            </a:r>
            <a:br>
              <a:rPr lang="en-US"/>
            </a:br>
            <a:r>
              <a:rPr lang="en-US" b="1"/>
              <a:t>1.</a:t>
            </a:r>
            <a:r>
              <a:rPr lang="en-US"/>
              <a:t> American B-29 bomber 'Enola Gay' approaches Hiroshima at an altitude of about 9,357 metres, and begins its bombing run</a:t>
            </a:r>
            <a:br>
              <a:rPr lang="en-US"/>
            </a:br>
            <a:r>
              <a:rPr lang="en-US" b="1"/>
              <a:t>2.</a:t>
            </a:r>
            <a:r>
              <a:rPr lang="en-US"/>
              <a:t> At 0815 it releases the atomic bomb 'Little Boy'</a:t>
            </a:r>
            <a:br>
              <a:rPr lang="en-US"/>
            </a:br>
            <a:r>
              <a:rPr lang="en-US" b="1"/>
              <a:t>3.</a:t>
            </a:r>
            <a:r>
              <a:rPr lang="en-US"/>
              <a:t> The aircraft then performs a sharp, 155 degree right turn and dives an estimated 518 metres</a:t>
            </a:r>
            <a:br>
              <a:rPr lang="en-US"/>
            </a:br>
            <a:r>
              <a:rPr lang="en-US" b="1"/>
              <a:t>4.</a:t>
            </a:r>
            <a:r>
              <a:rPr lang="en-US"/>
              <a:t> The bomb explodes with a force of 13 kilotons at a height of approximately 576 metres above the city</a:t>
            </a:r>
            <a:br>
              <a:rPr lang="en-US"/>
            </a:br>
            <a:r>
              <a:rPr lang="en-US" b="1"/>
              <a:t>5.</a:t>
            </a:r>
            <a:r>
              <a:rPr lang="en-US"/>
              <a:t> About a minute later the first shock wave, travelling at about 335 metres per second, hits the aircraft</a:t>
            </a:r>
          </a:p>
        </p:txBody>
      </p:sp>
    </p:spTree>
    <p:extLst>
      <p:ext uri="{BB962C8B-B14F-4D97-AF65-F5344CB8AC3E}">
        <p14:creationId xmlns:p14="http://schemas.microsoft.com/office/powerpoint/2010/main" val="1419318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54F1BB-F20C-4BD8-905E-8DAC754C60D2}" type="slidenum">
              <a:rPr lang="en-US" smtClean="0"/>
              <a:pPr/>
              <a:t>7</a:t>
            </a:fld>
            <a:endParaRPr lang="en-US"/>
          </a:p>
        </p:txBody>
      </p:sp>
    </p:spTree>
    <p:extLst>
      <p:ext uri="{BB962C8B-B14F-4D97-AF65-F5344CB8AC3E}">
        <p14:creationId xmlns:p14="http://schemas.microsoft.com/office/powerpoint/2010/main" val="2055733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54F1BB-F20C-4BD8-905E-8DAC754C60D2}" type="slidenum">
              <a:rPr lang="en-US" smtClean="0"/>
              <a:pPr/>
              <a:t>9</a:t>
            </a:fld>
            <a:endParaRPr lang="en-US"/>
          </a:p>
        </p:txBody>
      </p:sp>
    </p:spTree>
    <p:extLst>
      <p:ext uri="{BB962C8B-B14F-4D97-AF65-F5344CB8AC3E}">
        <p14:creationId xmlns:p14="http://schemas.microsoft.com/office/powerpoint/2010/main" val="165798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54F1BB-F20C-4BD8-905E-8DAC754C60D2}" type="slidenum">
              <a:rPr lang="en-US" smtClean="0"/>
              <a:pPr/>
              <a:t>11</a:t>
            </a:fld>
            <a:endParaRPr lang="en-US"/>
          </a:p>
        </p:txBody>
      </p:sp>
    </p:spTree>
    <p:extLst>
      <p:ext uri="{BB962C8B-B14F-4D97-AF65-F5344CB8AC3E}">
        <p14:creationId xmlns:p14="http://schemas.microsoft.com/office/powerpoint/2010/main" val="156731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54F1BB-F20C-4BD8-905E-8DAC754C60D2}" type="slidenum">
              <a:rPr lang="en-US" smtClean="0"/>
              <a:pPr/>
              <a:t>12</a:t>
            </a:fld>
            <a:endParaRPr lang="en-US"/>
          </a:p>
        </p:txBody>
      </p:sp>
    </p:spTree>
    <p:extLst>
      <p:ext uri="{BB962C8B-B14F-4D97-AF65-F5344CB8AC3E}">
        <p14:creationId xmlns:p14="http://schemas.microsoft.com/office/powerpoint/2010/main" val="61738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54F1BB-F20C-4BD8-905E-8DAC754C60D2}" type="slidenum">
              <a:rPr lang="en-US" smtClean="0"/>
              <a:pPr/>
              <a:t>13</a:t>
            </a:fld>
            <a:endParaRPr lang="en-US"/>
          </a:p>
        </p:txBody>
      </p:sp>
    </p:spTree>
    <p:extLst>
      <p:ext uri="{BB962C8B-B14F-4D97-AF65-F5344CB8AC3E}">
        <p14:creationId xmlns:p14="http://schemas.microsoft.com/office/powerpoint/2010/main" val="4223199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F07BA4-57D2-4693-852D-1A28C59C3937}" type="slidenum">
              <a:rPr lang="en-US" smtClean="0"/>
              <a:t>14</a:t>
            </a:fld>
            <a:endParaRPr lang="en-US"/>
          </a:p>
        </p:txBody>
      </p:sp>
    </p:spTree>
    <p:extLst>
      <p:ext uri="{BB962C8B-B14F-4D97-AF65-F5344CB8AC3E}">
        <p14:creationId xmlns:p14="http://schemas.microsoft.com/office/powerpoint/2010/main" val="728284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5F07BA4-57D2-4693-852D-1A28C59C3937}" type="slidenum">
              <a:rPr lang="en-US" smtClean="0"/>
              <a:t>15</a:t>
            </a:fld>
            <a:endParaRPr lang="en-US"/>
          </a:p>
        </p:txBody>
      </p:sp>
    </p:spTree>
    <p:extLst>
      <p:ext uri="{BB962C8B-B14F-4D97-AF65-F5344CB8AC3E}">
        <p14:creationId xmlns:p14="http://schemas.microsoft.com/office/powerpoint/2010/main" val="1413098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01722CF6-0D07-44DF-93B1-1AF7B7B0E5E9}" type="slidenum">
              <a:rPr lang="en-US" smtClean="0"/>
              <a:pPr/>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4F9692-3E68-4C62-A0B7-6B49D57E68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12BF2-A0ED-4E58-9112-34A8913A481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p:txBody>
          <a:bodyPr/>
          <a:lstStyle>
            <a:lvl1pPr>
              <a:defRPr/>
            </a:lvl1pPr>
          </a:lstStyle>
          <a:p>
            <a:pPr>
              <a:defRPr/>
            </a:pPr>
            <a:endParaRPr lang="en-US"/>
          </a:p>
        </p:txBody>
      </p:sp>
      <p:sp>
        <p:nvSpPr>
          <p:cNvPr id="6" name="Rectangle 27"/>
          <p:cNvSpPr>
            <a:spLocks noGrp="1" noChangeArrowheads="1"/>
          </p:cNvSpPr>
          <p:nvPr>
            <p:ph type="sldNum" sz="quarter" idx="11"/>
          </p:nvPr>
        </p:nvSpPr>
        <p:spPr/>
        <p:txBody>
          <a:bodyPr/>
          <a:lstStyle>
            <a:lvl1pPr>
              <a:defRPr/>
            </a:lvl1pPr>
          </a:lstStyle>
          <a:p>
            <a:pPr>
              <a:defRPr/>
            </a:pPr>
            <a:fld id="{B676ABD9-38BE-45A1-9D08-73FDAAED44EE}" type="slidenum">
              <a:rPr lang="en-US"/>
              <a:pPr>
                <a:defRPr/>
              </a:pPr>
              <a:t>‹#›</a:t>
            </a:fld>
            <a:endParaRPr lang="en-US"/>
          </a:p>
        </p:txBody>
      </p:sp>
      <p:sp>
        <p:nvSpPr>
          <p:cNvPr id="7" name="Rectangle 28"/>
          <p:cNvSpPr>
            <a:spLocks noGrp="1" noChangeArrowheads="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026323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6168DB-AE5A-47E8-95A2-10D27F438BE9}" type="slidenum">
              <a:rPr lang="en-US" smtClean="0"/>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B180F49B-BF48-4D66-84A1-DC17E853C6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FEB5C5-2391-4CD1-A1F5-F4225042AFB9}"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A01772-8D60-4C21-87BB-245084BF6E45}" type="slidenum">
              <a:rPr lang="en-US" smtClean="0"/>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BF6EF8-61BE-4632-AFA4-9F2B6F529F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8D3C3F-18F3-49C0-934A-F8CE268AB3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E0A42-5D00-4415-BF8E-6CB947A46B7A}"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1DF4DD00-D877-4E8E-B32A-53EFE5FE5757}" type="slidenum">
              <a:rPr lang="en-US" smtClean="0"/>
              <a:pPr/>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7FFCB3A-07E3-4627-9E89-AB69D5A0738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2/24/USS_Intrepid_CV-11_kamikaze_strike.jp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ZVm0TAShwMs"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gwkyPvlWPM0"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s://www.nps.gov/articles/trumanatomicbomb.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ps.gov/articles/trumanatomicbomb.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upload.wikimedia.org/wikipedia/commons/9/92/MacArthur_Manila.jpg"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World War II</a:t>
            </a:r>
            <a:endParaRPr lang="en-US" b="1" dirty="0"/>
          </a:p>
        </p:txBody>
      </p:sp>
      <p:sp>
        <p:nvSpPr>
          <p:cNvPr id="3" name="Subtitle 2"/>
          <p:cNvSpPr>
            <a:spLocks noGrp="1"/>
          </p:cNvSpPr>
          <p:nvPr>
            <p:ph type="subTitle" idx="1"/>
          </p:nvPr>
        </p:nvSpPr>
        <p:spPr/>
        <p:txBody>
          <a:bodyPr>
            <a:normAutofit/>
          </a:bodyPr>
          <a:lstStyle/>
          <a:p>
            <a:r>
              <a:rPr lang="en-US" sz="3200" b="1" dirty="0"/>
              <a:t>The Pacific Theater of War</a:t>
            </a:r>
          </a:p>
        </p:txBody>
      </p:sp>
    </p:spTree>
    <p:extLst>
      <p:ext uri="{BB962C8B-B14F-4D97-AF65-F5344CB8AC3E}">
        <p14:creationId xmlns:p14="http://schemas.microsoft.com/office/powerpoint/2010/main" val="2452383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57150"/>
            <a:ext cx="9220200" cy="691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9265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94940" y="443460"/>
            <a:ext cx="4861719" cy="838199"/>
          </a:xfrm>
        </p:spPr>
        <p:txBody>
          <a:bodyPr>
            <a:normAutofit fontScale="90000"/>
          </a:bodyPr>
          <a:lstStyle/>
          <a:p>
            <a:r>
              <a:rPr lang="en-US" sz="6000" b="1" dirty="0"/>
              <a:t>The Philippines</a:t>
            </a:r>
          </a:p>
        </p:txBody>
      </p:sp>
      <p:sp>
        <p:nvSpPr>
          <p:cNvPr id="87044" name="Rectangle 4"/>
          <p:cNvSpPr>
            <a:spLocks noGrp="1" noChangeArrowheads="1"/>
          </p:cNvSpPr>
          <p:nvPr>
            <p:ph type="body" sz="half" idx="1"/>
          </p:nvPr>
        </p:nvSpPr>
        <p:spPr>
          <a:xfrm>
            <a:off x="254000" y="1371600"/>
            <a:ext cx="6451600" cy="6172200"/>
          </a:xfrm>
        </p:spPr>
        <p:txBody>
          <a:bodyPr rtlCol="0">
            <a:normAutofit/>
          </a:bodyPr>
          <a:lstStyle/>
          <a:p>
            <a:pPr indent="-182880">
              <a:buFont typeface="Wingdings" charset="2"/>
              <a:buChar char="§"/>
              <a:defRPr/>
            </a:pPr>
            <a:r>
              <a:rPr lang="en-US" sz="2800" dirty="0" smtClean="0"/>
              <a:t>US forces landed at</a:t>
            </a:r>
            <a:r>
              <a:rPr lang="en-US" sz="2800" b="1" u="sng" dirty="0" smtClean="0"/>
              <a:t> Leyte Gulf </a:t>
            </a:r>
            <a:r>
              <a:rPr lang="en-US" sz="2800" dirty="0" smtClean="0"/>
              <a:t>in Oct. 1944 to begin the retaking of the Philippines, but relied entirely on the US Navy for air cover for protection</a:t>
            </a:r>
          </a:p>
          <a:p>
            <a:pPr indent="-182880">
              <a:buFont typeface="Wingdings" charset="2"/>
              <a:buChar char="§"/>
              <a:defRPr/>
            </a:pPr>
            <a:r>
              <a:rPr lang="en-US" sz="2800" dirty="0" smtClean="0"/>
              <a:t>Japanese navy counterattacked, drawing the US Navy into a major naval battle that left MacArthur’s forces unprotected and nearly led to disaster</a:t>
            </a:r>
          </a:p>
          <a:p>
            <a:pPr indent="-182880">
              <a:buFont typeface="Wingdings" charset="2"/>
              <a:buChar char="§"/>
              <a:defRPr/>
            </a:pPr>
            <a:r>
              <a:rPr lang="en-US" sz="2800" dirty="0" smtClean="0"/>
              <a:t>US forces would not gain full control of the Philippines until July 1945, just weeks before the war ended</a:t>
            </a:r>
          </a:p>
        </p:txBody>
      </p:sp>
      <p:pic>
        <p:nvPicPr>
          <p:cNvPr id="27653" name="Picture 7" descr="LeyteChart1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065" y="609600"/>
            <a:ext cx="5029200" cy="607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45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7044">
                                            <p:txEl>
                                              <p:pRg st="0" end="0"/>
                                            </p:txEl>
                                          </p:spTgt>
                                        </p:tgtEl>
                                        <p:attrNameLst>
                                          <p:attrName>style.visibility</p:attrName>
                                        </p:attrNameLst>
                                      </p:cBhvr>
                                      <p:to>
                                        <p:strVal val="visible"/>
                                      </p:to>
                                    </p:set>
                                    <p:animEffect transition="in" filter="fade">
                                      <p:cBhvr>
                                        <p:cTn id="7" dur="1000"/>
                                        <p:tgtEl>
                                          <p:spTgt spid="87044">
                                            <p:txEl>
                                              <p:pRg st="0" end="0"/>
                                            </p:txEl>
                                          </p:spTgt>
                                        </p:tgtEl>
                                      </p:cBhvr>
                                    </p:animEffect>
                                    <p:anim calcmode="lin" valueType="num">
                                      <p:cBhvr>
                                        <p:cTn id="8" dur="1000" fill="hold"/>
                                        <p:tgtEl>
                                          <p:spTgt spid="8704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70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7044">
                                            <p:txEl>
                                              <p:pRg st="1" end="1"/>
                                            </p:txEl>
                                          </p:spTgt>
                                        </p:tgtEl>
                                        <p:attrNameLst>
                                          <p:attrName>style.visibility</p:attrName>
                                        </p:attrNameLst>
                                      </p:cBhvr>
                                      <p:to>
                                        <p:strVal val="visible"/>
                                      </p:to>
                                    </p:set>
                                    <p:animEffect transition="in" filter="fade">
                                      <p:cBhvr>
                                        <p:cTn id="14" dur="1000"/>
                                        <p:tgtEl>
                                          <p:spTgt spid="87044">
                                            <p:txEl>
                                              <p:pRg st="1" end="1"/>
                                            </p:txEl>
                                          </p:spTgt>
                                        </p:tgtEl>
                                      </p:cBhvr>
                                    </p:animEffect>
                                    <p:anim calcmode="lin" valueType="num">
                                      <p:cBhvr>
                                        <p:cTn id="15" dur="1000" fill="hold"/>
                                        <p:tgtEl>
                                          <p:spTgt spid="8704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704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7044">
                                            <p:txEl>
                                              <p:pRg st="2" end="2"/>
                                            </p:txEl>
                                          </p:spTgt>
                                        </p:tgtEl>
                                        <p:attrNameLst>
                                          <p:attrName>style.visibility</p:attrName>
                                        </p:attrNameLst>
                                      </p:cBhvr>
                                      <p:to>
                                        <p:strVal val="visible"/>
                                      </p:to>
                                    </p:set>
                                    <p:animEffect transition="in" filter="fade">
                                      <p:cBhvr>
                                        <p:cTn id="21" dur="1000"/>
                                        <p:tgtEl>
                                          <p:spTgt spid="87044">
                                            <p:txEl>
                                              <p:pRg st="2" end="2"/>
                                            </p:txEl>
                                          </p:spTgt>
                                        </p:tgtEl>
                                      </p:cBhvr>
                                    </p:animEffect>
                                    <p:anim calcmode="lin" valueType="num">
                                      <p:cBhvr>
                                        <p:cTn id="22" dur="1000" fill="hold"/>
                                        <p:tgtEl>
                                          <p:spTgt spid="8704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704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23472" y="381000"/>
            <a:ext cx="7581900" cy="1139825"/>
          </a:xfrm>
        </p:spPr>
        <p:txBody>
          <a:bodyPr>
            <a:noAutofit/>
          </a:bodyPr>
          <a:lstStyle/>
          <a:p>
            <a:r>
              <a:rPr lang="en-US" sz="5000" dirty="0">
                <a:effectLst>
                  <a:outerShdw blurRad="38100" dist="38100" dir="2700000" algn="tl">
                    <a:srgbClr val="000000">
                      <a:alpha val="43137"/>
                    </a:srgbClr>
                  </a:outerShdw>
                </a:effectLst>
              </a:rPr>
              <a:t>The Battle of Leyte Gulf</a:t>
            </a:r>
            <a:endParaRPr lang="en-US" sz="5000" b="1" dirty="0">
              <a:solidFill>
                <a:schemeClr val="tx1"/>
              </a:solidFill>
            </a:endParaRPr>
          </a:p>
        </p:txBody>
      </p:sp>
      <p:sp>
        <p:nvSpPr>
          <p:cNvPr id="28675" name="Rectangle 5"/>
          <p:cNvSpPr>
            <a:spLocks noGrp="1" noChangeArrowheads="1"/>
          </p:cNvSpPr>
          <p:nvPr>
            <p:ph type="body" sz="half" idx="1"/>
          </p:nvPr>
        </p:nvSpPr>
        <p:spPr>
          <a:xfrm>
            <a:off x="457200" y="1676400"/>
            <a:ext cx="6172200" cy="5257800"/>
          </a:xfrm>
        </p:spPr>
        <p:txBody>
          <a:bodyPr>
            <a:noAutofit/>
          </a:bodyPr>
          <a:lstStyle/>
          <a:p>
            <a:r>
              <a:rPr lang="en-US" sz="3200" dirty="0">
                <a:effectLst>
                  <a:outerShdw blurRad="38100" dist="38100" dir="2700000" algn="tl">
                    <a:srgbClr val="000000">
                      <a:alpha val="43137"/>
                    </a:srgbClr>
                  </a:outerShdw>
                </a:effectLst>
                <a:latin typeface="+mj-lt"/>
              </a:rPr>
              <a:t>marked the first coordinated use of suicide attacks by Japanese pilots known as </a:t>
            </a:r>
            <a:r>
              <a:rPr lang="en-US" sz="3200" b="1" dirty="0">
                <a:effectLst>
                  <a:outerShdw blurRad="38100" dist="38100" dir="2700000" algn="tl">
                    <a:srgbClr val="000000">
                      <a:alpha val="43137"/>
                    </a:srgbClr>
                  </a:outerShdw>
                </a:effectLst>
                <a:latin typeface="+mj-lt"/>
              </a:rPr>
              <a:t>kamikaze</a:t>
            </a:r>
            <a:r>
              <a:rPr lang="en-US" sz="3200" dirty="0">
                <a:effectLst>
                  <a:outerShdw blurRad="38100" dist="38100" dir="2700000" algn="tl">
                    <a:srgbClr val="000000">
                      <a:alpha val="43137"/>
                    </a:srgbClr>
                  </a:outerShdw>
                </a:effectLst>
                <a:latin typeface="+mj-lt"/>
              </a:rPr>
              <a:t> (“divine wind”)</a:t>
            </a:r>
          </a:p>
          <a:p>
            <a:r>
              <a:rPr lang="en-US" sz="3200" dirty="0">
                <a:effectLst>
                  <a:outerShdw blurRad="38100" dist="38100" dir="2700000" algn="tl">
                    <a:srgbClr val="000000">
                      <a:alpha val="43137"/>
                    </a:srgbClr>
                  </a:outerShdw>
                </a:effectLst>
                <a:latin typeface="+mj-lt"/>
              </a:rPr>
              <a:t>Japanese high command was now resorting to desperate tactics as Japan ran out of experienced pilots and the industrial capacity to continue making new weaponry</a:t>
            </a:r>
          </a:p>
        </p:txBody>
      </p:sp>
      <p:pic>
        <p:nvPicPr>
          <p:cNvPr id="28677" name="Picture 12" descr="File:USS Intrepid CV-11 kamikaze strik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457200"/>
            <a:ext cx="4816928" cy="717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863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1000"/>
                                        <p:tgtEl>
                                          <p:spTgt spid="28675">
                                            <p:txEl>
                                              <p:pRg st="0" end="0"/>
                                            </p:txEl>
                                          </p:spTgt>
                                        </p:tgtEl>
                                      </p:cBhvr>
                                    </p:animEffect>
                                    <p:anim calcmode="lin" valueType="num">
                                      <p:cBhvr>
                                        <p:cTn id="8" dur="10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675">
                                            <p:txEl>
                                              <p:pRg st="1" end="1"/>
                                            </p:txEl>
                                          </p:spTgt>
                                        </p:tgtEl>
                                        <p:attrNameLst>
                                          <p:attrName>style.visibility</p:attrName>
                                        </p:attrNameLst>
                                      </p:cBhvr>
                                      <p:to>
                                        <p:strVal val="visible"/>
                                      </p:to>
                                    </p:set>
                                    <p:animEffect transition="in" filter="fade">
                                      <p:cBhvr>
                                        <p:cTn id="14" dur="1000"/>
                                        <p:tgtEl>
                                          <p:spTgt spid="28675">
                                            <p:txEl>
                                              <p:pRg st="1" end="1"/>
                                            </p:txEl>
                                          </p:spTgt>
                                        </p:tgtEl>
                                      </p:cBhvr>
                                    </p:animEffect>
                                    <p:anim calcmode="lin" valueType="num">
                                      <p:cBhvr>
                                        <p:cTn id="15" dur="10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67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upload.wikimedia.org/wikipedia/commons/f/fa/USS_Columbia_attacked_by_kamikaz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0"/>
            <a:ext cx="9144000" cy="69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5120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1219200" y="274638"/>
            <a:ext cx="10363200" cy="944562"/>
          </a:xfrm>
        </p:spPr>
        <p:txBody>
          <a:bodyPr/>
          <a:lstStyle/>
          <a:p>
            <a:pPr eaLnBrk="1" hangingPunct="1">
              <a:defRPr/>
            </a:pPr>
            <a:r>
              <a:rPr lang="en-US" dirty="0" smtClean="0">
                <a:cs typeface="Times New Roman" pitchFamily="18" charset="0"/>
              </a:rPr>
              <a:t>Battle of the Coral Sea</a:t>
            </a:r>
            <a:r>
              <a:rPr lang="en-US" dirty="0" smtClean="0"/>
              <a:t> </a:t>
            </a:r>
          </a:p>
        </p:txBody>
      </p:sp>
      <p:sp>
        <p:nvSpPr>
          <p:cNvPr id="26627" name="Rectangle 3"/>
          <p:cNvSpPr>
            <a:spLocks noGrp="1" noRot="1" noChangeArrowheads="1"/>
          </p:cNvSpPr>
          <p:nvPr>
            <p:ph type="body" idx="1"/>
          </p:nvPr>
        </p:nvSpPr>
        <p:spPr>
          <a:xfrm>
            <a:off x="762000" y="1600200"/>
            <a:ext cx="10896600" cy="4572000"/>
          </a:xfrm>
        </p:spPr>
        <p:txBody>
          <a:bodyPr>
            <a:normAutofit/>
          </a:bodyPr>
          <a:lstStyle/>
          <a:p>
            <a:pPr eaLnBrk="1" hangingPunct="1">
              <a:lnSpc>
                <a:spcPct val="90000"/>
              </a:lnSpc>
              <a:defRPr/>
            </a:pPr>
            <a:r>
              <a:rPr lang="en-US" sz="3200" dirty="0">
                <a:latin typeface="+mj-lt"/>
                <a:cs typeface="Times New Roman" pitchFamily="18" charset="0"/>
              </a:rPr>
              <a:t>Prior to this battle, the Japanese were winning the battle for the Pacific</a:t>
            </a:r>
          </a:p>
          <a:p>
            <a:pPr eaLnBrk="1" hangingPunct="1">
              <a:lnSpc>
                <a:spcPct val="90000"/>
              </a:lnSpc>
              <a:defRPr/>
            </a:pPr>
            <a:r>
              <a:rPr lang="en-US" sz="3200" dirty="0">
                <a:latin typeface="+mj-lt"/>
                <a:cs typeface="Times New Roman" pitchFamily="18" charset="0"/>
              </a:rPr>
              <a:t>May 1942 - U.S. and Australia stopped Japan from invading Australia</a:t>
            </a:r>
          </a:p>
          <a:p>
            <a:pPr eaLnBrk="1" hangingPunct="1">
              <a:lnSpc>
                <a:spcPct val="90000"/>
              </a:lnSpc>
              <a:defRPr/>
            </a:pPr>
            <a:r>
              <a:rPr lang="en-US" sz="3200" dirty="0">
                <a:latin typeface="+mj-lt"/>
                <a:cs typeface="Times New Roman" pitchFamily="18" charset="0"/>
              </a:rPr>
              <a:t>Japan won the actual battle, but the allies were able to stop Japan invasion for the first time; Japan was forced to retreat</a:t>
            </a:r>
          </a:p>
          <a:p>
            <a:pPr eaLnBrk="1" hangingPunct="1">
              <a:lnSpc>
                <a:spcPct val="90000"/>
              </a:lnSpc>
              <a:defRPr/>
            </a:pPr>
            <a:r>
              <a:rPr lang="en-US" sz="3200" dirty="0">
                <a:latin typeface="+mj-lt"/>
                <a:cs typeface="Times New Roman" pitchFamily="18" charset="0"/>
              </a:rPr>
              <a:t>U.S. was beginning to use the Island Hopping technique to weaken Japan’s forces</a:t>
            </a:r>
            <a:r>
              <a:rPr lang="en-US" sz="3200" dirty="0">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1000"/>
                                        <p:tgtEl>
                                          <p:spTgt spid="26627">
                                            <p:txEl>
                                              <p:pRg st="0" end="0"/>
                                            </p:txEl>
                                          </p:spTgt>
                                        </p:tgtEl>
                                      </p:cBhvr>
                                    </p:animEffect>
                                    <p:anim calcmode="lin" valueType="num">
                                      <p:cBhvr>
                                        <p:cTn id="8"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627">
                                            <p:txEl>
                                              <p:pRg st="1" end="1"/>
                                            </p:txEl>
                                          </p:spTgt>
                                        </p:tgtEl>
                                        <p:attrNameLst>
                                          <p:attrName>style.visibility</p:attrName>
                                        </p:attrNameLst>
                                      </p:cBhvr>
                                      <p:to>
                                        <p:strVal val="visible"/>
                                      </p:to>
                                    </p:set>
                                    <p:animEffect transition="in" filter="fade">
                                      <p:cBhvr>
                                        <p:cTn id="14" dur="1000"/>
                                        <p:tgtEl>
                                          <p:spTgt spid="26627">
                                            <p:txEl>
                                              <p:pRg st="1" end="1"/>
                                            </p:txEl>
                                          </p:spTgt>
                                        </p:tgtEl>
                                      </p:cBhvr>
                                    </p:animEffect>
                                    <p:anim calcmode="lin" valueType="num">
                                      <p:cBhvr>
                                        <p:cTn id="15"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animEffect transition="in" filter="fade">
                                      <p:cBhvr>
                                        <p:cTn id="21" dur="1000"/>
                                        <p:tgtEl>
                                          <p:spTgt spid="26627">
                                            <p:txEl>
                                              <p:pRg st="2" end="2"/>
                                            </p:txEl>
                                          </p:spTgt>
                                        </p:tgtEl>
                                      </p:cBhvr>
                                    </p:animEffect>
                                    <p:anim calcmode="lin" valueType="num">
                                      <p:cBhvr>
                                        <p:cTn id="22"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6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627">
                                            <p:txEl>
                                              <p:pRg st="3" end="3"/>
                                            </p:txEl>
                                          </p:spTgt>
                                        </p:tgtEl>
                                        <p:attrNameLst>
                                          <p:attrName>style.visibility</p:attrName>
                                        </p:attrNameLst>
                                      </p:cBhvr>
                                      <p:to>
                                        <p:strVal val="visible"/>
                                      </p:to>
                                    </p:set>
                                    <p:animEffect transition="in" filter="fade">
                                      <p:cBhvr>
                                        <p:cTn id="28" dur="1000"/>
                                        <p:tgtEl>
                                          <p:spTgt spid="26627">
                                            <p:txEl>
                                              <p:pRg st="3" end="3"/>
                                            </p:txEl>
                                          </p:spTgt>
                                        </p:tgtEl>
                                      </p:cBhvr>
                                    </p:animEffect>
                                    <p:anim calcmode="lin" valueType="num">
                                      <p:cBhvr>
                                        <p:cTn id="29" dur="1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62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attle_of_the_Coral_Sea_Map_-_Japanese_Plan_-_140dpi"/>
          <p:cNvPicPr>
            <a:picLocks noChangeAspect="1" noChangeArrowheads="1"/>
          </p:cNvPicPr>
          <p:nvPr/>
        </p:nvPicPr>
        <p:blipFill>
          <a:blip r:embed="rId3" cstate="print"/>
          <a:srcRect/>
          <a:stretch>
            <a:fillRect/>
          </a:stretch>
        </p:blipFill>
        <p:spPr bwMode="auto">
          <a:xfrm>
            <a:off x="1524000" y="17464"/>
            <a:ext cx="9144000" cy="6840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9-Lexington"/>
          <p:cNvPicPr>
            <a:picLocks noChangeAspect="1" noChangeArrowheads="1"/>
          </p:cNvPicPr>
          <p:nvPr/>
        </p:nvPicPr>
        <p:blipFill>
          <a:blip r:embed="rId3" cstate="print"/>
          <a:srcRect/>
          <a:stretch>
            <a:fillRect/>
          </a:stretch>
        </p:blipFill>
        <p:spPr bwMode="auto">
          <a:xfrm>
            <a:off x="3048000" y="0"/>
            <a:ext cx="5943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51382">
            <a:hlinkClick r:id="rId3"/>
          </p:cNvPr>
          <p:cNvPicPr>
            <a:picLocks noChangeAspect="1" noChangeArrowheads="1"/>
          </p:cNvPicPr>
          <p:nvPr/>
        </p:nvPicPr>
        <p:blipFill>
          <a:blip r:embed="rId4" cstate="print"/>
          <a:srcRect/>
          <a:stretch>
            <a:fillRect/>
          </a:stretch>
        </p:blipFill>
        <p:spPr bwMode="auto">
          <a:xfrm>
            <a:off x="1524000" y="-25400"/>
            <a:ext cx="9144000" cy="697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838200" y="304800"/>
            <a:ext cx="4191000" cy="1143000"/>
          </a:xfrm>
        </p:spPr>
        <p:txBody>
          <a:bodyPr>
            <a:normAutofit/>
          </a:bodyPr>
          <a:lstStyle/>
          <a:p>
            <a:pPr eaLnBrk="1" hangingPunct="1">
              <a:defRPr/>
            </a:pPr>
            <a:r>
              <a:rPr lang="en-US" sz="4400" b="1" u="sng" dirty="0">
                <a:effectLst>
                  <a:outerShdw blurRad="38100" dist="38100" dir="2700000" algn="tl">
                    <a:srgbClr val="000000">
                      <a:alpha val="43137"/>
                    </a:srgbClr>
                  </a:outerShdw>
                </a:effectLst>
              </a:rPr>
              <a:t>Battle of Midway</a:t>
            </a:r>
          </a:p>
        </p:txBody>
      </p:sp>
      <p:sp>
        <p:nvSpPr>
          <p:cNvPr id="30723" name="Rectangle 3"/>
          <p:cNvSpPr>
            <a:spLocks noGrp="1" noRot="1" noChangeArrowheads="1"/>
          </p:cNvSpPr>
          <p:nvPr>
            <p:ph type="body" idx="1"/>
          </p:nvPr>
        </p:nvSpPr>
        <p:spPr>
          <a:xfrm>
            <a:off x="304800" y="1752600"/>
            <a:ext cx="4876800" cy="4572000"/>
          </a:xfrm>
        </p:spPr>
        <p:txBody>
          <a:bodyPr>
            <a:normAutofit/>
          </a:bodyPr>
          <a:lstStyle/>
          <a:p>
            <a:pPr eaLnBrk="1" hangingPunct="1">
              <a:lnSpc>
                <a:spcPct val="90000"/>
              </a:lnSpc>
              <a:defRPr/>
            </a:pPr>
            <a:r>
              <a:rPr lang="en-US" sz="3200" dirty="0">
                <a:latin typeface="Tahoma" pitchFamily="34" charset="0"/>
                <a:ea typeface="Tahoma" pitchFamily="34" charset="0"/>
                <a:cs typeface="Tahoma" pitchFamily="34" charset="0"/>
              </a:rPr>
              <a:t>June 1942</a:t>
            </a:r>
          </a:p>
          <a:p>
            <a:pPr eaLnBrk="1" hangingPunct="1">
              <a:lnSpc>
                <a:spcPct val="90000"/>
              </a:lnSpc>
              <a:defRPr/>
            </a:pPr>
            <a:r>
              <a:rPr lang="en-US" sz="3200" dirty="0">
                <a:latin typeface="Tahoma" pitchFamily="34" charset="0"/>
                <a:ea typeface="Tahoma" pitchFamily="34" charset="0"/>
                <a:cs typeface="Tahoma" pitchFamily="34" charset="0"/>
              </a:rPr>
              <a:t>Admiral Chester Nimitz intercepted Japanese codes</a:t>
            </a:r>
          </a:p>
          <a:p>
            <a:pPr eaLnBrk="1" hangingPunct="1">
              <a:lnSpc>
                <a:spcPct val="90000"/>
              </a:lnSpc>
              <a:defRPr/>
            </a:pPr>
            <a:r>
              <a:rPr lang="en-US" sz="3200" dirty="0">
                <a:latin typeface="Tahoma" pitchFamily="34" charset="0"/>
                <a:ea typeface="Tahoma" pitchFamily="34" charset="0"/>
                <a:cs typeface="Tahoma" pitchFamily="34" charset="0"/>
              </a:rPr>
              <a:t>U.S. launched successful surprise attack on Japan at Pacific island called Midway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52427"/>
            <a:ext cx="6477000" cy="4979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1000"/>
                                        <p:tgtEl>
                                          <p:spTgt spid="30723">
                                            <p:txEl>
                                              <p:pRg st="0" end="0"/>
                                            </p:txEl>
                                          </p:spTgt>
                                        </p:tgtEl>
                                      </p:cBhvr>
                                    </p:animEffect>
                                    <p:anim calcmode="lin" valueType="num">
                                      <p:cBhvr>
                                        <p:cTn id="8" dur="10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23">
                                            <p:txEl>
                                              <p:pRg st="1" end="1"/>
                                            </p:txEl>
                                          </p:spTgt>
                                        </p:tgtEl>
                                        <p:attrNameLst>
                                          <p:attrName>style.visibility</p:attrName>
                                        </p:attrNameLst>
                                      </p:cBhvr>
                                      <p:to>
                                        <p:strVal val="visible"/>
                                      </p:to>
                                    </p:set>
                                    <p:animEffect transition="in" filter="fade">
                                      <p:cBhvr>
                                        <p:cTn id="14" dur="1000"/>
                                        <p:tgtEl>
                                          <p:spTgt spid="30723">
                                            <p:txEl>
                                              <p:pRg st="1" end="1"/>
                                            </p:txEl>
                                          </p:spTgt>
                                        </p:tgtEl>
                                      </p:cBhvr>
                                    </p:animEffect>
                                    <p:anim calcmode="lin" valueType="num">
                                      <p:cBhvr>
                                        <p:cTn id="15" dur="10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07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23">
                                            <p:txEl>
                                              <p:pRg st="2" end="2"/>
                                            </p:txEl>
                                          </p:spTgt>
                                        </p:tgtEl>
                                        <p:attrNameLst>
                                          <p:attrName>style.visibility</p:attrName>
                                        </p:attrNameLst>
                                      </p:cBhvr>
                                      <p:to>
                                        <p:strVal val="visible"/>
                                      </p:to>
                                    </p:set>
                                    <p:animEffect transition="in" filter="fade">
                                      <p:cBhvr>
                                        <p:cTn id="21" dur="1000"/>
                                        <p:tgtEl>
                                          <p:spTgt spid="30723">
                                            <p:txEl>
                                              <p:pRg st="2" end="2"/>
                                            </p:txEl>
                                          </p:spTgt>
                                        </p:tgtEl>
                                      </p:cBhvr>
                                    </p:animEffect>
                                    <p:anim calcmode="lin" valueType="num">
                                      <p:cBhvr>
                                        <p:cTn id="22" dur="10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072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rrowheads="1"/>
          </p:cNvSpPr>
          <p:nvPr>
            <p:ph type="title"/>
          </p:nvPr>
        </p:nvSpPr>
        <p:spPr>
          <a:xfrm>
            <a:off x="914400" y="152400"/>
            <a:ext cx="7772400" cy="1143000"/>
          </a:xfrm>
        </p:spPr>
        <p:txBody>
          <a:bodyPr/>
          <a:lstStyle/>
          <a:p>
            <a:pPr eaLnBrk="1" hangingPunct="1">
              <a:defRPr/>
            </a:pPr>
            <a:r>
              <a:rPr lang="en-US" dirty="0" smtClean="0"/>
              <a:t>Battle of Midway</a:t>
            </a:r>
          </a:p>
        </p:txBody>
      </p:sp>
      <p:sp>
        <p:nvSpPr>
          <p:cNvPr id="55299" name="Rectangle 3"/>
          <p:cNvSpPr>
            <a:spLocks noGrp="1" noRot="1" noChangeArrowheads="1"/>
          </p:cNvSpPr>
          <p:nvPr>
            <p:ph type="body" idx="1"/>
          </p:nvPr>
        </p:nvSpPr>
        <p:spPr>
          <a:xfrm>
            <a:off x="457200" y="1447800"/>
            <a:ext cx="5715000" cy="4800600"/>
          </a:xfrm>
        </p:spPr>
        <p:txBody>
          <a:bodyPr>
            <a:normAutofit/>
          </a:bodyPr>
          <a:lstStyle/>
          <a:p>
            <a:pPr eaLnBrk="1" hangingPunct="1">
              <a:lnSpc>
                <a:spcPct val="90000"/>
              </a:lnSpc>
              <a:defRPr/>
            </a:pPr>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The Japanese fleet suffered heavy damage: lost 4 carriers, a heavy cruiser, 3 destroyers, some 275 planes, at least 4,800 men</a:t>
            </a:r>
          </a:p>
          <a:p>
            <a:pPr eaLnBrk="1" hangingPunct="1">
              <a:lnSpc>
                <a:spcPct val="90000"/>
              </a:lnSpc>
              <a:defRPr/>
            </a:pPr>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American losses included 1 carrier, the </a:t>
            </a:r>
            <a:r>
              <a:rPr lang="en-US" sz="3200" i="1" dirty="0">
                <a:effectLst>
                  <a:outerShdw blurRad="38100" dist="38100" dir="2700000" algn="tl">
                    <a:srgbClr val="000000">
                      <a:alpha val="43137"/>
                    </a:srgbClr>
                  </a:outerShdw>
                </a:effectLst>
                <a:latin typeface="Tahoma" pitchFamily="34" charset="0"/>
                <a:ea typeface="Tahoma" pitchFamily="34" charset="0"/>
                <a:cs typeface="Tahoma" pitchFamily="34" charset="0"/>
              </a:rPr>
              <a:t>Yorktown</a:t>
            </a:r>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 a destroyer, about 150 planes, and 307 men</a:t>
            </a:r>
          </a:p>
          <a:p>
            <a:pPr eaLnBrk="1" hangingPunct="1">
              <a:lnSpc>
                <a:spcPct val="90000"/>
              </a:lnSpc>
              <a:defRPr/>
            </a:pPr>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“Revenge of Pearl Harbor” </a:t>
            </a:r>
          </a:p>
          <a:p>
            <a:pPr eaLnBrk="1" hangingPunct="1">
              <a:lnSpc>
                <a:spcPct val="90000"/>
              </a:lnSpc>
              <a:defRPr/>
            </a:pPr>
            <a:endParaRPr lang="en-US"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609600"/>
            <a:ext cx="4953000" cy="5278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fade">
                                      <p:cBhvr>
                                        <p:cTn id="7" dur="1000"/>
                                        <p:tgtEl>
                                          <p:spTgt spid="55299">
                                            <p:txEl>
                                              <p:pRg st="0" end="0"/>
                                            </p:txEl>
                                          </p:spTgt>
                                        </p:tgtEl>
                                      </p:cBhvr>
                                    </p:animEffect>
                                    <p:anim calcmode="lin" valueType="num">
                                      <p:cBhvr>
                                        <p:cTn id="8" dur="10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52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5299">
                                            <p:txEl>
                                              <p:pRg st="1" end="1"/>
                                            </p:txEl>
                                          </p:spTgt>
                                        </p:tgtEl>
                                        <p:attrNameLst>
                                          <p:attrName>style.visibility</p:attrName>
                                        </p:attrNameLst>
                                      </p:cBhvr>
                                      <p:to>
                                        <p:strVal val="visible"/>
                                      </p:to>
                                    </p:set>
                                    <p:animEffect transition="in" filter="fade">
                                      <p:cBhvr>
                                        <p:cTn id="14" dur="1000"/>
                                        <p:tgtEl>
                                          <p:spTgt spid="55299">
                                            <p:txEl>
                                              <p:pRg st="1" end="1"/>
                                            </p:txEl>
                                          </p:spTgt>
                                        </p:tgtEl>
                                      </p:cBhvr>
                                    </p:animEffect>
                                    <p:anim calcmode="lin" valueType="num">
                                      <p:cBhvr>
                                        <p:cTn id="15" dur="10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529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Effect transition="in" filter="fade">
                                      <p:cBhvr>
                                        <p:cTn id="19" dur="1000"/>
                                        <p:tgtEl>
                                          <p:spTgt spid="55299">
                                            <p:txEl>
                                              <p:pRg st="2" end="2"/>
                                            </p:txEl>
                                          </p:spTgt>
                                        </p:tgtEl>
                                      </p:cBhvr>
                                    </p:animEffect>
                                    <p:anim calcmode="lin" valueType="num">
                                      <p:cBhvr>
                                        <p:cTn id="20" dur="10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529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Interpretive Commentary Activity</a:t>
            </a:r>
            <a:endParaRPr lang="en-US" dirty="0"/>
          </a:p>
        </p:txBody>
      </p:sp>
      <p:sp>
        <p:nvSpPr>
          <p:cNvPr id="3" name="Content Placeholder 2"/>
          <p:cNvSpPr>
            <a:spLocks noGrp="1"/>
          </p:cNvSpPr>
          <p:nvPr>
            <p:ph sz="quarter" idx="1"/>
          </p:nvPr>
        </p:nvSpPr>
        <p:spPr>
          <a:xfrm>
            <a:off x="1066800" y="1600200"/>
            <a:ext cx="10363200" cy="4572000"/>
          </a:xfrm>
        </p:spPr>
        <p:txBody>
          <a:bodyPr/>
          <a:lstStyle/>
          <a:p>
            <a:r>
              <a:rPr lang="en-US" dirty="0" smtClean="0"/>
              <a:t> </a:t>
            </a:r>
            <a:r>
              <a:rPr lang="en-US" sz="3200" dirty="0" smtClean="0"/>
              <a:t>How did American entry into World War II impact the American home front?</a:t>
            </a:r>
            <a:endParaRPr lang="en-US" sz="3200" dirty="0"/>
          </a:p>
        </p:txBody>
      </p:sp>
    </p:spTree>
    <p:extLst>
      <p:ext uri="{BB962C8B-B14F-4D97-AF65-F5344CB8AC3E}">
        <p14:creationId xmlns:p14="http://schemas.microsoft.com/office/powerpoint/2010/main" val="4292222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pacific-theater-1942"/>
          <p:cNvPicPr>
            <a:picLocks noChangeAspect="1" noChangeArrowheads="1"/>
          </p:cNvPicPr>
          <p:nvPr/>
        </p:nvPicPr>
        <p:blipFill>
          <a:blip r:embed="rId3" cstate="print"/>
          <a:srcRect/>
          <a:stretch>
            <a:fillRect/>
          </a:stretch>
        </p:blipFill>
        <p:spPr bwMode="auto">
          <a:xfrm>
            <a:off x="1981200" y="304800"/>
            <a:ext cx="8458200" cy="61770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0000018f"/>
          <p:cNvPicPr>
            <a:picLocks noChangeAspect="1" noChangeArrowheads="1"/>
          </p:cNvPicPr>
          <p:nvPr/>
        </p:nvPicPr>
        <p:blipFill>
          <a:blip r:embed="rId3" cstate="print">
            <a:lum bright="-30000"/>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Grp="1" noChangeArrowheads="1"/>
          </p:cNvSpPr>
          <p:nvPr>
            <p:ph type="title"/>
          </p:nvPr>
        </p:nvSpPr>
        <p:spPr/>
        <p:txBody>
          <a:bodyPr>
            <a:normAutofit fontScale="90000"/>
          </a:bodyPr>
          <a:lstStyle/>
          <a:p>
            <a:pPr algn="r"/>
            <a:r>
              <a:rPr lang="en-US" sz="6600" b="1" u="sng" dirty="0">
                <a:solidFill>
                  <a:schemeClr val="tx1"/>
                </a:solidFill>
              </a:rPr>
              <a:t>Iwo Jima</a:t>
            </a:r>
          </a:p>
        </p:txBody>
      </p:sp>
      <p:sp>
        <p:nvSpPr>
          <p:cNvPr id="19459" name="Rectangle 3"/>
          <p:cNvSpPr>
            <a:spLocks noGrp="1" noChangeArrowheads="1"/>
          </p:cNvSpPr>
          <p:nvPr>
            <p:ph type="body" sz="half" idx="1"/>
          </p:nvPr>
        </p:nvSpPr>
        <p:spPr>
          <a:xfrm>
            <a:off x="1524000" y="1371600"/>
            <a:ext cx="8991600" cy="5257800"/>
          </a:xfrm>
        </p:spPr>
        <p:txBody>
          <a:bodyPr rtlCol="0">
            <a:normAutofit/>
          </a:bodyPr>
          <a:lstStyle/>
          <a:p>
            <a:pPr indent="-182880">
              <a:buFont typeface="Wingdings" charset="2"/>
              <a:buChar char="§"/>
              <a:defRPr/>
            </a:pPr>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Feb./Mar. 1945</a:t>
            </a:r>
          </a:p>
          <a:p>
            <a:pPr indent="-182880">
              <a:buFont typeface="Wingdings" charset="2"/>
              <a:buChar char="§"/>
              <a:defRPr/>
            </a:pPr>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First Japanese “home-island” captured by the US</a:t>
            </a:r>
          </a:p>
          <a:p>
            <a:pPr indent="-182880">
              <a:buFont typeface="Wingdings" charset="2"/>
              <a:buChar char="§"/>
              <a:defRPr/>
            </a:pPr>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20,700 of the 22,000 Japanese soldiers on the island were killed; about 6800 of the 60,000 US Marines who landed on Iwo Jima were killed</a:t>
            </a:r>
          </a:p>
          <a:p>
            <a:pPr indent="-182880">
              <a:buFont typeface="Wingdings" charset="2"/>
              <a:buChar char="§"/>
              <a:defRPr/>
            </a:pPr>
            <a:r>
              <a:rPr lang="en-US" sz="3200" dirty="0">
                <a:effectLst>
                  <a:outerShdw blurRad="38100" dist="38100" dir="2700000" algn="tl">
                    <a:srgbClr val="000000">
                      <a:alpha val="43137"/>
                    </a:srgbClr>
                  </a:outerShdw>
                </a:effectLst>
                <a:latin typeface="Tahoma" pitchFamily="34" charset="0"/>
                <a:ea typeface="Tahoma" pitchFamily="34" charset="0"/>
                <a:cs typeface="Tahoma" pitchFamily="34" charset="0"/>
              </a:rPr>
              <a:t>Badly damaged Japanese morale; placed Japan within easy bombing range for US bombers</a:t>
            </a:r>
          </a:p>
        </p:txBody>
      </p:sp>
    </p:spTree>
    <p:extLst>
      <p:ext uri="{BB962C8B-B14F-4D97-AF65-F5344CB8AC3E}">
        <p14:creationId xmlns:p14="http://schemas.microsoft.com/office/powerpoint/2010/main" val="20061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1000"/>
                                        <p:tgtEl>
                                          <p:spTgt spid="19459">
                                            <p:txEl>
                                              <p:pRg st="1" end="1"/>
                                            </p:txEl>
                                          </p:spTgt>
                                        </p:tgtEl>
                                      </p:cBhvr>
                                    </p:animEffect>
                                    <p:anim calcmode="lin" valueType="num">
                                      <p:cBhvr>
                                        <p:cTn id="13"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9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Effect transition="in" filter="fade">
                                      <p:cBhvr>
                                        <p:cTn id="19" dur="1000"/>
                                        <p:tgtEl>
                                          <p:spTgt spid="19459">
                                            <p:txEl>
                                              <p:pRg st="2" end="2"/>
                                            </p:txEl>
                                          </p:spTgt>
                                        </p:tgtEl>
                                      </p:cBhvr>
                                    </p:animEffect>
                                    <p:anim calcmode="lin" valueType="num">
                                      <p:cBhvr>
                                        <p:cTn id="20" dur="10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94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459">
                                            <p:txEl>
                                              <p:pRg st="3" end="3"/>
                                            </p:txEl>
                                          </p:spTgt>
                                        </p:tgtEl>
                                        <p:attrNameLst>
                                          <p:attrName>style.visibility</p:attrName>
                                        </p:attrNameLst>
                                      </p:cBhvr>
                                      <p:to>
                                        <p:strVal val="visible"/>
                                      </p:to>
                                    </p:set>
                                    <p:animEffect transition="in" filter="fade">
                                      <p:cBhvr>
                                        <p:cTn id="26" dur="1000"/>
                                        <p:tgtEl>
                                          <p:spTgt spid="19459">
                                            <p:txEl>
                                              <p:pRg st="3" end="3"/>
                                            </p:txEl>
                                          </p:spTgt>
                                        </p:tgtEl>
                                      </p:cBhvr>
                                    </p:animEffect>
                                    <p:anim calcmode="lin" valueType="num">
                                      <p:cBhvr>
                                        <p:cTn id="27" dur="10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94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229095"/>
            <a:ext cx="8229600" cy="865187"/>
          </a:xfrm>
        </p:spPr>
        <p:txBody>
          <a:bodyPr>
            <a:normAutofit fontScale="90000"/>
          </a:bodyPr>
          <a:lstStyle/>
          <a:p>
            <a:r>
              <a:rPr lang="en-US" sz="5400" b="1" dirty="0"/>
              <a:t>Firebombing of Japan</a:t>
            </a:r>
          </a:p>
        </p:txBody>
      </p:sp>
      <p:sp>
        <p:nvSpPr>
          <p:cNvPr id="91140" name="Rectangle 4"/>
          <p:cNvSpPr>
            <a:spLocks noGrp="1" noChangeArrowheads="1"/>
          </p:cNvSpPr>
          <p:nvPr>
            <p:ph type="body" sz="half" idx="1"/>
          </p:nvPr>
        </p:nvSpPr>
        <p:spPr>
          <a:xfrm>
            <a:off x="304800" y="1295400"/>
            <a:ext cx="6324600" cy="5257800"/>
          </a:xfrm>
        </p:spPr>
        <p:txBody>
          <a:bodyPr rtlCol="0">
            <a:noAutofit/>
          </a:bodyPr>
          <a:lstStyle/>
          <a:p>
            <a:pPr indent="-182880">
              <a:buFont typeface="Wingdings" charset="2"/>
              <a:buChar char="§"/>
              <a:defRPr/>
            </a:pPr>
            <a:r>
              <a:rPr lang="en-US" sz="2400" dirty="0">
                <a:latin typeface="+mj-lt"/>
              </a:rPr>
              <a:t>Mar. 9, 1945: firebombing of Tokyo killed over 80,000; by the war’s end, 67 Japanese cities had been destroyed using napalm</a:t>
            </a:r>
          </a:p>
          <a:p>
            <a:pPr indent="-182880">
              <a:buFont typeface="Wingdings" charset="2"/>
              <a:buChar char="§"/>
              <a:defRPr/>
            </a:pPr>
            <a:r>
              <a:rPr lang="en-US" sz="2400" dirty="0">
                <a:latin typeface="+mj-lt"/>
              </a:rPr>
              <a:t>Gen. Curtis </a:t>
            </a:r>
            <a:r>
              <a:rPr lang="en-US" sz="2400" dirty="0" err="1">
                <a:latin typeface="+mj-lt"/>
              </a:rPr>
              <a:t>LeMay</a:t>
            </a:r>
            <a:r>
              <a:rPr lang="en-US" sz="2400" dirty="0">
                <a:latin typeface="+mj-lt"/>
              </a:rPr>
              <a:t> ordered the use of</a:t>
            </a:r>
            <a:r>
              <a:rPr lang="en-US" sz="3200" b="1" u="sng" dirty="0">
                <a:latin typeface="+mj-lt"/>
              </a:rPr>
              <a:t> napalm </a:t>
            </a:r>
            <a:r>
              <a:rPr lang="en-US" sz="2400" dirty="0">
                <a:latin typeface="+mj-lt"/>
              </a:rPr>
              <a:t>(jellied gasoline) bombs on Japanese cities because his bombers were having trouble hitting their targets</a:t>
            </a:r>
          </a:p>
          <a:p>
            <a:pPr indent="-182880">
              <a:buFont typeface="Wingdings" charset="2"/>
              <a:buChar char="§"/>
              <a:defRPr/>
            </a:pPr>
            <a:r>
              <a:rPr lang="en-US" sz="2400" dirty="0">
                <a:latin typeface="+mj-lt"/>
              </a:rPr>
              <a:t>The napalm was designed to start massive fires, which would ensure the destruction of the desired military targets, but would also lead to heavy losses of civilian life</a:t>
            </a:r>
          </a:p>
        </p:txBody>
      </p:sp>
      <p:pic>
        <p:nvPicPr>
          <p:cNvPr id="32773" name="Picture 7" descr="Firebombing_of_Toky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6420" y="1074295"/>
            <a:ext cx="5130780" cy="47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015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1140">
                                            <p:txEl>
                                              <p:pRg st="0" end="0"/>
                                            </p:txEl>
                                          </p:spTgt>
                                        </p:tgtEl>
                                        <p:attrNameLst>
                                          <p:attrName>style.visibility</p:attrName>
                                        </p:attrNameLst>
                                      </p:cBhvr>
                                      <p:to>
                                        <p:strVal val="visible"/>
                                      </p:to>
                                    </p:set>
                                    <p:animEffect transition="in" filter="fade">
                                      <p:cBhvr>
                                        <p:cTn id="7" dur="1000"/>
                                        <p:tgtEl>
                                          <p:spTgt spid="91140">
                                            <p:txEl>
                                              <p:pRg st="0" end="0"/>
                                            </p:txEl>
                                          </p:spTgt>
                                        </p:tgtEl>
                                      </p:cBhvr>
                                    </p:animEffect>
                                    <p:anim calcmode="lin" valueType="num">
                                      <p:cBhvr>
                                        <p:cTn id="8" dur="1000" fill="hold"/>
                                        <p:tgtEl>
                                          <p:spTgt spid="9114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11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1140">
                                            <p:txEl>
                                              <p:pRg st="1" end="1"/>
                                            </p:txEl>
                                          </p:spTgt>
                                        </p:tgtEl>
                                        <p:attrNameLst>
                                          <p:attrName>style.visibility</p:attrName>
                                        </p:attrNameLst>
                                      </p:cBhvr>
                                      <p:to>
                                        <p:strVal val="visible"/>
                                      </p:to>
                                    </p:set>
                                    <p:animEffect transition="in" filter="fade">
                                      <p:cBhvr>
                                        <p:cTn id="14" dur="500"/>
                                        <p:tgtEl>
                                          <p:spTgt spid="9114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1140">
                                            <p:txEl>
                                              <p:pRg st="2" end="2"/>
                                            </p:txEl>
                                          </p:spTgt>
                                        </p:tgtEl>
                                        <p:attrNameLst>
                                          <p:attrName>style.visibility</p:attrName>
                                        </p:attrNameLst>
                                      </p:cBhvr>
                                      <p:to>
                                        <p:strVal val="visible"/>
                                      </p:to>
                                    </p:set>
                                    <p:animEffect transition="in" filter="fade">
                                      <p:cBhvr>
                                        <p:cTn id="19" dur="1000"/>
                                        <p:tgtEl>
                                          <p:spTgt spid="91140">
                                            <p:txEl>
                                              <p:pRg st="2" end="2"/>
                                            </p:txEl>
                                          </p:spTgt>
                                        </p:tgtEl>
                                      </p:cBhvr>
                                    </p:animEffect>
                                    <p:anim calcmode="lin" valueType="num">
                                      <p:cBhvr>
                                        <p:cTn id="20" dur="1000" fill="hold"/>
                                        <p:tgtEl>
                                          <p:spTgt spid="9114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114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533400" y="234950"/>
            <a:ext cx="8229600" cy="1136650"/>
          </a:xfrm>
        </p:spPr>
        <p:txBody>
          <a:bodyPr/>
          <a:lstStyle/>
          <a:p>
            <a:r>
              <a:rPr lang="en-US" sz="5700" b="1" dirty="0"/>
              <a:t>Battle of Okinawa</a:t>
            </a:r>
          </a:p>
        </p:txBody>
      </p:sp>
      <p:sp>
        <p:nvSpPr>
          <p:cNvPr id="13315" name="Rectangle 6"/>
          <p:cNvSpPr>
            <a:spLocks noGrp="1" noChangeArrowheads="1"/>
          </p:cNvSpPr>
          <p:nvPr>
            <p:ph type="body" sz="half" idx="4294967295"/>
          </p:nvPr>
        </p:nvSpPr>
        <p:spPr>
          <a:xfrm>
            <a:off x="381000" y="1600200"/>
            <a:ext cx="5181600" cy="4535488"/>
          </a:xfrm>
        </p:spPr>
        <p:txBody>
          <a:bodyPr rtlCol="0">
            <a:noAutofit/>
          </a:bodyPr>
          <a:lstStyle/>
          <a:p>
            <a:pPr indent="-182880">
              <a:buFont typeface="Wingdings" charset="2"/>
              <a:buChar char="§"/>
              <a:defRPr/>
            </a:pPr>
            <a:r>
              <a:rPr lang="en-US" sz="2800" dirty="0">
                <a:latin typeface="+mj-lt"/>
              </a:rPr>
              <a:t>Apr.-June 1945</a:t>
            </a:r>
          </a:p>
          <a:p>
            <a:pPr indent="-182880">
              <a:buFont typeface="Wingdings" charset="2"/>
              <a:buChar char="§"/>
              <a:defRPr/>
            </a:pPr>
            <a:r>
              <a:rPr lang="en-US" sz="2800" dirty="0">
                <a:latin typeface="+mj-lt"/>
              </a:rPr>
              <a:t>Most brutal battle of the Pacific war: about 125,000 Japanese killed and 12,500 Americans</a:t>
            </a:r>
          </a:p>
          <a:p>
            <a:pPr indent="-182880">
              <a:buFont typeface="Wingdings" charset="2"/>
              <a:buChar char="§"/>
              <a:defRPr/>
            </a:pPr>
            <a:r>
              <a:rPr lang="en-US" sz="2800" dirty="0">
                <a:latin typeface="+mj-lt"/>
              </a:rPr>
              <a:t>Nearly 700,000 men fought in this battle (550,000 Americans)</a:t>
            </a:r>
          </a:p>
          <a:p>
            <a:pPr indent="-182880">
              <a:buFont typeface="Wingdings" charset="2"/>
              <a:buChar char="§"/>
              <a:defRPr/>
            </a:pPr>
            <a:r>
              <a:rPr lang="en-US" sz="2800" dirty="0">
                <a:latin typeface="+mj-lt"/>
              </a:rPr>
              <a:t>Okinawa was needed to set up a base of operations for an invasion of Japan itself</a:t>
            </a:r>
          </a:p>
        </p:txBody>
      </p:sp>
      <p:pic>
        <p:nvPicPr>
          <p:cNvPr id="33796" name="Picture 5" descr="okinaw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85353"/>
            <a:ext cx="5572124" cy="667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02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fade">
                                      <p:cBhvr>
                                        <p:cTn id="10" dur="500"/>
                                        <p:tgtEl>
                                          <p:spTgt spid="1331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fade">
                                      <p:cBhvr>
                                        <p:cTn id="15" dur="1000"/>
                                        <p:tgtEl>
                                          <p:spTgt spid="13315">
                                            <p:txEl>
                                              <p:pRg st="2" end="2"/>
                                            </p:txEl>
                                          </p:spTgt>
                                        </p:tgtEl>
                                      </p:cBhvr>
                                    </p:animEffect>
                                    <p:anim calcmode="lin" valueType="num">
                                      <p:cBhvr>
                                        <p:cTn id="16"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1000"/>
                                        <p:tgtEl>
                                          <p:spTgt spid="13315">
                                            <p:txEl>
                                              <p:pRg st="3" end="3"/>
                                            </p:txEl>
                                          </p:spTgt>
                                        </p:tgtEl>
                                      </p:cBhvr>
                                    </p:animEffect>
                                    <p:anim calcmode="lin" valueType="num">
                                      <p:cBhvr>
                                        <p:cTn id="23"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762000" y="253506"/>
            <a:ext cx="8229600" cy="1136650"/>
          </a:xfrm>
        </p:spPr>
        <p:txBody>
          <a:bodyPr/>
          <a:lstStyle/>
          <a:p>
            <a:r>
              <a:rPr lang="en-US" sz="5700" b="1" dirty="0"/>
              <a:t>Harry S. Truman</a:t>
            </a:r>
          </a:p>
        </p:txBody>
      </p:sp>
      <p:sp>
        <p:nvSpPr>
          <p:cNvPr id="21507" name="Rectangle 4"/>
          <p:cNvSpPr>
            <a:spLocks noGrp="1" noChangeArrowheads="1"/>
          </p:cNvSpPr>
          <p:nvPr>
            <p:ph type="body" sz="half" idx="4294967295"/>
          </p:nvPr>
        </p:nvSpPr>
        <p:spPr>
          <a:xfrm>
            <a:off x="381000" y="1600200"/>
            <a:ext cx="5638800" cy="4535488"/>
          </a:xfrm>
        </p:spPr>
        <p:txBody>
          <a:bodyPr rtlCol="0">
            <a:normAutofit fontScale="92500" lnSpcReduction="10000"/>
          </a:bodyPr>
          <a:lstStyle/>
          <a:p>
            <a:pPr indent="-182880">
              <a:buFont typeface="Wingdings" charset="2"/>
              <a:buChar char="§"/>
              <a:defRPr/>
            </a:pPr>
            <a:r>
              <a:rPr lang="en-US" dirty="0" smtClean="0">
                <a:latin typeface="+mj-lt"/>
              </a:rPr>
              <a:t>1945 - 1953 (D)</a:t>
            </a:r>
          </a:p>
          <a:p>
            <a:pPr indent="-182880">
              <a:buFont typeface="Wingdings" charset="2"/>
              <a:buChar char="§"/>
              <a:defRPr/>
            </a:pPr>
            <a:r>
              <a:rPr lang="en-US" dirty="0" smtClean="0">
                <a:latin typeface="+mj-lt"/>
              </a:rPr>
              <a:t>Became president upon FDR’s death on April 12, 1945</a:t>
            </a:r>
          </a:p>
          <a:p>
            <a:pPr indent="-182880">
              <a:buFont typeface="Wingdings" charset="2"/>
              <a:buChar char="§"/>
              <a:defRPr/>
            </a:pPr>
            <a:r>
              <a:rPr lang="en-US" dirty="0" smtClean="0">
                <a:latin typeface="+mj-lt"/>
              </a:rPr>
              <a:t>VE Day-May 8, 1945</a:t>
            </a:r>
          </a:p>
          <a:p>
            <a:pPr indent="-182880">
              <a:buFont typeface="Wingdings" charset="2"/>
              <a:buChar char="§"/>
              <a:defRPr/>
            </a:pPr>
            <a:r>
              <a:rPr lang="en-US" dirty="0" smtClean="0">
                <a:latin typeface="+mj-lt"/>
              </a:rPr>
              <a:t>Truman now had to decide how to end the war – should the US mount an invasion of Japan, which would cost an estimated 1 million American lives or should it use the new atomic bomb, which would kill an unknown number of Japanese civilians and whose after-effects were still unknown?</a:t>
            </a:r>
          </a:p>
        </p:txBody>
      </p:sp>
      <p:pic>
        <p:nvPicPr>
          <p:cNvPr id="35844" name="Picture 7" descr="479px-Harry-trum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821831"/>
            <a:ext cx="4497387"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5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anim calcmode="lin" valueType="num">
                                      <p:cBhvr>
                                        <p:cTn id="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1000"/>
                                        <p:tgtEl>
                                          <p:spTgt spid="21507">
                                            <p:txEl>
                                              <p:pRg st="1" end="1"/>
                                            </p:txEl>
                                          </p:spTgt>
                                        </p:tgtEl>
                                      </p:cBhvr>
                                    </p:animEffect>
                                    <p:anim calcmode="lin" valueType="num">
                                      <p:cBhvr>
                                        <p:cTn id="13"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150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1000"/>
                                        <p:tgtEl>
                                          <p:spTgt spid="21507">
                                            <p:txEl>
                                              <p:pRg st="2" end="2"/>
                                            </p:txEl>
                                          </p:spTgt>
                                        </p:tgtEl>
                                      </p:cBhvr>
                                    </p:animEffect>
                                    <p:anim calcmode="lin" valueType="num">
                                      <p:cBhvr>
                                        <p:cTn id="18"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1507">
                                            <p:txEl>
                                              <p:pRg st="3" end="3"/>
                                            </p:txEl>
                                          </p:spTgt>
                                        </p:tgtEl>
                                        <p:attrNameLst>
                                          <p:attrName>style.visibility</p:attrName>
                                        </p:attrNameLst>
                                      </p:cBhvr>
                                      <p:to>
                                        <p:strVal val="visible"/>
                                      </p:to>
                                    </p:set>
                                    <p:animEffect transition="in" filter="fade">
                                      <p:cBhvr>
                                        <p:cTn id="24" dur="1000"/>
                                        <p:tgtEl>
                                          <p:spTgt spid="21507">
                                            <p:txEl>
                                              <p:pRg st="3" end="3"/>
                                            </p:txEl>
                                          </p:spTgt>
                                        </p:tgtEl>
                                      </p:cBhvr>
                                    </p:animEffect>
                                    <p:anim calcmode="lin" valueType="num">
                                      <p:cBhvr>
                                        <p:cTn id="25"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150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304800" y="231774"/>
            <a:ext cx="6248400" cy="1139825"/>
          </a:xfrm>
        </p:spPr>
        <p:txBody>
          <a:bodyPr>
            <a:normAutofit/>
          </a:bodyPr>
          <a:lstStyle/>
          <a:p>
            <a:r>
              <a:rPr lang="en-US" sz="4800" b="1" dirty="0"/>
              <a:t>The </a:t>
            </a:r>
            <a:r>
              <a:rPr lang="en-US" sz="4800" b="1" u="sng" dirty="0"/>
              <a:t>Manhattan Project</a:t>
            </a:r>
          </a:p>
        </p:txBody>
      </p:sp>
      <p:sp>
        <p:nvSpPr>
          <p:cNvPr id="94213" name="Rectangle 5"/>
          <p:cNvSpPr>
            <a:spLocks noGrp="1" noChangeArrowheads="1"/>
          </p:cNvSpPr>
          <p:nvPr>
            <p:ph type="body" sz="half" idx="1"/>
          </p:nvPr>
        </p:nvSpPr>
        <p:spPr>
          <a:xfrm>
            <a:off x="210279" y="1600200"/>
            <a:ext cx="6553200" cy="4724400"/>
          </a:xfrm>
        </p:spPr>
        <p:txBody>
          <a:bodyPr rtlCol="0">
            <a:normAutofit lnSpcReduction="10000"/>
          </a:bodyPr>
          <a:lstStyle/>
          <a:p>
            <a:pPr indent="-182880">
              <a:buFont typeface="Wingdings" charset="2"/>
              <a:buChar char="§"/>
              <a:defRPr/>
            </a:pPr>
            <a:r>
              <a:rPr lang="en-US" dirty="0" smtClean="0">
                <a:latin typeface="+mj-lt"/>
              </a:rPr>
              <a:t>US effort to build a new type of weapon that would unleash tremendous destructive energy by splitting uranium atoms – an “atomic bomb”</a:t>
            </a:r>
          </a:p>
          <a:p>
            <a:pPr indent="-182880">
              <a:buFont typeface="Wingdings" charset="2"/>
              <a:buChar char="§"/>
              <a:defRPr/>
            </a:pPr>
            <a:r>
              <a:rPr lang="en-US" dirty="0" smtClean="0">
                <a:latin typeface="+mj-lt"/>
              </a:rPr>
              <a:t>Led by Gen. </a:t>
            </a:r>
            <a:r>
              <a:rPr lang="en-US" b="1" dirty="0" smtClean="0">
                <a:latin typeface="+mj-lt"/>
              </a:rPr>
              <a:t>Leslie Groves and researcher J. Robert Oppenheimer</a:t>
            </a:r>
            <a:r>
              <a:rPr lang="en-US" dirty="0" smtClean="0">
                <a:latin typeface="+mj-lt"/>
              </a:rPr>
              <a:t>, the team produced 3 bombs</a:t>
            </a:r>
          </a:p>
          <a:p>
            <a:pPr indent="-182880">
              <a:buFont typeface="Wingdings" charset="2"/>
              <a:buChar char="§"/>
              <a:defRPr/>
            </a:pPr>
            <a:r>
              <a:rPr lang="en-US" dirty="0" smtClean="0">
                <a:latin typeface="+mj-lt"/>
              </a:rPr>
              <a:t>1 bomb was tested in the New Mexico desert (Los Alamos), leaving just 2 bombs for military use</a:t>
            </a:r>
          </a:p>
          <a:p>
            <a:pPr indent="-182880">
              <a:buFont typeface="Wingdings" charset="2"/>
              <a:buChar char="§"/>
              <a:defRPr/>
            </a:pPr>
            <a:r>
              <a:rPr lang="en-US" dirty="0" smtClean="0">
                <a:latin typeface="+mj-lt"/>
              </a:rPr>
              <a:t>Bombs were code-named “</a:t>
            </a:r>
            <a:r>
              <a:rPr lang="en-US" b="1" u="sng" dirty="0" smtClean="0">
                <a:latin typeface="+mj-lt"/>
              </a:rPr>
              <a:t>Fat Man</a:t>
            </a:r>
            <a:r>
              <a:rPr lang="en-US" dirty="0" smtClean="0">
                <a:latin typeface="+mj-lt"/>
              </a:rPr>
              <a:t>” and “</a:t>
            </a:r>
            <a:r>
              <a:rPr lang="en-US" b="1" u="sng" dirty="0" smtClean="0">
                <a:latin typeface="+mj-lt"/>
              </a:rPr>
              <a:t>Little Boy</a:t>
            </a:r>
            <a:r>
              <a:rPr lang="en-US" dirty="0" smtClean="0">
                <a:latin typeface="+mj-lt"/>
              </a:rPr>
              <a:t>”</a:t>
            </a:r>
          </a:p>
        </p:txBody>
      </p:sp>
      <p:pic>
        <p:nvPicPr>
          <p:cNvPr id="34821" name="Picture 8" descr="fat-man-and-little-bo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1000" y="0"/>
            <a:ext cx="5105399" cy="677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013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4213">
                                            <p:txEl>
                                              <p:pRg st="0" end="0"/>
                                            </p:txEl>
                                          </p:spTgt>
                                        </p:tgtEl>
                                        <p:attrNameLst>
                                          <p:attrName>style.visibility</p:attrName>
                                        </p:attrNameLst>
                                      </p:cBhvr>
                                      <p:to>
                                        <p:strVal val="visible"/>
                                      </p:to>
                                    </p:set>
                                    <p:anim calcmode="lin" valueType="num">
                                      <p:cBhvr additive="base">
                                        <p:cTn id="7" dur="500" fill="hold"/>
                                        <p:tgtEl>
                                          <p:spTgt spid="942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4213">
                                            <p:txEl>
                                              <p:pRg st="1" end="1"/>
                                            </p:txEl>
                                          </p:spTgt>
                                        </p:tgtEl>
                                        <p:attrNameLst>
                                          <p:attrName>style.visibility</p:attrName>
                                        </p:attrNameLst>
                                      </p:cBhvr>
                                      <p:to>
                                        <p:strVal val="visible"/>
                                      </p:to>
                                    </p:set>
                                    <p:anim calcmode="lin" valueType="num">
                                      <p:cBhvr additive="base">
                                        <p:cTn id="11" dur="500" fill="hold"/>
                                        <p:tgtEl>
                                          <p:spTgt spid="9421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42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4213">
                                            <p:txEl>
                                              <p:pRg st="2" end="2"/>
                                            </p:txEl>
                                          </p:spTgt>
                                        </p:tgtEl>
                                        <p:attrNameLst>
                                          <p:attrName>style.visibility</p:attrName>
                                        </p:attrNameLst>
                                      </p:cBhvr>
                                      <p:to>
                                        <p:strVal val="visible"/>
                                      </p:to>
                                    </p:set>
                                    <p:anim calcmode="lin" valueType="num">
                                      <p:cBhvr additive="base">
                                        <p:cTn id="17" dur="500" fill="hold"/>
                                        <p:tgtEl>
                                          <p:spTgt spid="9421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421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4213">
                                            <p:txEl>
                                              <p:pRg st="3" end="3"/>
                                            </p:txEl>
                                          </p:spTgt>
                                        </p:tgtEl>
                                        <p:attrNameLst>
                                          <p:attrName>style.visibility</p:attrName>
                                        </p:attrNameLst>
                                      </p:cBhvr>
                                      <p:to>
                                        <p:strVal val="visible"/>
                                      </p:to>
                                    </p:set>
                                    <p:anim calcmode="lin" valueType="num">
                                      <p:cBhvr additive="base">
                                        <p:cTn id="21" dur="500" fill="hold"/>
                                        <p:tgtEl>
                                          <p:spTgt spid="9421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42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Truman’s Options</a:t>
            </a:r>
            <a:endParaRPr lang="en-US" dirty="0"/>
          </a:p>
        </p:txBody>
      </p:sp>
      <p:sp>
        <p:nvSpPr>
          <p:cNvPr id="3" name="Content Placeholder 2"/>
          <p:cNvSpPr>
            <a:spLocks noGrp="1"/>
          </p:cNvSpPr>
          <p:nvPr>
            <p:ph sz="quarter" idx="1"/>
          </p:nvPr>
        </p:nvSpPr>
        <p:spPr>
          <a:xfrm>
            <a:off x="685800" y="2057400"/>
            <a:ext cx="11125200" cy="4572000"/>
          </a:xfrm>
        </p:spPr>
        <p:txBody>
          <a:bodyPr>
            <a:noAutofit/>
          </a:bodyPr>
          <a:lstStyle/>
          <a:p>
            <a:pPr marL="742950" indent="-742950">
              <a:buFont typeface="+mj-lt"/>
              <a:buAutoNum type="arabicPeriod"/>
            </a:pPr>
            <a:r>
              <a:rPr lang="en-US" sz="4000" dirty="0" smtClean="0"/>
              <a:t>continue </a:t>
            </a:r>
            <a:r>
              <a:rPr lang="en-US" sz="4000" dirty="0"/>
              <a:t>conventional bombing of Japanese cities</a:t>
            </a:r>
          </a:p>
          <a:p>
            <a:pPr marL="742950" indent="-742950">
              <a:buFont typeface="+mj-lt"/>
              <a:buAutoNum type="arabicPeriod"/>
            </a:pPr>
            <a:r>
              <a:rPr lang="en-US" sz="4000" dirty="0" smtClean="0"/>
              <a:t>invade </a:t>
            </a:r>
            <a:r>
              <a:rPr lang="en-US" sz="4000" dirty="0"/>
              <a:t>Japan</a:t>
            </a:r>
          </a:p>
          <a:p>
            <a:pPr marL="742950" indent="-742950">
              <a:buFont typeface="+mj-lt"/>
              <a:buAutoNum type="arabicPeriod"/>
            </a:pPr>
            <a:r>
              <a:rPr lang="en-US" sz="4000" dirty="0" smtClean="0"/>
              <a:t>demonstrate </a:t>
            </a:r>
            <a:r>
              <a:rPr lang="en-US" sz="4000" dirty="0"/>
              <a:t>the bomb on an unpopulated island</a:t>
            </a:r>
          </a:p>
          <a:p>
            <a:pPr marL="742950" indent="-742950">
              <a:buFont typeface="+mj-lt"/>
              <a:buAutoNum type="arabicPeriod"/>
            </a:pPr>
            <a:r>
              <a:rPr lang="en-US" sz="4000" dirty="0" smtClean="0"/>
              <a:t>drop </a:t>
            </a:r>
            <a:r>
              <a:rPr lang="en-US" sz="4000" dirty="0"/>
              <a:t>the bomb on an inhabited Japanese city</a:t>
            </a:r>
          </a:p>
        </p:txBody>
      </p:sp>
    </p:spTree>
    <p:extLst>
      <p:ext uri="{BB962C8B-B14F-4D97-AF65-F5344CB8AC3E}">
        <p14:creationId xmlns:p14="http://schemas.microsoft.com/office/powerpoint/2010/main" val="3817113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981200" y="277814"/>
            <a:ext cx="8229600" cy="712787"/>
          </a:xfrm>
        </p:spPr>
        <p:txBody>
          <a:bodyPr>
            <a:normAutofit fontScale="90000"/>
          </a:bodyPr>
          <a:lstStyle/>
          <a:p>
            <a:r>
              <a:rPr lang="en-US" sz="6600" b="1" u="sng" dirty="0"/>
              <a:t>Hiroshima</a:t>
            </a:r>
          </a:p>
        </p:txBody>
      </p:sp>
      <p:sp>
        <p:nvSpPr>
          <p:cNvPr id="38915" name="Text Placeholder 2"/>
          <p:cNvSpPr>
            <a:spLocks noGrp="1"/>
          </p:cNvSpPr>
          <p:nvPr>
            <p:ph type="body" sz="half" idx="1"/>
          </p:nvPr>
        </p:nvSpPr>
        <p:spPr>
          <a:xfrm>
            <a:off x="304800" y="1219200"/>
            <a:ext cx="6324600" cy="6629400"/>
          </a:xfrm>
        </p:spPr>
        <p:txBody>
          <a:bodyPr>
            <a:normAutofit/>
          </a:bodyPr>
          <a:lstStyle/>
          <a:p>
            <a:r>
              <a:rPr lang="en-US" sz="2800" dirty="0" smtClean="0">
                <a:latin typeface="+mj-lt"/>
                <a:ea typeface="Tahoma" pitchFamily="34" charset="0"/>
                <a:cs typeface="Tahoma" pitchFamily="34" charset="0"/>
              </a:rPr>
              <a:t>Japan was warned that unless they surrendered immediately and without conditions, they faced “prompt and utter destruction”</a:t>
            </a:r>
          </a:p>
          <a:p>
            <a:r>
              <a:rPr lang="en-US" sz="2800" dirty="0" smtClean="0">
                <a:latin typeface="+mj-lt"/>
                <a:ea typeface="Tahoma" pitchFamily="34" charset="0"/>
                <a:cs typeface="Tahoma" pitchFamily="34" charset="0"/>
              </a:rPr>
              <a:t>When the Japanese did not reply, orders were given to destroy the industrial city of Hiroshima</a:t>
            </a:r>
          </a:p>
          <a:p>
            <a:r>
              <a:rPr lang="en-US" sz="2800" dirty="0" smtClean="0">
                <a:latin typeface="+mj-lt"/>
                <a:ea typeface="Tahoma" pitchFamily="34" charset="0"/>
                <a:cs typeface="Tahoma" pitchFamily="34" charset="0"/>
              </a:rPr>
              <a:t>August 6, 1945: The B-29 </a:t>
            </a:r>
            <a:r>
              <a:rPr lang="en-US" sz="2800" i="1" dirty="0" smtClean="0">
                <a:latin typeface="+mj-lt"/>
                <a:ea typeface="Tahoma" pitchFamily="34" charset="0"/>
                <a:cs typeface="Tahoma" pitchFamily="34" charset="0"/>
              </a:rPr>
              <a:t>Enola Gay</a:t>
            </a:r>
            <a:r>
              <a:rPr lang="en-US" sz="2800" dirty="0" smtClean="0">
                <a:latin typeface="+mj-lt"/>
                <a:ea typeface="Tahoma" pitchFamily="34" charset="0"/>
                <a:cs typeface="Tahoma" pitchFamily="34" charset="0"/>
              </a:rPr>
              <a:t>  dropped “Little Boy” on the city, destroying 76,000 buildings and </a:t>
            </a:r>
            <a:r>
              <a:rPr lang="en-US" sz="2800" b="1" dirty="0" smtClean="0">
                <a:latin typeface="+mj-lt"/>
                <a:ea typeface="Tahoma" pitchFamily="34" charset="0"/>
                <a:cs typeface="Tahoma" pitchFamily="34" charset="0"/>
              </a:rPr>
              <a:t>killing over 120,000 people</a:t>
            </a:r>
          </a:p>
        </p:txBody>
      </p:sp>
      <p:pic>
        <p:nvPicPr>
          <p:cNvPr id="38917" name="Picture 2" descr="http://people.moreheadstate.edu/students/alsimp01/images/hiroshima1.gif">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277814"/>
            <a:ext cx="4648200" cy="632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07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1000"/>
                                        <p:tgtEl>
                                          <p:spTgt spid="38915">
                                            <p:txEl>
                                              <p:pRg st="0" end="0"/>
                                            </p:txEl>
                                          </p:spTgt>
                                        </p:tgtEl>
                                      </p:cBhvr>
                                    </p:animEffect>
                                    <p:anim calcmode="lin" valueType="num">
                                      <p:cBhvr>
                                        <p:cTn id="8" dur="1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8915">
                                            <p:txEl>
                                              <p:pRg st="1" end="1"/>
                                            </p:txEl>
                                          </p:spTgt>
                                        </p:tgtEl>
                                        <p:attrNameLst>
                                          <p:attrName>style.visibility</p:attrName>
                                        </p:attrNameLst>
                                      </p:cBhvr>
                                      <p:to>
                                        <p:strVal val="visible"/>
                                      </p:to>
                                    </p:set>
                                    <p:animEffect transition="in" filter="fade">
                                      <p:cBhvr>
                                        <p:cTn id="14" dur="1000"/>
                                        <p:tgtEl>
                                          <p:spTgt spid="38915">
                                            <p:txEl>
                                              <p:pRg st="1" end="1"/>
                                            </p:txEl>
                                          </p:spTgt>
                                        </p:tgtEl>
                                      </p:cBhvr>
                                    </p:animEffect>
                                    <p:anim calcmode="lin" valueType="num">
                                      <p:cBhvr>
                                        <p:cTn id="15" dur="1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89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8915">
                                            <p:txEl>
                                              <p:pRg st="2" end="2"/>
                                            </p:txEl>
                                          </p:spTgt>
                                        </p:tgtEl>
                                        <p:attrNameLst>
                                          <p:attrName>style.visibility</p:attrName>
                                        </p:attrNameLst>
                                      </p:cBhvr>
                                      <p:to>
                                        <p:strVal val="visible"/>
                                      </p:to>
                                    </p:set>
                                    <p:animEffect transition="in" filter="fade">
                                      <p:cBhvr>
                                        <p:cTn id="21" dur="1000"/>
                                        <p:tgtEl>
                                          <p:spTgt spid="38915">
                                            <p:txEl>
                                              <p:pRg st="2" end="2"/>
                                            </p:txEl>
                                          </p:spTgt>
                                        </p:tgtEl>
                                      </p:cBhvr>
                                    </p:animEffect>
                                    <p:anim calcmode="lin" valueType="num">
                                      <p:cBhvr>
                                        <p:cTn id="22" dur="1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89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sz="6600" b="1" u="sng" dirty="0"/>
              <a:t>Nagasaki</a:t>
            </a:r>
          </a:p>
        </p:txBody>
      </p:sp>
      <p:sp>
        <p:nvSpPr>
          <p:cNvPr id="43011" name="Text Placeholder 2"/>
          <p:cNvSpPr>
            <a:spLocks noGrp="1"/>
          </p:cNvSpPr>
          <p:nvPr>
            <p:ph type="body" sz="half" idx="1"/>
          </p:nvPr>
        </p:nvSpPr>
        <p:spPr>
          <a:xfrm>
            <a:off x="304800" y="1371600"/>
            <a:ext cx="6248400" cy="5486400"/>
          </a:xfrm>
        </p:spPr>
        <p:txBody>
          <a:bodyPr>
            <a:noAutofit/>
          </a:bodyPr>
          <a:lstStyle/>
          <a:p>
            <a:r>
              <a:rPr lang="en-US" sz="3200" dirty="0">
                <a:latin typeface="+mj-lt"/>
                <a:ea typeface="Tahoma" pitchFamily="34" charset="0"/>
                <a:cs typeface="Tahoma" pitchFamily="34" charset="0"/>
              </a:rPr>
              <a:t>When the Japanese still did not surrender, a B-29 bomber dropped “Fat Man” on the port of Nagasaki, </a:t>
            </a:r>
            <a:r>
              <a:rPr lang="en-US" sz="3200" b="1" u="sng" dirty="0">
                <a:latin typeface="+mj-lt"/>
                <a:ea typeface="Tahoma" pitchFamily="34" charset="0"/>
                <a:cs typeface="Tahoma" pitchFamily="34" charset="0"/>
              </a:rPr>
              <a:t>killing over 50,000 on August 9</a:t>
            </a:r>
            <a:r>
              <a:rPr lang="en-US" sz="3200" dirty="0">
                <a:latin typeface="+mj-lt"/>
                <a:ea typeface="Tahoma" pitchFamily="34" charset="0"/>
                <a:cs typeface="Tahoma" pitchFamily="34" charset="0"/>
              </a:rPr>
              <a:t>, 1945</a:t>
            </a:r>
          </a:p>
          <a:p>
            <a:r>
              <a:rPr lang="en-US" sz="3200" dirty="0">
                <a:latin typeface="+mj-lt"/>
                <a:ea typeface="Tahoma" pitchFamily="34" charset="0"/>
                <a:cs typeface="Tahoma" pitchFamily="34" charset="0"/>
              </a:rPr>
              <a:t>On the same day, the Soviets declared war on Japan and began to prepare to enter the war in the Pacific</a:t>
            </a:r>
          </a:p>
        </p:txBody>
      </p:sp>
      <p:pic>
        <p:nvPicPr>
          <p:cNvPr id="43013" name="Picture 2" descr="http://www.greatdreams.com/war/nagasaki-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77814"/>
            <a:ext cx="4724399" cy="6427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3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1000"/>
                                        <p:tgtEl>
                                          <p:spTgt spid="43011">
                                            <p:txEl>
                                              <p:pRg st="0" end="0"/>
                                            </p:txEl>
                                          </p:spTgt>
                                        </p:tgtEl>
                                      </p:cBhvr>
                                    </p:animEffect>
                                    <p:anim calcmode="lin" valueType="num">
                                      <p:cBhvr>
                                        <p:cTn id="8" dur="10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30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3011">
                                            <p:txEl>
                                              <p:pRg st="1" end="1"/>
                                            </p:txEl>
                                          </p:spTgt>
                                        </p:tgtEl>
                                        <p:attrNameLst>
                                          <p:attrName>style.visibility</p:attrName>
                                        </p:attrNameLst>
                                      </p:cBhvr>
                                      <p:to>
                                        <p:strVal val="visible"/>
                                      </p:to>
                                    </p:set>
                                    <p:animEffect transition="in" filter="fade">
                                      <p:cBhvr>
                                        <p:cTn id="14" dur="1000"/>
                                        <p:tgtEl>
                                          <p:spTgt spid="43011">
                                            <p:txEl>
                                              <p:pRg st="1" end="1"/>
                                            </p:txEl>
                                          </p:spTgt>
                                        </p:tgtEl>
                                      </p:cBhvr>
                                    </p:animEffect>
                                    <p:anim calcmode="lin" valueType="num">
                                      <p:cBhvr>
                                        <p:cTn id="15" dur="10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30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86245" y="251581"/>
            <a:ext cx="5105400" cy="941387"/>
          </a:xfrm>
        </p:spPr>
        <p:txBody>
          <a:bodyPr>
            <a:normAutofit fontScale="90000"/>
          </a:bodyPr>
          <a:lstStyle/>
          <a:p>
            <a:r>
              <a:rPr lang="en-US" sz="5700" b="1" dirty="0"/>
              <a:t>Japan Surrenders</a:t>
            </a:r>
          </a:p>
        </p:txBody>
      </p:sp>
      <p:sp>
        <p:nvSpPr>
          <p:cNvPr id="45059" name="Rectangle 3"/>
          <p:cNvSpPr>
            <a:spLocks noGrp="1" noChangeArrowheads="1"/>
          </p:cNvSpPr>
          <p:nvPr>
            <p:ph type="body" sz="half" idx="1"/>
          </p:nvPr>
        </p:nvSpPr>
        <p:spPr>
          <a:xfrm>
            <a:off x="152400" y="1143000"/>
            <a:ext cx="6220690" cy="5562600"/>
          </a:xfrm>
        </p:spPr>
        <p:txBody>
          <a:bodyPr rtlCol="0">
            <a:normAutofit/>
          </a:bodyPr>
          <a:lstStyle/>
          <a:p>
            <a:pPr indent="-182880">
              <a:buFont typeface="Wingdings" charset="2"/>
              <a:buChar char="§"/>
              <a:defRPr/>
            </a:pPr>
            <a:r>
              <a:rPr lang="en-US" dirty="0" smtClean="0">
                <a:latin typeface="+mj-lt"/>
              </a:rPr>
              <a:t>Faced with destruction on an unforeseen scale (and unaware that the US had no more atomic bombs to use), Emperor Hirohito ordered his government to surrender unconditionally</a:t>
            </a:r>
          </a:p>
          <a:p>
            <a:pPr indent="-182880">
              <a:buFont typeface="Wingdings" charset="2"/>
              <a:buChar char="§"/>
              <a:defRPr/>
            </a:pPr>
            <a:r>
              <a:rPr lang="en-US" dirty="0" smtClean="0">
                <a:latin typeface="+mj-lt"/>
              </a:rPr>
              <a:t>Fighting stopped August 15, 1945 (“</a:t>
            </a:r>
            <a:r>
              <a:rPr lang="en-US" b="1" u="sng" dirty="0" smtClean="0">
                <a:latin typeface="+mj-lt"/>
              </a:rPr>
              <a:t>V-J Day”)</a:t>
            </a:r>
          </a:p>
          <a:p>
            <a:pPr indent="-182880">
              <a:buFont typeface="Wingdings" charset="2"/>
              <a:buChar char="§"/>
              <a:defRPr/>
            </a:pPr>
            <a:r>
              <a:rPr lang="en-US" b="1" u="sng" dirty="0" smtClean="0">
                <a:latin typeface="+mj-lt"/>
              </a:rPr>
              <a:t>Formal surrender took place on September 2, 1945</a:t>
            </a:r>
          </a:p>
          <a:p>
            <a:pPr indent="-182880">
              <a:buFont typeface="Wingdings" charset="2"/>
              <a:buChar char="§"/>
              <a:defRPr/>
            </a:pPr>
            <a:r>
              <a:rPr lang="en-US" b="1" u="sng" dirty="0" smtClean="0">
                <a:latin typeface="+mj-lt"/>
              </a:rPr>
              <a:t>As part of the terms of surrender, Japan was occupied by U.S. forces until Apr. 1952</a:t>
            </a:r>
          </a:p>
        </p:txBody>
      </p:sp>
      <p:pic>
        <p:nvPicPr>
          <p:cNvPr id="45061" name="Picture 8" descr="japanese-surren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8324" y="1219201"/>
            <a:ext cx="5648876"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67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anim calcmode="lin" valueType="num">
                                      <p:cBhvr additive="base">
                                        <p:cTn id="11"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fade">
                                      <p:cBhvr>
                                        <p:cTn id="17" dur="1000"/>
                                        <p:tgtEl>
                                          <p:spTgt spid="45059">
                                            <p:txEl>
                                              <p:pRg st="2" end="2"/>
                                            </p:txEl>
                                          </p:spTgt>
                                        </p:tgtEl>
                                      </p:cBhvr>
                                    </p:animEffect>
                                    <p:anim calcmode="lin" valueType="num">
                                      <p:cBhvr>
                                        <p:cTn id="18" dur="10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50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5059">
                                            <p:txEl>
                                              <p:pRg st="3" end="3"/>
                                            </p:txEl>
                                          </p:spTgt>
                                        </p:tgtEl>
                                        <p:attrNameLst>
                                          <p:attrName>style.visibility</p:attrName>
                                        </p:attrNameLst>
                                      </p:cBhvr>
                                      <p:to>
                                        <p:strVal val="visible"/>
                                      </p:to>
                                    </p:set>
                                    <p:animEffect transition="in" filter="fade">
                                      <p:cBhvr>
                                        <p:cTn id="24" dur="1000"/>
                                        <p:tgtEl>
                                          <p:spTgt spid="45059">
                                            <p:txEl>
                                              <p:pRg st="3" end="3"/>
                                            </p:txEl>
                                          </p:spTgt>
                                        </p:tgtEl>
                                      </p:cBhvr>
                                    </p:animEffect>
                                    <p:anim calcmode="lin" valueType="num">
                                      <p:cBhvr>
                                        <p:cTn id="25" dur="10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50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 Walk</a:t>
            </a:r>
            <a:endParaRPr lang="en-US" dirty="0"/>
          </a:p>
        </p:txBody>
      </p:sp>
      <p:sp>
        <p:nvSpPr>
          <p:cNvPr id="3" name="Content Placeholder 2"/>
          <p:cNvSpPr>
            <a:spLocks noGrp="1"/>
          </p:cNvSpPr>
          <p:nvPr>
            <p:ph sz="quarter" idx="1"/>
          </p:nvPr>
        </p:nvSpPr>
        <p:spPr>
          <a:xfrm>
            <a:off x="1219200" y="1600200"/>
            <a:ext cx="10363200" cy="4572000"/>
          </a:xfrm>
        </p:spPr>
        <p:txBody>
          <a:bodyPr/>
          <a:lstStyle/>
          <a:p>
            <a:r>
              <a:rPr lang="en-US" sz="2800" dirty="0"/>
              <a:t>Pro/Con </a:t>
            </a:r>
            <a:r>
              <a:rPr lang="en-US" sz="2800" i="1" dirty="0"/>
              <a:t>Seattle Times </a:t>
            </a:r>
            <a:r>
              <a:rPr lang="en-US" sz="2800" dirty="0" smtClean="0"/>
              <a:t>article</a:t>
            </a:r>
          </a:p>
          <a:p>
            <a:r>
              <a:rPr lang="en-US" sz="2800" b="1" dirty="0" smtClean="0"/>
              <a:t>Do </a:t>
            </a:r>
            <a:r>
              <a:rPr lang="en-US" sz="2800" b="1" dirty="0"/>
              <a:t>you feel </a:t>
            </a:r>
            <a:r>
              <a:rPr lang="en-US" sz="2800" b="1" dirty="0" smtClean="0"/>
              <a:t>President Truman </a:t>
            </a:r>
            <a:r>
              <a:rPr lang="en-US" sz="2800" b="1" dirty="0"/>
              <a:t>was justified in using the weapon to end World War II?  Why or why not?</a:t>
            </a:r>
          </a:p>
          <a:p>
            <a:endParaRPr lang="en-US" sz="2800" dirty="0"/>
          </a:p>
          <a:p>
            <a:endParaRPr lang="en-US" dirty="0"/>
          </a:p>
        </p:txBody>
      </p:sp>
    </p:spTree>
    <p:extLst>
      <p:ext uri="{BB962C8B-B14F-4D97-AF65-F5344CB8AC3E}">
        <p14:creationId xmlns:p14="http://schemas.microsoft.com/office/powerpoint/2010/main" val="3673709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81" name="Picture 5" descr="_40661252_hirosh2_bmbdrp_inf416"/>
          <p:cNvPicPr>
            <a:picLocks noChangeAspect="1" noChangeArrowheads="1"/>
          </p:cNvPicPr>
          <p:nvPr/>
        </p:nvPicPr>
        <p:blipFill>
          <a:blip r:embed="rId3" cstate="print"/>
          <a:srcRect/>
          <a:stretch>
            <a:fillRect/>
          </a:stretch>
        </p:blipFill>
        <p:spPr bwMode="auto">
          <a:xfrm>
            <a:off x="1524000" y="1"/>
            <a:ext cx="9144000" cy="6594475"/>
          </a:xfrm>
          <a:prstGeom prst="rect">
            <a:avLst/>
          </a:prstGeom>
          <a:noFill/>
        </p:spPr>
      </p:pic>
    </p:spTree>
    <p:extLst>
      <p:ext uri="{BB962C8B-B14F-4D97-AF65-F5344CB8AC3E}">
        <p14:creationId xmlns:p14="http://schemas.microsoft.com/office/powerpoint/2010/main" val="41732897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0791" y="0"/>
            <a:ext cx="10430418" cy="6858000"/>
          </a:xfrm>
          <a:prstGeom prst="rect">
            <a:avLst/>
          </a:prstGeom>
        </p:spPr>
      </p:pic>
    </p:spTree>
    <p:extLst>
      <p:ext uri="{BB962C8B-B14F-4D97-AF65-F5344CB8AC3E}">
        <p14:creationId xmlns:p14="http://schemas.microsoft.com/office/powerpoint/2010/main" val="206325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2310" y="0"/>
            <a:ext cx="9987379" cy="6858000"/>
          </a:xfrm>
          <a:prstGeom prst="rect">
            <a:avLst/>
          </a:prstGeom>
        </p:spPr>
      </p:pic>
    </p:spTree>
    <p:extLst>
      <p:ext uri="{BB962C8B-B14F-4D97-AF65-F5344CB8AC3E}">
        <p14:creationId xmlns:p14="http://schemas.microsoft.com/office/powerpoint/2010/main" val="653530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4096" y="0"/>
            <a:ext cx="9383808" cy="6858000"/>
          </a:xfrm>
          <a:prstGeom prst="rect">
            <a:avLst/>
          </a:prstGeom>
        </p:spPr>
      </p:pic>
    </p:spTree>
    <p:extLst>
      <p:ext uri="{BB962C8B-B14F-4D97-AF65-F5344CB8AC3E}">
        <p14:creationId xmlns:p14="http://schemas.microsoft.com/office/powerpoint/2010/main" val="579647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Assignment</a:t>
            </a:r>
            <a:endParaRPr lang="en-US" dirty="0"/>
          </a:p>
        </p:txBody>
      </p:sp>
      <p:sp>
        <p:nvSpPr>
          <p:cNvPr id="3" name="Content Placeholder 2"/>
          <p:cNvSpPr>
            <a:spLocks noGrp="1"/>
          </p:cNvSpPr>
          <p:nvPr>
            <p:ph sz="quarter" idx="1"/>
          </p:nvPr>
        </p:nvSpPr>
        <p:spPr/>
        <p:txBody>
          <a:bodyPr/>
          <a:lstStyle/>
          <a:p>
            <a:r>
              <a:rPr lang="en-US" sz="2800" dirty="0" smtClean="0"/>
              <a:t>Using the essential question as a guide review the following evidence to draw some conclusions. </a:t>
            </a:r>
          </a:p>
          <a:p>
            <a:pPr marL="834390" lvl="1" indent="-514350">
              <a:buFont typeface="+mj-lt"/>
              <a:buAutoNum type="arabicPeriod"/>
            </a:pPr>
            <a:r>
              <a:rPr lang="en-US" sz="2800" dirty="0" smtClean="0"/>
              <a:t>National Park Service Website </a:t>
            </a:r>
            <a:r>
              <a:rPr lang="en-US" sz="2800" dirty="0" smtClean="0">
                <a:hlinkClick r:id="rId2"/>
              </a:rPr>
              <a:t>https</a:t>
            </a:r>
            <a:r>
              <a:rPr lang="en-US" sz="2800" dirty="0">
                <a:hlinkClick r:id="rId2"/>
              </a:rPr>
              <a:t>://</a:t>
            </a:r>
            <a:r>
              <a:rPr lang="en-US" sz="2800" dirty="0" smtClean="0">
                <a:hlinkClick r:id="rId2"/>
              </a:rPr>
              <a:t>www.nps.gov/articles/trumanatomicbomb.htm</a:t>
            </a:r>
            <a:endParaRPr lang="en-US" sz="2800" dirty="0" smtClean="0"/>
          </a:p>
          <a:p>
            <a:pPr marL="834390" lvl="1" indent="-514350">
              <a:buFont typeface="+mj-lt"/>
              <a:buAutoNum type="arabicPeriod"/>
            </a:pPr>
            <a:r>
              <a:rPr lang="en-US" sz="2800" dirty="0" smtClean="0"/>
              <a:t>Pro/Con </a:t>
            </a:r>
            <a:r>
              <a:rPr lang="en-US" sz="2800" i="1" dirty="0" smtClean="0"/>
              <a:t>Seattle Times </a:t>
            </a:r>
            <a:r>
              <a:rPr lang="en-US" sz="2800" dirty="0" smtClean="0"/>
              <a:t>article</a:t>
            </a:r>
          </a:p>
          <a:p>
            <a:pPr marL="834390" lvl="1" indent="-514350">
              <a:buFont typeface="+mj-lt"/>
              <a:buAutoNum type="arabicPeriod"/>
            </a:pPr>
            <a:r>
              <a:rPr lang="en-US" sz="2800" dirty="0" smtClean="0"/>
              <a:t>Google My Map Pacific Theater Battles Research</a:t>
            </a:r>
          </a:p>
          <a:p>
            <a:endParaRPr lang="en-US" dirty="0"/>
          </a:p>
        </p:txBody>
      </p:sp>
    </p:spTree>
    <p:extLst>
      <p:ext uri="{BB962C8B-B14F-4D97-AF65-F5344CB8AC3E}">
        <p14:creationId xmlns:p14="http://schemas.microsoft.com/office/powerpoint/2010/main" val="17449220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SAQ</a:t>
            </a:r>
            <a:endParaRPr lang="en-US" dirty="0"/>
          </a:p>
        </p:txBody>
      </p:sp>
      <p:sp>
        <p:nvSpPr>
          <p:cNvPr id="3" name="Content Placeholder 2"/>
          <p:cNvSpPr>
            <a:spLocks noGrp="1"/>
          </p:cNvSpPr>
          <p:nvPr>
            <p:ph sz="quarter" idx="1"/>
          </p:nvPr>
        </p:nvSpPr>
        <p:spPr>
          <a:xfrm>
            <a:off x="457200" y="1752600"/>
            <a:ext cx="11125200" cy="4572000"/>
          </a:xfrm>
        </p:spPr>
        <p:txBody>
          <a:bodyPr/>
          <a:lstStyle/>
          <a:p>
            <a:r>
              <a:rPr lang="en-US" sz="3000" b="1" u="sng" dirty="0" smtClean="0"/>
              <a:t>Answer the following SAQ using the ACE strategy:</a:t>
            </a:r>
          </a:p>
          <a:p>
            <a:pPr marL="0" indent="0">
              <a:buNone/>
            </a:pPr>
            <a:endParaRPr lang="en-US" sz="3000" b="1" u="sng" dirty="0" smtClean="0"/>
          </a:p>
          <a:p>
            <a:pPr marL="514350" lvl="0" indent="-514350">
              <a:buFont typeface="+mj-lt"/>
              <a:buAutoNum type="alphaUcPeriod"/>
            </a:pPr>
            <a:r>
              <a:rPr lang="en-US" b="1" dirty="0"/>
              <a:t>What do you think were the major factor</a:t>
            </a:r>
            <a:r>
              <a:rPr lang="en-US" b="1" u="sng" dirty="0"/>
              <a:t>s</a:t>
            </a:r>
            <a:r>
              <a:rPr lang="en-US" b="1" dirty="0"/>
              <a:t> influencing President Truman’s decision to use the atomic bomb effectively ending World War II?</a:t>
            </a:r>
          </a:p>
          <a:p>
            <a:pPr marL="514350" lvl="0" indent="-514350">
              <a:buFont typeface="+mj-lt"/>
              <a:buAutoNum type="alphaUcPeriod"/>
            </a:pPr>
            <a:r>
              <a:rPr lang="en-US" b="1" dirty="0"/>
              <a:t>Given the pros and cons of using the atomic bomb, and the options available to Truman do you feel he was justified in using the weapon to end World War II?  Why or why not?</a:t>
            </a:r>
          </a:p>
          <a:p>
            <a:pPr marL="514350" lvl="0" indent="-514350">
              <a:buFont typeface="+mj-lt"/>
              <a:buAutoNum type="alphaUcPeriod"/>
            </a:pPr>
            <a:r>
              <a:rPr lang="en-US" b="1" dirty="0" smtClean="0"/>
              <a:t>How will the use of the bomb potentially impact the </a:t>
            </a:r>
            <a:r>
              <a:rPr lang="en-US" b="1" dirty="0"/>
              <a:t>development of the United States?</a:t>
            </a:r>
          </a:p>
          <a:p>
            <a:pPr marL="514350" indent="-514350">
              <a:buFont typeface="+mj-lt"/>
              <a:buAutoNum type="alphaLcPeriod"/>
            </a:pPr>
            <a:endParaRPr lang="en-US" dirty="0"/>
          </a:p>
        </p:txBody>
      </p:sp>
    </p:spTree>
    <p:extLst>
      <p:ext uri="{BB962C8B-B14F-4D97-AF65-F5344CB8AC3E}">
        <p14:creationId xmlns:p14="http://schemas.microsoft.com/office/powerpoint/2010/main" val="3828871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SAQ						</a:t>
            </a:r>
            <a:endParaRPr lang="en-US" dirty="0"/>
          </a:p>
        </p:txBody>
      </p:sp>
      <p:sp>
        <p:nvSpPr>
          <p:cNvPr id="3" name="Content Placeholder 2"/>
          <p:cNvSpPr>
            <a:spLocks noGrp="1"/>
          </p:cNvSpPr>
          <p:nvPr>
            <p:ph sz="quarter" idx="1"/>
          </p:nvPr>
        </p:nvSpPr>
        <p:spPr>
          <a:xfrm>
            <a:off x="457200" y="1752600"/>
            <a:ext cx="11125200" cy="4572000"/>
          </a:xfrm>
        </p:spPr>
        <p:txBody>
          <a:bodyPr/>
          <a:lstStyle/>
          <a:p>
            <a:r>
              <a:rPr lang="en-US" sz="3000" b="1" u="sng" dirty="0" smtClean="0"/>
              <a:t>Answer the following SAQ using the ACE strategy:</a:t>
            </a:r>
          </a:p>
          <a:p>
            <a:pPr marL="0" indent="0">
              <a:buNone/>
            </a:pPr>
            <a:endParaRPr lang="en-US" sz="3000" b="1" u="sng" dirty="0" smtClean="0"/>
          </a:p>
          <a:p>
            <a:pPr marL="514350" lvl="0" indent="-514350">
              <a:buFont typeface="+mj-lt"/>
              <a:buAutoNum type="alphaUcPeriod"/>
            </a:pPr>
            <a:r>
              <a:rPr lang="en-US" b="1" dirty="0"/>
              <a:t>What do you think were the major factor</a:t>
            </a:r>
            <a:r>
              <a:rPr lang="en-US" b="1" u="sng" dirty="0"/>
              <a:t>s</a:t>
            </a:r>
            <a:r>
              <a:rPr lang="en-US" b="1" dirty="0"/>
              <a:t> influencing President Truman’s decision to use the atomic bomb effectively ending World War II?</a:t>
            </a:r>
          </a:p>
          <a:p>
            <a:pPr marL="514350" lvl="0" indent="-514350">
              <a:buFont typeface="+mj-lt"/>
              <a:buAutoNum type="alphaUcPeriod"/>
            </a:pPr>
            <a:r>
              <a:rPr lang="en-US" b="1" dirty="0"/>
              <a:t>Given the pros and cons of using the atomic bomb, and the options available to Truman do you feel he was justified in using the weapon to end World War II?  Why or why not?</a:t>
            </a:r>
          </a:p>
          <a:p>
            <a:pPr marL="514350" lvl="0" indent="-514350">
              <a:buFont typeface="+mj-lt"/>
              <a:buAutoNum type="alphaUcPeriod"/>
            </a:pPr>
            <a:r>
              <a:rPr lang="en-US" b="1" dirty="0" smtClean="0"/>
              <a:t>How will the use of the bomb potentially impact the </a:t>
            </a:r>
            <a:r>
              <a:rPr lang="en-US" b="1" dirty="0"/>
              <a:t>development of the United States?</a:t>
            </a:r>
          </a:p>
          <a:p>
            <a:pPr marL="514350" indent="-514350">
              <a:buFont typeface="+mj-lt"/>
              <a:buAutoNum type="alphaLcPeriod"/>
            </a:pPr>
            <a:endParaRPr lang="en-US" dirty="0"/>
          </a:p>
        </p:txBody>
      </p:sp>
    </p:spTree>
    <p:extLst>
      <p:ext uri="{BB962C8B-B14F-4D97-AF65-F5344CB8AC3E}">
        <p14:creationId xmlns:p14="http://schemas.microsoft.com/office/powerpoint/2010/main" val="3149024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SAQ Assignment</a:t>
            </a:r>
            <a:endParaRPr lang="en-US" dirty="0"/>
          </a:p>
        </p:txBody>
      </p:sp>
      <p:sp>
        <p:nvSpPr>
          <p:cNvPr id="3" name="Content Placeholder 2"/>
          <p:cNvSpPr>
            <a:spLocks noGrp="1"/>
          </p:cNvSpPr>
          <p:nvPr>
            <p:ph sz="quarter" idx="1"/>
          </p:nvPr>
        </p:nvSpPr>
        <p:spPr/>
        <p:txBody>
          <a:bodyPr/>
          <a:lstStyle/>
          <a:p>
            <a:r>
              <a:rPr lang="en-US" sz="2800" dirty="0" smtClean="0"/>
              <a:t>Using the following resources as evidence to draw some conclusions. </a:t>
            </a:r>
          </a:p>
          <a:p>
            <a:pPr marL="834390" lvl="1" indent="-514350">
              <a:buFont typeface="+mj-lt"/>
              <a:buAutoNum type="arabicPeriod"/>
            </a:pPr>
            <a:r>
              <a:rPr lang="en-US" sz="2800" dirty="0" smtClean="0"/>
              <a:t>National Park Service Website </a:t>
            </a:r>
            <a:r>
              <a:rPr lang="en-US" sz="2800" dirty="0" smtClean="0">
                <a:hlinkClick r:id="rId2"/>
              </a:rPr>
              <a:t>https</a:t>
            </a:r>
            <a:r>
              <a:rPr lang="en-US" sz="2800" dirty="0">
                <a:hlinkClick r:id="rId2"/>
              </a:rPr>
              <a:t>://</a:t>
            </a:r>
            <a:r>
              <a:rPr lang="en-US" sz="2800" dirty="0" smtClean="0">
                <a:hlinkClick r:id="rId2"/>
              </a:rPr>
              <a:t>www.nps.gov/articles/trumanatomicbomb.htm</a:t>
            </a:r>
            <a:endParaRPr lang="en-US" sz="2800" dirty="0" smtClean="0"/>
          </a:p>
          <a:p>
            <a:pPr marL="834390" lvl="1" indent="-514350">
              <a:buFont typeface="+mj-lt"/>
              <a:buAutoNum type="arabicPeriod"/>
            </a:pPr>
            <a:r>
              <a:rPr lang="en-US" sz="2800" dirty="0" smtClean="0"/>
              <a:t>Pro/Con </a:t>
            </a:r>
            <a:r>
              <a:rPr lang="en-US" sz="2800" i="1" dirty="0" smtClean="0"/>
              <a:t>Seattle Times </a:t>
            </a:r>
            <a:r>
              <a:rPr lang="en-US" sz="2800" dirty="0" smtClean="0"/>
              <a:t>article</a:t>
            </a:r>
          </a:p>
          <a:p>
            <a:pPr marL="834390" lvl="1" indent="-514350">
              <a:buFont typeface="+mj-lt"/>
              <a:buAutoNum type="arabicPeriod"/>
            </a:pPr>
            <a:r>
              <a:rPr lang="en-US" sz="2800" dirty="0" smtClean="0"/>
              <a:t>Google My Map Pacific Theater Battles Research</a:t>
            </a:r>
          </a:p>
          <a:p>
            <a:endParaRPr lang="en-US" dirty="0"/>
          </a:p>
        </p:txBody>
      </p:sp>
    </p:spTree>
    <p:extLst>
      <p:ext uri="{BB962C8B-B14F-4D97-AF65-F5344CB8AC3E}">
        <p14:creationId xmlns:p14="http://schemas.microsoft.com/office/powerpoint/2010/main" val="2063910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5" name="Picture 5" descr="USAH041-H"/>
          <p:cNvPicPr>
            <a:picLocks noChangeAspect="1" noChangeArrowheads="1"/>
          </p:cNvPicPr>
          <p:nvPr/>
        </p:nvPicPr>
        <p:blipFill>
          <a:blip r:embed="rId3" cstate="print"/>
          <a:srcRect/>
          <a:stretch>
            <a:fillRect/>
          </a:stretch>
        </p:blipFill>
        <p:spPr bwMode="auto">
          <a:xfrm>
            <a:off x="1524000" y="1"/>
            <a:ext cx="9144000" cy="69310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5700" b="1" dirty="0"/>
              <a:t>“</a:t>
            </a:r>
            <a:r>
              <a:rPr lang="en-US" sz="5700" b="1" u="sng" dirty="0"/>
              <a:t>Island-hopping</a:t>
            </a:r>
            <a:r>
              <a:rPr lang="en-US" sz="5700" b="1" dirty="0"/>
              <a:t>”</a:t>
            </a:r>
          </a:p>
        </p:txBody>
      </p:sp>
      <p:sp>
        <p:nvSpPr>
          <p:cNvPr id="23555" name="Rectangle 6"/>
          <p:cNvSpPr>
            <a:spLocks noGrp="1" noChangeArrowheads="1"/>
          </p:cNvSpPr>
          <p:nvPr>
            <p:ph type="body" sz="half" idx="1"/>
          </p:nvPr>
        </p:nvSpPr>
        <p:spPr>
          <a:xfrm>
            <a:off x="228600" y="1676401"/>
            <a:ext cx="5638800" cy="4530725"/>
          </a:xfrm>
        </p:spPr>
        <p:txBody>
          <a:bodyPr>
            <a:normAutofit/>
          </a:bodyPr>
          <a:lstStyle/>
          <a:p>
            <a:r>
              <a:rPr lang="en-US" sz="3200" dirty="0">
                <a:latin typeface="+mj-lt"/>
              </a:rPr>
              <a:t>US forces elected to focus on capturing only certain strategic islands in the Pacific – ones that would allow US bombers to get within striking range of Japan and create a safe route for troop and supply movement</a:t>
            </a:r>
          </a:p>
        </p:txBody>
      </p:sp>
      <p:pic>
        <p:nvPicPr>
          <p:cNvPr id="23556" name="Picture 9" descr="allies-bomb-northern-nazi-germany-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54027"/>
            <a:ext cx="60960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048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0"/>
                                        <p:tgtEl>
                                          <p:spTgt spid="23555">
                                            <p:txEl>
                                              <p:pRg st="0" end="0"/>
                                            </p:txEl>
                                          </p:spTgt>
                                        </p:tgtEl>
                                      </p:cBhvr>
                                    </p:animEffect>
                                    <p:anim calcmode="lin" valueType="num">
                                      <p:cBhvr>
                                        <p:cTn id="8" dur="10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55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274638"/>
            <a:ext cx="10363200" cy="868362"/>
          </a:xfrm>
        </p:spPr>
        <p:txBody>
          <a:bodyPr>
            <a:normAutofit/>
          </a:bodyPr>
          <a:lstStyle/>
          <a:p>
            <a:r>
              <a:rPr lang="en-US" dirty="0" smtClean="0"/>
              <a:t>Japanese occupation of the Philippines</a:t>
            </a:r>
            <a:endParaRPr lang="en-US" dirty="0"/>
          </a:p>
        </p:txBody>
      </p:sp>
      <p:sp>
        <p:nvSpPr>
          <p:cNvPr id="6" name="Content Placeholder 5"/>
          <p:cNvSpPr>
            <a:spLocks noGrp="1"/>
          </p:cNvSpPr>
          <p:nvPr>
            <p:ph sz="quarter" idx="1"/>
          </p:nvPr>
        </p:nvSpPr>
        <p:spPr>
          <a:xfrm>
            <a:off x="533400" y="1447800"/>
            <a:ext cx="11201400" cy="4953000"/>
          </a:xfrm>
        </p:spPr>
        <p:txBody>
          <a:bodyPr>
            <a:normAutofit fontScale="92500" lnSpcReduction="10000"/>
          </a:bodyPr>
          <a:lstStyle/>
          <a:p>
            <a:r>
              <a:rPr lang="en-US" sz="3000" dirty="0"/>
              <a:t>The invasion of the Philippines started on December 8, 1941, ten hours after the attack on Pearl Harbor. </a:t>
            </a:r>
          </a:p>
          <a:p>
            <a:r>
              <a:rPr lang="en-US" sz="3000" dirty="0"/>
              <a:t>As at Pearl Harbor, American aircraft were severely damaged in the initial Japanese attack. Lacking air cover, the American Fleet in the Philippines withdrew on December 12, 1941.</a:t>
            </a:r>
          </a:p>
          <a:p>
            <a:r>
              <a:rPr lang="en-US" sz="3000" dirty="0"/>
              <a:t>General Douglas MacArthur was ordered out, leaving his men at Corregidor on the night of 11 March 1942 for Australia,</a:t>
            </a:r>
          </a:p>
          <a:p>
            <a:r>
              <a:rPr lang="en-US" sz="3000" dirty="0"/>
              <a:t>The 76,000 starving and sick American and Filipino defenders on Bataan surrendered on 9 April 1942, and were forced to endure the infamous </a:t>
            </a:r>
            <a:r>
              <a:rPr lang="en-US" sz="3000" b="1" dirty="0"/>
              <a:t>Bataan Death March</a:t>
            </a:r>
            <a:r>
              <a:rPr lang="en-US" sz="3000" dirty="0"/>
              <a:t> on which 7,000–10,000 died or were murdered. </a:t>
            </a:r>
          </a:p>
          <a:p>
            <a:r>
              <a:rPr lang="en-US" sz="3000" dirty="0"/>
              <a:t>Japan occupied the Philippines for over three years, until the surrender of Japan</a:t>
            </a:r>
          </a:p>
          <a:p>
            <a:endParaRPr lang="en-US" dirty="0"/>
          </a:p>
        </p:txBody>
      </p:sp>
    </p:spTree>
    <p:extLst>
      <p:ext uri="{BB962C8B-B14F-4D97-AF65-F5344CB8AC3E}">
        <p14:creationId xmlns:p14="http://schemas.microsoft.com/office/powerpoint/2010/main" val="109727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6000" b="1" u="sng" dirty="0"/>
              <a:t>Douglas MacArthur</a:t>
            </a:r>
          </a:p>
        </p:txBody>
      </p:sp>
      <p:sp>
        <p:nvSpPr>
          <p:cNvPr id="88068" name="Rectangle 4"/>
          <p:cNvSpPr>
            <a:spLocks noGrp="1" noChangeArrowheads="1"/>
          </p:cNvSpPr>
          <p:nvPr>
            <p:ph type="body" sz="half" idx="1"/>
          </p:nvPr>
        </p:nvSpPr>
        <p:spPr>
          <a:xfrm>
            <a:off x="381000" y="1600200"/>
            <a:ext cx="6858000" cy="4876800"/>
          </a:xfrm>
        </p:spPr>
        <p:txBody>
          <a:bodyPr rtlCol="0">
            <a:normAutofit/>
          </a:bodyPr>
          <a:lstStyle/>
          <a:p>
            <a:pPr indent="-182880">
              <a:buFont typeface="Wingdings" charset="2"/>
              <a:buChar char="§"/>
              <a:defRPr/>
            </a:pPr>
            <a:r>
              <a:rPr lang="en-US" dirty="0" smtClean="0"/>
              <a:t>Supreme Allied Commander of the Pacific Theater</a:t>
            </a:r>
          </a:p>
          <a:p>
            <a:pPr indent="-182880">
              <a:buFont typeface="Wingdings" charset="2"/>
              <a:buChar char="§"/>
              <a:defRPr/>
            </a:pPr>
            <a:r>
              <a:rPr lang="en-US" dirty="0" smtClean="0"/>
              <a:t>Seasoned veteran of WWI, highly decorated soldier who had won the Medal of Honor</a:t>
            </a:r>
          </a:p>
          <a:p>
            <a:pPr indent="-182880">
              <a:buFont typeface="Wingdings" charset="2"/>
              <a:buChar char="§"/>
              <a:defRPr/>
            </a:pPr>
            <a:r>
              <a:rPr lang="en-US" dirty="0" smtClean="0"/>
              <a:t>Had vowed to return to the Philippines when forced to evacuate in 1942</a:t>
            </a:r>
          </a:p>
          <a:p>
            <a:pPr indent="-182880">
              <a:buFont typeface="Wingdings" charset="2"/>
              <a:buChar char="§"/>
              <a:defRPr/>
            </a:pPr>
            <a:r>
              <a:rPr lang="en-US" dirty="0" smtClean="0"/>
              <a:t>Led US effort to retake the Philippines and proclaimed “I have returned”  when he finally landed in Oct. 1944</a:t>
            </a:r>
          </a:p>
          <a:p>
            <a:pPr indent="-182880">
              <a:buFont typeface="Wingdings" charset="2"/>
              <a:buChar char="§"/>
              <a:defRPr/>
            </a:pPr>
            <a:r>
              <a:rPr lang="en-US" dirty="0" smtClean="0"/>
              <a:t>Later was US commander of occupied Japan after WWII and led UN forces in the Korean War</a:t>
            </a:r>
          </a:p>
          <a:p>
            <a:pPr indent="-182880">
              <a:buFont typeface="Wingdings" charset="2"/>
              <a:buChar char="§"/>
              <a:defRPr/>
            </a:pPr>
            <a:endParaRPr lang="en-US" sz="2800" dirty="0"/>
          </a:p>
        </p:txBody>
      </p:sp>
      <p:pic>
        <p:nvPicPr>
          <p:cNvPr id="26629" name="Picture 9" descr="File:MacArthur Manila.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0"/>
            <a:ext cx="4038600" cy="679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18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068">
                                            <p:txEl>
                                              <p:pRg st="0" end="0"/>
                                            </p:txEl>
                                          </p:spTgt>
                                        </p:tgtEl>
                                        <p:attrNameLst>
                                          <p:attrName>style.visibility</p:attrName>
                                        </p:attrNameLst>
                                      </p:cBhvr>
                                      <p:to>
                                        <p:strVal val="visible"/>
                                      </p:to>
                                    </p:set>
                                    <p:animEffect transition="in" filter="fade">
                                      <p:cBhvr>
                                        <p:cTn id="7" dur="1000"/>
                                        <p:tgtEl>
                                          <p:spTgt spid="88068">
                                            <p:txEl>
                                              <p:pRg st="0" end="0"/>
                                            </p:txEl>
                                          </p:spTgt>
                                        </p:tgtEl>
                                      </p:cBhvr>
                                    </p:animEffect>
                                    <p:anim calcmode="lin" valueType="num">
                                      <p:cBhvr>
                                        <p:cTn id="8" dur="1000" fill="hold"/>
                                        <p:tgtEl>
                                          <p:spTgt spid="8806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806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8068">
                                            <p:txEl>
                                              <p:pRg st="1" end="1"/>
                                            </p:txEl>
                                          </p:spTgt>
                                        </p:tgtEl>
                                        <p:attrNameLst>
                                          <p:attrName>style.visibility</p:attrName>
                                        </p:attrNameLst>
                                      </p:cBhvr>
                                      <p:to>
                                        <p:strVal val="visible"/>
                                      </p:to>
                                    </p:set>
                                    <p:animEffect transition="in" filter="fade">
                                      <p:cBhvr>
                                        <p:cTn id="12" dur="1000"/>
                                        <p:tgtEl>
                                          <p:spTgt spid="88068">
                                            <p:txEl>
                                              <p:pRg st="1" end="1"/>
                                            </p:txEl>
                                          </p:spTgt>
                                        </p:tgtEl>
                                      </p:cBhvr>
                                    </p:animEffect>
                                    <p:anim calcmode="lin" valueType="num">
                                      <p:cBhvr>
                                        <p:cTn id="13" dur="1000" fill="hold"/>
                                        <p:tgtEl>
                                          <p:spTgt spid="8806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806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8068">
                                            <p:txEl>
                                              <p:pRg st="2" end="2"/>
                                            </p:txEl>
                                          </p:spTgt>
                                        </p:tgtEl>
                                        <p:attrNameLst>
                                          <p:attrName>style.visibility</p:attrName>
                                        </p:attrNameLst>
                                      </p:cBhvr>
                                      <p:to>
                                        <p:strVal val="visible"/>
                                      </p:to>
                                    </p:set>
                                    <p:animEffect transition="in" filter="fade">
                                      <p:cBhvr>
                                        <p:cTn id="17" dur="1000"/>
                                        <p:tgtEl>
                                          <p:spTgt spid="88068">
                                            <p:txEl>
                                              <p:pRg st="2" end="2"/>
                                            </p:txEl>
                                          </p:spTgt>
                                        </p:tgtEl>
                                      </p:cBhvr>
                                    </p:animEffect>
                                    <p:anim calcmode="lin" valueType="num">
                                      <p:cBhvr>
                                        <p:cTn id="18" dur="1000" fill="hold"/>
                                        <p:tgtEl>
                                          <p:spTgt spid="8806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806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8068">
                                            <p:txEl>
                                              <p:pRg st="3" end="3"/>
                                            </p:txEl>
                                          </p:spTgt>
                                        </p:tgtEl>
                                        <p:attrNameLst>
                                          <p:attrName>style.visibility</p:attrName>
                                        </p:attrNameLst>
                                      </p:cBhvr>
                                      <p:to>
                                        <p:strVal val="visible"/>
                                      </p:to>
                                    </p:set>
                                    <p:animEffect transition="in" filter="fade">
                                      <p:cBhvr>
                                        <p:cTn id="24" dur="1000"/>
                                        <p:tgtEl>
                                          <p:spTgt spid="88068">
                                            <p:txEl>
                                              <p:pRg st="3" end="3"/>
                                            </p:txEl>
                                          </p:spTgt>
                                        </p:tgtEl>
                                      </p:cBhvr>
                                    </p:animEffect>
                                    <p:anim calcmode="lin" valueType="num">
                                      <p:cBhvr>
                                        <p:cTn id="25" dur="1000" fill="hold"/>
                                        <p:tgtEl>
                                          <p:spTgt spid="8806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88068">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88068">
                                            <p:txEl>
                                              <p:pRg st="4" end="4"/>
                                            </p:txEl>
                                          </p:spTgt>
                                        </p:tgtEl>
                                        <p:attrNameLst>
                                          <p:attrName>style.visibility</p:attrName>
                                        </p:attrNameLst>
                                      </p:cBhvr>
                                      <p:to>
                                        <p:strVal val="visible"/>
                                      </p:to>
                                    </p:set>
                                    <p:animEffect transition="in" filter="fade">
                                      <p:cBhvr>
                                        <p:cTn id="29" dur="1000"/>
                                        <p:tgtEl>
                                          <p:spTgt spid="88068">
                                            <p:txEl>
                                              <p:pRg st="4" end="4"/>
                                            </p:txEl>
                                          </p:spTgt>
                                        </p:tgtEl>
                                      </p:cBhvr>
                                    </p:animEffect>
                                    <p:anim calcmode="lin" valueType="num">
                                      <p:cBhvr>
                                        <p:cTn id="30" dur="1000" fill="hold"/>
                                        <p:tgtEl>
                                          <p:spTgt spid="88068">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8806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2746</TotalTime>
  <Words>1283</Words>
  <Application>Microsoft Office PowerPoint</Application>
  <PresentationFormat>Widescreen</PresentationFormat>
  <Paragraphs>129</Paragraphs>
  <Slides>35</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Franklin Gothic Book</vt:lpstr>
      <vt:lpstr>Perpetua</vt:lpstr>
      <vt:lpstr>Tahoma</vt:lpstr>
      <vt:lpstr>Times New Roman</vt:lpstr>
      <vt:lpstr>Wingdings</vt:lpstr>
      <vt:lpstr>Wingdings 2</vt:lpstr>
      <vt:lpstr>Equity</vt:lpstr>
      <vt:lpstr>World War II</vt:lpstr>
      <vt:lpstr>Interpretive Commentary Activity</vt:lpstr>
      <vt:lpstr>Values Walk</vt:lpstr>
      <vt:lpstr>SAQ      </vt:lpstr>
      <vt:lpstr>SAQ Assignment</vt:lpstr>
      <vt:lpstr>PowerPoint Presentation</vt:lpstr>
      <vt:lpstr>“Island-hopping”</vt:lpstr>
      <vt:lpstr>Japanese occupation of the Philippines</vt:lpstr>
      <vt:lpstr>Douglas MacArthur</vt:lpstr>
      <vt:lpstr>PowerPoint Presentation</vt:lpstr>
      <vt:lpstr>The Philippines</vt:lpstr>
      <vt:lpstr>The Battle of Leyte Gulf</vt:lpstr>
      <vt:lpstr>PowerPoint Presentation</vt:lpstr>
      <vt:lpstr>Battle of the Coral Sea </vt:lpstr>
      <vt:lpstr>PowerPoint Presentation</vt:lpstr>
      <vt:lpstr>PowerPoint Presentation</vt:lpstr>
      <vt:lpstr>PowerPoint Presentation</vt:lpstr>
      <vt:lpstr>Battle of Midway</vt:lpstr>
      <vt:lpstr>Battle of Midway</vt:lpstr>
      <vt:lpstr>PowerPoint Presentation</vt:lpstr>
      <vt:lpstr>Iwo Jima</vt:lpstr>
      <vt:lpstr>Firebombing of Japan</vt:lpstr>
      <vt:lpstr>Battle of Okinawa</vt:lpstr>
      <vt:lpstr>Harry S. Truman</vt:lpstr>
      <vt:lpstr>The Manhattan Project</vt:lpstr>
      <vt:lpstr>Truman’s Options</vt:lpstr>
      <vt:lpstr>Hiroshima</vt:lpstr>
      <vt:lpstr>Nagasaki</vt:lpstr>
      <vt:lpstr>Japan Surrenders</vt:lpstr>
      <vt:lpstr>PowerPoint Presentation</vt:lpstr>
      <vt:lpstr>PowerPoint Presentation</vt:lpstr>
      <vt:lpstr>PowerPoint Presentation</vt:lpstr>
      <vt:lpstr>PowerPoint Presentation</vt:lpstr>
      <vt:lpstr>Research Assignment</vt:lpstr>
      <vt:lpstr>SAQ</vt:lpstr>
    </vt:vector>
  </TitlesOfParts>
  <Company>Goshen Community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 Notes</dc:title>
  <dc:creator>User</dc:creator>
  <cp:lastModifiedBy>dedwards4</cp:lastModifiedBy>
  <cp:revision>131</cp:revision>
  <dcterms:created xsi:type="dcterms:W3CDTF">2009-01-08T14:23:56Z</dcterms:created>
  <dcterms:modified xsi:type="dcterms:W3CDTF">2019-03-19T16:25:10Z</dcterms:modified>
</cp:coreProperties>
</file>