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99" r:id="rId3"/>
    <p:sldId id="280" r:id="rId4"/>
    <p:sldId id="293" r:id="rId5"/>
    <p:sldId id="273" r:id="rId6"/>
    <p:sldId id="289" r:id="rId7"/>
    <p:sldId id="288" r:id="rId8"/>
    <p:sldId id="295" r:id="rId9"/>
    <p:sldId id="297" r:id="rId10"/>
    <p:sldId id="291" r:id="rId11"/>
    <p:sldId id="266" r:id="rId12"/>
    <p:sldId id="258" r:id="rId13"/>
    <p:sldId id="264" r:id="rId14"/>
    <p:sldId id="259" r:id="rId15"/>
    <p:sldId id="267" r:id="rId16"/>
    <p:sldId id="294" r:id="rId17"/>
    <p:sldId id="290" r:id="rId18"/>
    <p:sldId id="262" r:id="rId19"/>
    <p:sldId id="274" r:id="rId20"/>
    <p:sldId id="260" r:id="rId21"/>
    <p:sldId id="268" r:id="rId22"/>
    <p:sldId id="281" r:id="rId23"/>
    <p:sldId id="282" r:id="rId24"/>
    <p:sldId id="287" r:id="rId25"/>
    <p:sldId id="261" r:id="rId26"/>
    <p:sldId id="263" r:id="rId2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D36E202C-4BA1-4091-A1EC-13C19F765D34}" type="datetimeFigureOut">
              <a:rPr lang="en-US" smtClean="0"/>
              <a:t>1/4/2017</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9D7EB8A2-5A68-427D-8F99-4699EB592EFC}" type="slidenum">
              <a:rPr lang="en-US" smtClean="0"/>
              <a:t>‹#›</a:t>
            </a:fld>
            <a:endParaRPr lang="en-US"/>
          </a:p>
        </p:txBody>
      </p:sp>
    </p:spTree>
    <p:extLst>
      <p:ext uri="{BB962C8B-B14F-4D97-AF65-F5344CB8AC3E}">
        <p14:creationId xmlns:p14="http://schemas.microsoft.com/office/powerpoint/2010/main" val="369415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CC030A1-FFBD-4463-B4C4-D4009E08626B}" type="datetimeFigureOut">
              <a:rPr lang="en-US" smtClean="0"/>
              <a:t>1/4/2017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97E9B65-F00A-4578-94C4-DDCF5333EFED}" type="slidenum">
              <a:rPr lang="en-US" smtClean="0"/>
              <a:t>‹#›</a:t>
            </a:fld>
            <a:endParaRPr lang="en-US"/>
          </a:p>
        </p:txBody>
      </p:sp>
    </p:spTree>
    <p:extLst>
      <p:ext uri="{BB962C8B-B14F-4D97-AF65-F5344CB8AC3E}">
        <p14:creationId xmlns:p14="http://schemas.microsoft.com/office/powerpoint/2010/main" val="3828642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golden_spike"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en.wikipedia.org/wiki/Grenville_M._Dodge" TargetMode="External"/><Relationship Id="rId4" Type="http://schemas.openxmlformats.org/officeDocument/2006/relationships/hyperlink" Target="http://en.wikipedia.org/wiki/First_Transcontinental_Railroa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ceremony for the driving of the </a:t>
            </a:r>
            <a:r>
              <a:rPr lang="en-US" sz="1200" b="0" i="0" u="none" strike="noStrike" kern="1200" dirty="0" smtClean="0">
                <a:solidFill>
                  <a:schemeClr val="tx1"/>
                </a:solidFill>
                <a:effectLst/>
                <a:latin typeface="+mn-lt"/>
                <a:ea typeface="+mn-ea"/>
                <a:cs typeface="+mn-cs"/>
                <a:hlinkClick r:id="rId3" tooltip="w:golden spike"/>
              </a:rPr>
              <a:t>golden spike</a:t>
            </a:r>
            <a:r>
              <a:rPr lang="en-US" sz="1200" b="0" i="0" kern="1200" dirty="0" smtClean="0">
                <a:solidFill>
                  <a:schemeClr val="tx1"/>
                </a:solidFill>
                <a:effectLst/>
                <a:latin typeface="+mn-lt"/>
                <a:ea typeface="+mn-ea"/>
                <a:cs typeface="+mn-cs"/>
              </a:rPr>
              <a:t> at Promontory Summit, Utah on May 10, 1869; completion of the </a:t>
            </a:r>
            <a:r>
              <a:rPr lang="en-US" sz="1200" b="0" i="0" u="none" strike="noStrike" kern="1200" dirty="0" smtClean="0">
                <a:solidFill>
                  <a:schemeClr val="tx1"/>
                </a:solidFill>
                <a:effectLst/>
                <a:latin typeface="+mn-lt"/>
                <a:ea typeface="+mn-ea"/>
                <a:cs typeface="+mn-cs"/>
                <a:hlinkClick r:id="rId4" tooltip="w:First Transcontinental Railroad"/>
              </a:rPr>
              <a:t>First Transcontinental Railroad</a:t>
            </a:r>
            <a:r>
              <a:rPr lang="en-US" sz="1200" b="0" i="0" kern="1200" dirty="0" smtClean="0">
                <a:solidFill>
                  <a:schemeClr val="tx1"/>
                </a:solidFill>
                <a:effectLst/>
                <a:latin typeface="+mn-lt"/>
                <a:ea typeface="+mn-ea"/>
                <a:cs typeface="+mn-cs"/>
              </a:rPr>
              <a:t>. At center left, Samuel S. Montague, Central Pacific Railroad, shakes hands with </a:t>
            </a:r>
            <a:r>
              <a:rPr lang="en-US" sz="1200" b="0" i="0" u="none" strike="noStrike" kern="1200" dirty="0" smtClean="0">
                <a:solidFill>
                  <a:schemeClr val="tx1"/>
                </a:solidFill>
                <a:effectLst/>
                <a:latin typeface="+mn-lt"/>
                <a:ea typeface="+mn-ea"/>
                <a:cs typeface="+mn-cs"/>
                <a:hlinkClick r:id="rId5" tooltip="w:Grenville M. Dodge"/>
              </a:rPr>
              <a:t>Grenville M. Dodge</a:t>
            </a:r>
            <a:r>
              <a:rPr lang="en-US" sz="1200" b="0" i="0" kern="1200" dirty="0" smtClean="0">
                <a:solidFill>
                  <a:schemeClr val="tx1"/>
                </a:solidFill>
                <a:effectLst/>
                <a:latin typeface="+mn-lt"/>
                <a:ea typeface="+mn-ea"/>
                <a:cs typeface="+mn-cs"/>
              </a:rPr>
              <a:t>, Union Pacific Railroad (center right).</a:t>
            </a:r>
            <a:endParaRPr lang="en-US" dirty="0"/>
          </a:p>
        </p:txBody>
      </p:sp>
      <p:sp>
        <p:nvSpPr>
          <p:cNvPr id="4" name="Slide Number Placeholder 3"/>
          <p:cNvSpPr>
            <a:spLocks noGrp="1"/>
          </p:cNvSpPr>
          <p:nvPr>
            <p:ph type="sldNum" sz="quarter" idx="10"/>
          </p:nvPr>
        </p:nvSpPr>
        <p:spPr/>
        <p:txBody>
          <a:bodyPr/>
          <a:lstStyle/>
          <a:p>
            <a:fld id="{097E9B65-F00A-4578-94C4-DDCF5333EFED}" type="slidenum">
              <a:rPr lang="en-US" smtClean="0"/>
              <a:t>13</a:t>
            </a:fld>
            <a:endParaRPr lang="en-US"/>
          </a:p>
        </p:txBody>
      </p:sp>
    </p:spTree>
    <p:extLst>
      <p:ext uri="{BB962C8B-B14F-4D97-AF65-F5344CB8AC3E}">
        <p14:creationId xmlns:p14="http://schemas.microsoft.com/office/powerpoint/2010/main" val="75477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F415A0-BC07-4D97-9985-704B26E33047}"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99B66-E839-4DF6-AF0B-540882CBBA9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F415A0-BC07-4D97-9985-704B26E33047}"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99B66-E839-4DF6-AF0B-540882CBBA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F415A0-BC07-4D97-9985-704B26E33047}"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99B66-E839-4DF6-AF0B-540882CBBA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F415A0-BC07-4D97-9985-704B26E33047}"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99B66-E839-4DF6-AF0B-540882CBBA9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F415A0-BC07-4D97-9985-704B26E33047}"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99B66-E839-4DF6-AF0B-540882CBBA9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F415A0-BC07-4D97-9985-704B26E33047}"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99B66-E839-4DF6-AF0B-540882CBBA9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F415A0-BC07-4D97-9985-704B26E33047}" type="datetimeFigureOut">
              <a:rPr lang="en-US" smtClean="0"/>
              <a:t>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799B66-E839-4DF6-AF0B-540882CBBA9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F415A0-BC07-4D97-9985-704B26E33047}" type="datetimeFigureOut">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799B66-E839-4DF6-AF0B-540882CBBA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415A0-BC07-4D97-9985-704B26E33047}" type="datetimeFigureOut">
              <a:rPr lang="en-US" smtClean="0"/>
              <a:t>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799B66-E839-4DF6-AF0B-540882CBBA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F415A0-BC07-4D97-9985-704B26E33047}"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99B66-E839-4DF6-AF0B-540882CBBA92}"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6F415A0-BC07-4D97-9985-704B26E33047}" type="datetimeFigureOut">
              <a:rPr lang="en-US" smtClean="0"/>
              <a:t>1/4/2017</a:t>
            </a:fld>
            <a:endParaRPr lang="en-US"/>
          </a:p>
        </p:txBody>
      </p:sp>
      <p:sp>
        <p:nvSpPr>
          <p:cNvPr id="9" name="Slide Number Placeholder 8"/>
          <p:cNvSpPr>
            <a:spLocks noGrp="1"/>
          </p:cNvSpPr>
          <p:nvPr>
            <p:ph type="sldNum" sz="quarter" idx="11"/>
          </p:nvPr>
        </p:nvSpPr>
        <p:spPr/>
        <p:txBody>
          <a:bodyPr/>
          <a:lstStyle/>
          <a:p>
            <a:fld id="{FE799B66-E839-4DF6-AF0B-540882CBBA9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E799B66-E839-4DF6-AF0B-540882CBBA92}"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6F415A0-BC07-4D97-9985-704B26E33047}" type="datetimeFigureOut">
              <a:rPr lang="en-US" smtClean="0"/>
              <a:t>1/4/2017</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Frontier in America</a:t>
            </a:r>
            <a:endParaRPr lang="en-US" dirty="0"/>
          </a:p>
        </p:txBody>
      </p:sp>
      <p:sp>
        <p:nvSpPr>
          <p:cNvPr id="3" name="Subtitle 2"/>
          <p:cNvSpPr>
            <a:spLocks noGrp="1"/>
          </p:cNvSpPr>
          <p:nvPr>
            <p:ph type="subTitle" idx="1"/>
          </p:nvPr>
        </p:nvSpPr>
        <p:spPr/>
        <p:txBody>
          <a:bodyPr/>
          <a:lstStyle/>
          <a:p>
            <a:r>
              <a:rPr lang="en-US" dirty="0" smtClean="0"/>
              <a:t>Migration &amp; Settlement of the West, 1865-1898</a:t>
            </a:r>
            <a:endParaRPr lang="en-US" dirty="0"/>
          </a:p>
        </p:txBody>
      </p:sp>
    </p:spTree>
    <p:extLst>
      <p:ext uri="{BB962C8B-B14F-4D97-AF65-F5344CB8AC3E}">
        <p14:creationId xmlns:p14="http://schemas.microsoft.com/office/powerpoint/2010/main" val="3173525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Mining of Gold and Silver</a:t>
            </a:r>
            <a:endParaRPr lang="en-US" dirty="0"/>
          </a:p>
        </p:txBody>
      </p:sp>
      <p:sp>
        <p:nvSpPr>
          <p:cNvPr id="3" name="Content Placeholder 2"/>
          <p:cNvSpPr>
            <a:spLocks noGrp="1"/>
          </p:cNvSpPr>
          <p:nvPr>
            <p:ph idx="1"/>
          </p:nvPr>
        </p:nvSpPr>
        <p:spPr>
          <a:xfrm>
            <a:off x="457200" y="1600200"/>
            <a:ext cx="7772400" cy="5029200"/>
          </a:xfrm>
        </p:spPr>
        <p:txBody>
          <a:bodyPr>
            <a:normAutofit/>
          </a:bodyPr>
          <a:lstStyle/>
          <a:p>
            <a:r>
              <a:rPr lang="en-US" sz="2400" b="1" dirty="0" smtClean="0">
                <a:solidFill>
                  <a:srgbClr val="FF0000"/>
                </a:solidFill>
              </a:rPr>
              <a:t>What were the two phases of mining?</a:t>
            </a:r>
          </a:p>
          <a:p>
            <a:pPr marL="868680" lvl="1" indent="-457200">
              <a:buFont typeface="+mj-lt"/>
              <a:buAutoNum type="arabicPeriod"/>
            </a:pPr>
            <a:r>
              <a:rPr lang="en-US" sz="2400" dirty="0" smtClean="0"/>
              <a:t>Individuals extracting minerals from surface soil and streambeds</a:t>
            </a:r>
          </a:p>
          <a:p>
            <a:pPr marL="868680" lvl="1" indent="-457200">
              <a:buFont typeface="+mj-lt"/>
              <a:buAutoNum type="arabicPeriod"/>
            </a:pPr>
            <a:r>
              <a:rPr lang="en-US" sz="2400" dirty="0" smtClean="0"/>
              <a:t>Big companies who had the capital to build mine shafts and extract minerals below the earth’s surface (use of pressurized water to help separate minerals from silt)</a:t>
            </a:r>
          </a:p>
          <a:p>
            <a:pPr lvl="1"/>
            <a:r>
              <a:rPr lang="en-US" sz="2400" dirty="0" smtClean="0"/>
              <a:t>Led to political and environmental issues on the use of water (a limited resource) out west; demonstrated federal government’s support for large companies (selling inexpensive land to mining companies and granting of patents for new inventions)</a:t>
            </a:r>
          </a:p>
        </p:txBody>
      </p:sp>
    </p:spTree>
    <p:extLst>
      <p:ext uri="{BB962C8B-B14F-4D97-AF65-F5344CB8AC3E}">
        <p14:creationId xmlns:p14="http://schemas.microsoft.com/office/powerpoint/2010/main" val="280619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562"/>
            <a:ext cx="7620000" cy="1143000"/>
          </a:xfrm>
        </p:spPr>
        <p:txBody>
          <a:bodyPr/>
          <a:lstStyle/>
          <a:p>
            <a:r>
              <a:rPr lang="en-US" sz="3200" dirty="0"/>
              <a:t>B</a:t>
            </a:r>
            <a:r>
              <a:rPr lang="en-US" sz="3200" dirty="0" smtClean="0"/>
              <a:t>.  New Technology and </a:t>
            </a:r>
            <a:r>
              <a:rPr lang="en-US" sz="3200" dirty="0"/>
              <a:t>Industry</a:t>
            </a:r>
            <a:br>
              <a:rPr lang="en-US" sz="3200" dirty="0"/>
            </a:br>
            <a:r>
              <a:rPr lang="en-US" sz="3200" dirty="0"/>
              <a:t>1.  Railroads open the West</a:t>
            </a:r>
          </a:p>
        </p:txBody>
      </p:sp>
      <p:sp>
        <p:nvSpPr>
          <p:cNvPr id="3" name="Content Placeholder 2"/>
          <p:cNvSpPr>
            <a:spLocks noGrp="1"/>
          </p:cNvSpPr>
          <p:nvPr>
            <p:ph idx="1"/>
          </p:nvPr>
        </p:nvSpPr>
        <p:spPr>
          <a:xfrm>
            <a:off x="228600" y="1524000"/>
            <a:ext cx="4495800" cy="5334000"/>
          </a:xfrm>
        </p:spPr>
        <p:txBody>
          <a:bodyPr>
            <a:normAutofit/>
          </a:bodyPr>
          <a:lstStyle/>
          <a:p>
            <a:r>
              <a:rPr lang="en-US" dirty="0" smtClean="0"/>
              <a:t>Railroads were the nation’s first big business</a:t>
            </a:r>
          </a:p>
          <a:p>
            <a:pPr lvl="1"/>
            <a:r>
              <a:rPr lang="en-US" dirty="0" smtClean="0"/>
              <a:t>It was the first to attract market investment</a:t>
            </a:r>
          </a:p>
          <a:p>
            <a:pPr lvl="1"/>
            <a:r>
              <a:rPr lang="en-US" dirty="0" smtClean="0"/>
              <a:t>It was the first industry to develop a large scale management bureaucracy</a:t>
            </a:r>
          </a:p>
          <a:p>
            <a:r>
              <a:rPr lang="en-US" dirty="0" smtClean="0"/>
              <a:t>Railroads connected raw materials to factories and markets, creating a national market for the nation’s goods and produce.</a:t>
            </a:r>
          </a:p>
          <a:p>
            <a:r>
              <a:rPr lang="en-US" dirty="0" smtClean="0"/>
              <a:t>Railroads themselves were gigantic markets for iron, steel, lumber and other capital</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661" y="1440873"/>
            <a:ext cx="3526257"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25291" y="6368534"/>
            <a:ext cx="3974999" cy="369332"/>
          </a:xfrm>
          <a:prstGeom prst="rect">
            <a:avLst/>
          </a:prstGeom>
          <a:noFill/>
        </p:spPr>
        <p:txBody>
          <a:bodyPr wrap="none" rtlCol="0">
            <a:spAutoFit/>
          </a:bodyPr>
          <a:lstStyle/>
          <a:p>
            <a:r>
              <a:rPr lang="en-US" dirty="0" smtClean="0"/>
              <a:t>Cornelius Vanderbilt, “The Commodore”</a:t>
            </a:r>
            <a:endParaRPr lang="en-US" dirty="0"/>
          </a:p>
        </p:txBody>
      </p:sp>
    </p:spTree>
    <p:extLst>
      <p:ext uri="{BB962C8B-B14F-4D97-AF65-F5344CB8AC3E}">
        <p14:creationId xmlns:p14="http://schemas.microsoft.com/office/powerpoint/2010/main" val="137751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sz="3200" dirty="0"/>
              <a:t>B</a:t>
            </a:r>
            <a:r>
              <a:rPr lang="en-US" sz="3200" dirty="0" smtClean="0"/>
              <a:t>.  </a:t>
            </a:r>
            <a:r>
              <a:rPr lang="en-US" sz="3200" dirty="0"/>
              <a:t>New Technology and Industry</a:t>
            </a:r>
            <a:br>
              <a:rPr lang="en-US" sz="3200" dirty="0"/>
            </a:br>
            <a:r>
              <a:rPr lang="en-US" sz="3200" dirty="0"/>
              <a:t>1.  Railroads open the West</a:t>
            </a:r>
          </a:p>
        </p:txBody>
      </p:sp>
      <p:sp>
        <p:nvSpPr>
          <p:cNvPr id="3" name="Content Placeholder 2"/>
          <p:cNvSpPr>
            <a:spLocks noGrp="1"/>
          </p:cNvSpPr>
          <p:nvPr>
            <p:ph idx="1"/>
          </p:nvPr>
        </p:nvSpPr>
        <p:spPr>
          <a:xfrm>
            <a:off x="0" y="990600"/>
            <a:ext cx="8001000" cy="5638800"/>
          </a:xfrm>
        </p:spPr>
        <p:txBody>
          <a:bodyPr>
            <a:normAutofit lnSpcReduction="10000"/>
          </a:bodyPr>
          <a:lstStyle/>
          <a:p>
            <a:pPr marL="114300" indent="0">
              <a:buNone/>
            </a:pPr>
            <a:r>
              <a:rPr lang="en-US" sz="2400" b="1" dirty="0" smtClean="0"/>
              <a:t> </a:t>
            </a:r>
          </a:p>
          <a:p>
            <a:r>
              <a:rPr lang="en-US" sz="2800" dirty="0" smtClean="0"/>
              <a:t>From 1850 to 1871, the federal government made huge land grants to the railroads—170 million acres, worth half a billion dollars—for laying track in the West</a:t>
            </a:r>
          </a:p>
          <a:p>
            <a:r>
              <a:rPr lang="en-US" sz="2800" b="1" dirty="0" smtClean="0"/>
              <a:t>Pacific Railway Act of 1862--</a:t>
            </a:r>
            <a:r>
              <a:rPr lang="en-US" sz="2800" dirty="0" smtClean="0"/>
              <a:t>authorized a north-central line to be built jointly by the Union Pacific westward from Omaha and the Central Pacific eastward from Sacramento.</a:t>
            </a:r>
          </a:p>
          <a:p>
            <a:r>
              <a:rPr lang="en-US" sz="2800" dirty="0"/>
              <a:t>T</a:t>
            </a:r>
            <a:r>
              <a:rPr lang="en-US" sz="2800" dirty="0" smtClean="0"/>
              <a:t>he Union Pacific and Central Pacific railroad companies received 10 square miles of public land for every mile of track laid in a state; and 20 square miles in a territory</a:t>
            </a:r>
          </a:p>
          <a:p>
            <a:endParaRPr lang="en-US" dirty="0"/>
          </a:p>
        </p:txBody>
      </p:sp>
    </p:spTree>
    <p:extLst>
      <p:ext uri="{BB962C8B-B14F-4D97-AF65-F5344CB8AC3E}">
        <p14:creationId xmlns:p14="http://schemas.microsoft.com/office/powerpoint/2010/main" val="108589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084" y="228600"/>
            <a:ext cx="6739802"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1" y="5501643"/>
            <a:ext cx="77724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Both companies reached </a:t>
            </a:r>
            <a:r>
              <a:rPr lang="en-US" b="1" dirty="0"/>
              <a:t>Promontory Point</a:t>
            </a:r>
            <a:r>
              <a:rPr lang="en-US" dirty="0"/>
              <a:t>, Utah by the Spring of 1869; On May 10, 1869 </a:t>
            </a:r>
            <a:r>
              <a:rPr lang="en-US" b="1" dirty="0"/>
              <a:t>Leland Stanford</a:t>
            </a:r>
            <a:r>
              <a:rPr lang="en-US" dirty="0"/>
              <a:t>, governor of California and one of the organizers of the Central Pacific, drove a gold spike to symbolize the completion of the first transcontinental railroad.</a:t>
            </a:r>
          </a:p>
          <a:p>
            <a:endParaRPr lang="en-US" dirty="0"/>
          </a:p>
        </p:txBody>
      </p:sp>
    </p:spTree>
    <p:extLst>
      <p:ext uri="{BB962C8B-B14F-4D97-AF65-F5344CB8AC3E}">
        <p14:creationId xmlns:p14="http://schemas.microsoft.com/office/powerpoint/2010/main" val="2499043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a:t>
            </a:r>
            <a:r>
              <a:rPr lang="en-US" sz="3200" dirty="0" smtClean="0"/>
              <a:t>.  </a:t>
            </a:r>
            <a:r>
              <a:rPr lang="en-US" sz="3200" dirty="0"/>
              <a:t>New Technology and Industry</a:t>
            </a:r>
            <a:br>
              <a:rPr lang="en-US" sz="3200" dirty="0"/>
            </a:br>
            <a:r>
              <a:rPr lang="en-US" sz="3200" dirty="0" smtClean="0"/>
              <a:t>	1.  Railroads open the West</a:t>
            </a:r>
            <a:endParaRPr lang="en-US" sz="3200" dirty="0"/>
          </a:p>
        </p:txBody>
      </p:sp>
      <p:sp>
        <p:nvSpPr>
          <p:cNvPr id="3" name="Content Placeholder 2"/>
          <p:cNvSpPr>
            <a:spLocks noGrp="1"/>
          </p:cNvSpPr>
          <p:nvPr>
            <p:ph idx="1"/>
          </p:nvPr>
        </p:nvSpPr>
        <p:spPr>
          <a:xfrm>
            <a:off x="152400" y="1752600"/>
            <a:ext cx="3810000" cy="4571999"/>
          </a:xfrm>
        </p:spPr>
        <p:txBody>
          <a:bodyPr>
            <a:normAutofit fontScale="92500"/>
          </a:bodyPr>
          <a:lstStyle/>
          <a:p>
            <a:r>
              <a:rPr lang="en-US" dirty="0" smtClean="0"/>
              <a:t>Workers included Civil War Veterans, Irish and Chinese Immigrants, African Americans and Mexican Americans</a:t>
            </a:r>
          </a:p>
          <a:p>
            <a:r>
              <a:rPr lang="en-US" dirty="0" smtClean="0"/>
              <a:t>Work crews had to cope with brutal weather, bad roads, water shortages and Indian attacks</a:t>
            </a:r>
          </a:p>
          <a:p>
            <a:r>
              <a:rPr lang="en-US" dirty="0" smtClean="0"/>
              <a:t>1000s of Chinese men migrated raising numbers in U.S. from 7500 in 1850 to 105,000 in 1880.  By 1867 Chinese laborers represented 90% of Union Pacific workforce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752600"/>
            <a:ext cx="487680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829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953000" cy="1143000"/>
          </a:xfrm>
        </p:spPr>
        <p:txBody>
          <a:bodyPr>
            <a:noAutofit/>
          </a:bodyPr>
          <a:lstStyle/>
          <a:p>
            <a:r>
              <a:rPr lang="en-US" sz="2800" dirty="0"/>
              <a:t>B</a:t>
            </a:r>
            <a:r>
              <a:rPr lang="en-US" sz="2800" dirty="0" smtClean="0"/>
              <a:t>.  </a:t>
            </a:r>
            <a:r>
              <a:rPr lang="en-US" sz="2800" dirty="0"/>
              <a:t>New Technology and Industry</a:t>
            </a:r>
            <a:br>
              <a:rPr lang="en-US" sz="2800" dirty="0"/>
            </a:br>
            <a:r>
              <a:rPr lang="en-US" sz="2800" dirty="0"/>
              <a:t>	1.  Railroads open the West</a:t>
            </a:r>
          </a:p>
        </p:txBody>
      </p:sp>
      <p:sp>
        <p:nvSpPr>
          <p:cNvPr id="3" name="Content Placeholder 2"/>
          <p:cNvSpPr>
            <a:spLocks noGrp="1"/>
          </p:cNvSpPr>
          <p:nvPr>
            <p:ph sz="half" idx="1"/>
          </p:nvPr>
        </p:nvSpPr>
        <p:spPr>
          <a:xfrm>
            <a:off x="76200" y="1536192"/>
            <a:ext cx="4191000" cy="5169408"/>
          </a:xfrm>
        </p:spPr>
        <p:txBody>
          <a:bodyPr>
            <a:normAutofit fontScale="92500"/>
          </a:bodyPr>
          <a:lstStyle/>
          <a:p>
            <a:r>
              <a:rPr lang="en-US" dirty="0"/>
              <a:t>Railroad companies sold off land to farmers for 2-10 dollars an </a:t>
            </a:r>
            <a:r>
              <a:rPr lang="en-US" dirty="0" smtClean="0"/>
              <a:t>acre</a:t>
            </a:r>
          </a:p>
          <a:p>
            <a:r>
              <a:rPr lang="en-US" dirty="0" smtClean="0"/>
              <a:t>Railroad companies sent </a:t>
            </a:r>
            <a:r>
              <a:rPr lang="en-US" dirty="0"/>
              <a:t>agents to Europe to recruit buyers:  By 1880, 44% of settlers in Nebraska and 70% in Minnesota and Wisconsin were </a:t>
            </a:r>
            <a:r>
              <a:rPr lang="en-US" dirty="0" smtClean="0"/>
              <a:t>immigrants</a:t>
            </a:r>
          </a:p>
          <a:p>
            <a:r>
              <a:rPr lang="en-US" dirty="0" smtClean="0"/>
              <a:t>Farms, ranches and towns sprouted up along rail lines</a:t>
            </a:r>
            <a:endParaRPr lang="en-US" dirty="0"/>
          </a:p>
          <a:p>
            <a:endParaRPr lang="en-US" dirty="0"/>
          </a:p>
          <a:p>
            <a:pPr marL="0" indent="0">
              <a:buNone/>
            </a:pPr>
            <a:endParaRPr lang="en-US" dirty="0"/>
          </a:p>
        </p:txBody>
      </p:sp>
      <p:sp>
        <p:nvSpPr>
          <p:cNvPr id="4" name="Content Placeholder 3"/>
          <p:cNvSpPr>
            <a:spLocks noGrp="1"/>
          </p:cNvSpPr>
          <p:nvPr>
            <p:ph sz="half" idx="2"/>
          </p:nvPr>
        </p:nvSpPr>
        <p:spPr>
          <a:xfrm>
            <a:off x="8458200" y="4191000"/>
            <a:ext cx="228600" cy="1935163"/>
          </a:xfrm>
        </p:spPr>
        <p:txBody>
          <a:bodyPr>
            <a:normAutofit fontScale="92500"/>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2400"/>
            <a:ext cx="4168702"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941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 Box 6"/>
          <p:cNvSpPr txBox="1">
            <a:spLocks noChangeArrowheads="1"/>
          </p:cNvSpPr>
          <p:nvPr/>
        </p:nvSpPr>
        <p:spPr bwMode="auto">
          <a:xfrm>
            <a:off x="228600" y="76200"/>
            <a:ext cx="8763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4400" dirty="0">
                <a:solidFill>
                  <a:srgbClr val="462300"/>
                </a:solidFill>
              </a:rPr>
              <a:t>Railroad Construction</a:t>
            </a:r>
          </a:p>
        </p:txBody>
      </p:sp>
      <p:pic>
        <p:nvPicPr>
          <p:cNvPr id="8201" name="Picture 9"/>
          <p:cNvPicPr preferRelativeResize="0">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609600" y="990600"/>
            <a:ext cx="8001000" cy="56626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3" name="Picture 11" descr="http://www.latinamericanstudies.org/19-century/railroads-18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763000" cy="573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485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8203"/>
                                        </p:tgtEl>
                                      </p:cBhvr>
                                    </p:animEffect>
                                    <p:set>
                                      <p:cBhvr>
                                        <p:cTn id="7" dur="1" fill="hold">
                                          <p:stCondLst>
                                            <p:cond delay="499"/>
                                          </p:stCondLst>
                                        </p:cTn>
                                        <p:tgtEl>
                                          <p:spTgt spid="82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Activity:  The Pacific Railroad Question, 1867</a:t>
            </a:r>
            <a:endParaRPr lang="en-US" sz="3200" dirty="0"/>
          </a:p>
        </p:txBody>
      </p:sp>
      <p:sp>
        <p:nvSpPr>
          <p:cNvPr id="3" name="Content Placeholder 2"/>
          <p:cNvSpPr>
            <a:spLocks noGrp="1"/>
          </p:cNvSpPr>
          <p:nvPr>
            <p:ph idx="1"/>
          </p:nvPr>
        </p:nvSpPr>
        <p:spPr>
          <a:xfrm>
            <a:off x="457200" y="1417638"/>
            <a:ext cx="7616588" cy="5181600"/>
          </a:xfrm>
        </p:spPr>
        <p:txBody>
          <a:bodyPr>
            <a:normAutofit fontScale="85000" lnSpcReduction="20000"/>
          </a:bodyPr>
          <a:lstStyle/>
          <a:p>
            <a:r>
              <a:rPr lang="en-US" dirty="0" smtClean="0"/>
              <a:t>Using your device access the following primary source on the Unit 6 Resource page:  </a:t>
            </a:r>
            <a:r>
              <a:rPr lang="en-US" b="1" dirty="0"/>
              <a:t>The Pacific Railroad Question, 1867</a:t>
            </a:r>
            <a:endParaRPr lang="en-US" b="1" dirty="0" smtClean="0"/>
          </a:p>
          <a:p>
            <a:r>
              <a:rPr lang="en-US" dirty="0" smtClean="0"/>
              <a:t>You will be assigned one of the following speeches on the transcontinental railroad:</a:t>
            </a:r>
          </a:p>
          <a:p>
            <a:pPr marL="868680" lvl="1" indent="-457200">
              <a:buFont typeface="+mj-lt"/>
              <a:buAutoNum type="alphaUcPeriod"/>
            </a:pPr>
            <a:r>
              <a:rPr lang="en-US" dirty="0" smtClean="0"/>
              <a:t>Senator Cameron of Pennsylvania</a:t>
            </a:r>
          </a:p>
          <a:p>
            <a:pPr marL="868680" lvl="1" indent="-457200">
              <a:buFont typeface="+mj-lt"/>
              <a:buAutoNum type="alphaUcPeriod"/>
            </a:pPr>
            <a:r>
              <a:rPr lang="en-US" dirty="0" smtClean="0"/>
              <a:t>Senator Trumbull of Illinois</a:t>
            </a:r>
          </a:p>
          <a:p>
            <a:pPr marL="868680" lvl="1" indent="-457200">
              <a:buFont typeface="+mj-lt"/>
              <a:buAutoNum type="alphaUcPeriod"/>
            </a:pPr>
            <a:r>
              <a:rPr lang="en-US" dirty="0" smtClean="0"/>
              <a:t>Senator C.D. Hubbard of West Virginia</a:t>
            </a:r>
          </a:p>
          <a:p>
            <a:pPr marL="868680" lvl="1" indent="-457200">
              <a:buFont typeface="+mj-lt"/>
              <a:buAutoNum type="alphaUcPeriod"/>
            </a:pPr>
            <a:r>
              <a:rPr lang="en-US" dirty="0" smtClean="0"/>
              <a:t>Senator John Creswell of Maryland</a:t>
            </a:r>
          </a:p>
          <a:p>
            <a:pPr marL="868680" lvl="1" indent="-457200">
              <a:buFont typeface="+mj-lt"/>
              <a:buAutoNum type="alphaUcPeriod"/>
            </a:pPr>
            <a:r>
              <a:rPr lang="en-US" dirty="0" smtClean="0"/>
              <a:t>Senator G.S. Orth of Indiana</a:t>
            </a:r>
          </a:p>
          <a:p>
            <a:pPr marL="868680" lvl="1" indent="-457200">
              <a:buFont typeface="+mj-lt"/>
              <a:buAutoNum type="alphaUcPeriod"/>
            </a:pPr>
            <a:r>
              <a:rPr lang="en-US" dirty="0" smtClean="0"/>
              <a:t>Senator Chandler of Michigan</a:t>
            </a:r>
          </a:p>
          <a:p>
            <a:pPr marL="868680" lvl="1" indent="-457200">
              <a:buFont typeface="+mj-lt"/>
              <a:buAutoNum type="alphaUcPeriod"/>
            </a:pPr>
            <a:r>
              <a:rPr lang="en-US" dirty="0" smtClean="0"/>
              <a:t>Senator Yates of Illinois</a:t>
            </a:r>
          </a:p>
          <a:p>
            <a:r>
              <a:rPr lang="en-US" dirty="0" smtClean="0"/>
              <a:t>Read your assigned speech and answer the following questions as you read:</a:t>
            </a:r>
          </a:p>
          <a:p>
            <a:pPr lvl="1"/>
            <a:r>
              <a:rPr lang="en-US" sz="2400" b="1" dirty="0" smtClean="0"/>
              <a:t>What is the main idea of the speech?  What evidence used by the Senator best supports this idea?  </a:t>
            </a:r>
          </a:p>
          <a:p>
            <a:pPr lvl="1"/>
            <a:r>
              <a:rPr lang="en-US" sz="2400" b="1" dirty="0" smtClean="0"/>
              <a:t>How </a:t>
            </a:r>
            <a:r>
              <a:rPr lang="en-US" sz="2400" b="1" dirty="0"/>
              <a:t>does the transcontinental railroad offer </a:t>
            </a:r>
            <a:r>
              <a:rPr lang="en-US" sz="2400" b="1" dirty="0" smtClean="0"/>
              <a:t>a chance </a:t>
            </a:r>
            <a:r>
              <a:rPr lang="en-US" sz="2400" b="1" dirty="0"/>
              <a:t>for the nation </a:t>
            </a:r>
            <a:r>
              <a:rPr lang="en-US" sz="2400" b="1" dirty="0" smtClean="0"/>
              <a:t>to “move on” from the devastation of the Civil </a:t>
            </a:r>
            <a:r>
              <a:rPr lang="en-US" sz="2400" b="1" dirty="0"/>
              <a:t>W</a:t>
            </a:r>
            <a:r>
              <a:rPr lang="en-US" sz="2400" b="1" dirty="0" smtClean="0"/>
              <a:t>ar?</a:t>
            </a:r>
          </a:p>
          <a:p>
            <a:pPr lvl="1"/>
            <a:r>
              <a:rPr lang="en-US" sz="2400" b="1" dirty="0" smtClean="0"/>
              <a:t>How does </a:t>
            </a:r>
            <a:r>
              <a:rPr lang="en-US" sz="2400" b="1" dirty="0"/>
              <a:t>the </a:t>
            </a:r>
            <a:r>
              <a:rPr lang="en-US" sz="2400" b="1" dirty="0" smtClean="0"/>
              <a:t>senator use the growth of the railroad industry to define American progress?</a:t>
            </a:r>
          </a:p>
          <a:p>
            <a:pPr lvl="1"/>
            <a:endParaRPr lang="en-US" dirty="0"/>
          </a:p>
        </p:txBody>
      </p:sp>
    </p:spTree>
    <p:extLst>
      <p:ext uri="{BB962C8B-B14F-4D97-AF65-F5344CB8AC3E}">
        <p14:creationId xmlns:p14="http://schemas.microsoft.com/office/powerpoint/2010/main" val="3214095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81208" cy="1143000"/>
          </a:xfrm>
        </p:spPr>
        <p:txBody>
          <a:bodyPr>
            <a:normAutofit/>
          </a:bodyPr>
          <a:lstStyle/>
          <a:p>
            <a:r>
              <a:rPr lang="en-US" sz="3200" dirty="0"/>
              <a:t>B</a:t>
            </a:r>
            <a:r>
              <a:rPr lang="en-US" sz="3200" dirty="0" smtClean="0"/>
              <a:t>.  New Technologies and Industry</a:t>
            </a:r>
            <a:br>
              <a:rPr lang="en-US" sz="3200" dirty="0" smtClean="0"/>
            </a:br>
            <a:r>
              <a:rPr lang="en-US" sz="3200" dirty="0"/>
              <a:t>	</a:t>
            </a:r>
            <a:r>
              <a:rPr lang="en-US" sz="3200" dirty="0" smtClean="0"/>
              <a:t>2.  Inventions opened the West to settlement</a:t>
            </a:r>
            <a:endParaRPr lang="en-US" sz="3200" dirty="0"/>
          </a:p>
        </p:txBody>
      </p:sp>
      <p:sp>
        <p:nvSpPr>
          <p:cNvPr id="3" name="Content Placeholder 2"/>
          <p:cNvSpPr>
            <a:spLocks noGrp="1"/>
          </p:cNvSpPr>
          <p:nvPr>
            <p:ph idx="1"/>
          </p:nvPr>
        </p:nvSpPr>
        <p:spPr>
          <a:xfrm>
            <a:off x="228599" y="1447800"/>
            <a:ext cx="5029200" cy="5029200"/>
          </a:xfrm>
        </p:spPr>
        <p:txBody>
          <a:bodyPr>
            <a:normAutofit fontScale="92500" lnSpcReduction="20000"/>
          </a:bodyPr>
          <a:lstStyle/>
          <a:p>
            <a:r>
              <a:rPr lang="en-US" dirty="0" smtClean="0"/>
              <a:t>1837, </a:t>
            </a:r>
            <a:r>
              <a:rPr lang="en-US" b="1" dirty="0" smtClean="0"/>
              <a:t>John Deere </a:t>
            </a:r>
            <a:r>
              <a:rPr lang="en-US" dirty="0" smtClean="0"/>
              <a:t>invented the steel plow</a:t>
            </a:r>
          </a:p>
          <a:p>
            <a:r>
              <a:rPr lang="en-US" dirty="0" smtClean="0"/>
              <a:t>1847, </a:t>
            </a:r>
            <a:r>
              <a:rPr lang="en-US" b="1" dirty="0" smtClean="0"/>
              <a:t>Cyrus McCormick </a:t>
            </a:r>
            <a:r>
              <a:rPr lang="en-US" dirty="0" smtClean="0"/>
              <a:t>began the mass production of a reaping machine.  </a:t>
            </a:r>
          </a:p>
          <a:p>
            <a:r>
              <a:rPr lang="en-US" dirty="0" smtClean="0"/>
              <a:t>1874-</a:t>
            </a:r>
            <a:r>
              <a:rPr lang="en-US" b="1" dirty="0" smtClean="0"/>
              <a:t>Joseph Glidden’s </a:t>
            </a:r>
            <a:r>
              <a:rPr lang="en-US" dirty="0" smtClean="0"/>
              <a:t>Barbed Wire fenced in the land</a:t>
            </a:r>
          </a:p>
          <a:p>
            <a:r>
              <a:rPr lang="en-US" dirty="0"/>
              <a:t>1880 – </a:t>
            </a:r>
            <a:r>
              <a:rPr lang="en-US" b="1" dirty="0" err="1" smtClean="0"/>
              <a:t>Gustavus</a:t>
            </a:r>
            <a:r>
              <a:rPr lang="en-US" b="1" dirty="0" smtClean="0"/>
              <a:t> Swift-</a:t>
            </a:r>
            <a:r>
              <a:rPr lang="en-US" dirty="0" smtClean="0"/>
              <a:t>First</a:t>
            </a:r>
            <a:r>
              <a:rPr lang="en-US" b="1" dirty="0" smtClean="0"/>
              <a:t> </a:t>
            </a:r>
            <a:r>
              <a:rPr lang="en-US" dirty="0"/>
              <a:t>effective Refrigerated Train Car in operation </a:t>
            </a:r>
          </a:p>
          <a:p>
            <a:endParaRPr lang="en-US" dirty="0" smtClean="0"/>
          </a:p>
          <a:p>
            <a:r>
              <a:rPr lang="en-US" dirty="0" smtClean="0"/>
              <a:t>Effects-</a:t>
            </a:r>
          </a:p>
          <a:p>
            <a:pPr lvl="1"/>
            <a:r>
              <a:rPr lang="en-US" dirty="0"/>
              <a:t>Mass market </a:t>
            </a:r>
            <a:r>
              <a:rPr lang="en-US" dirty="0" smtClean="0"/>
              <a:t>developed by </a:t>
            </a:r>
            <a:r>
              <a:rPr lang="en-US" dirty="0"/>
              <a:t>1880s, as farmers began to settle the Great Plains</a:t>
            </a:r>
          </a:p>
          <a:p>
            <a:pPr lvl="1"/>
            <a:r>
              <a:rPr lang="en-US" dirty="0" smtClean="0"/>
              <a:t>By 1890 there were more than 900 manufacturers of farm equipment</a:t>
            </a:r>
          </a:p>
          <a:p>
            <a:pPr lvl="1"/>
            <a:r>
              <a:rPr lang="en-US" dirty="0" smtClean="0"/>
              <a:t>In 1830 producing a bushel of grain took about 180 minutes; by 1900 it took only 10 minutes; grain could now be made available to wider markets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799" y="1407402"/>
            <a:ext cx="3723409" cy="2177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http://xroads.virginia.edu/~class/am485_98/cook/jak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301" y="3733800"/>
            <a:ext cx="2850403" cy="285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0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additive="base">
                                        <p:cTn id="5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200" dirty="0"/>
              <a:t>C</a:t>
            </a:r>
            <a:r>
              <a:rPr lang="en-US" sz="3200" dirty="0" smtClean="0"/>
              <a:t>.  Federal Land Policy</a:t>
            </a:r>
            <a:r>
              <a:rPr lang="en-US" sz="3200" dirty="0"/>
              <a:t/>
            </a:r>
            <a:br>
              <a:rPr lang="en-US" sz="3200" dirty="0"/>
            </a:br>
            <a:r>
              <a:rPr lang="en-US" sz="3200" dirty="0"/>
              <a:t>	1.  </a:t>
            </a:r>
            <a:r>
              <a:rPr lang="en-US" sz="3200" dirty="0" smtClean="0"/>
              <a:t>Pacific Railway Act of 1862</a:t>
            </a:r>
            <a:endParaRPr lang="en-US" sz="3200" dirty="0"/>
          </a:p>
        </p:txBody>
      </p:sp>
      <p:sp>
        <p:nvSpPr>
          <p:cNvPr id="3" name="Content Placeholder 2"/>
          <p:cNvSpPr>
            <a:spLocks noGrp="1"/>
          </p:cNvSpPr>
          <p:nvPr>
            <p:ph idx="1"/>
          </p:nvPr>
        </p:nvSpPr>
        <p:spPr>
          <a:xfrm>
            <a:off x="457200" y="1212273"/>
            <a:ext cx="3352800" cy="5638800"/>
          </a:xfrm>
        </p:spPr>
        <p:txBody>
          <a:bodyPr>
            <a:normAutofit fontScale="92500" lnSpcReduction="20000"/>
          </a:bodyPr>
          <a:lstStyle/>
          <a:p>
            <a:r>
              <a:rPr lang="en-US" dirty="0" smtClean="0"/>
              <a:t>From 1850 to 1871, the federal government made huge land grants to the railroads—170 million acres, worth half a billion dollars—for laying track in the West</a:t>
            </a:r>
          </a:p>
          <a:p>
            <a:r>
              <a:rPr lang="en-US" b="1" dirty="0" smtClean="0"/>
              <a:t>Pacific Railway Act of 1862--</a:t>
            </a:r>
            <a:r>
              <a:rPr lang="en-US" dirty="0" smtClean="0"/>
              <a:t>authorized a north-central line to be built jointly by the Union Pacific westward from Omaha and the Central Pacific eastward from Sacramento.</a:t>
            </a:r>
          </a:p>
          <a:p>
            <a:r>
              <a:rPr lang="en-US" dirty="0"/>
              <a:t>T</a:t>
            </a:r>
            <a:r>
              <a:rPr lang="en-US" dirty="0" smtClean="0"/>
              <a:t>he Union Pacific and Central Pacific railroad companies received 10 square miles of public land for every mile of track laid in a state; and 20 square miles in a territory</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447800"/>
            <a:ext cx="478155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88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Bell Ringer-Frederick Jackson Turner</a:t>
            </a:r>
            <a:endParaRPr lang="en-US" sz="3600" dirty="0"/>
          </a:p>
        </p:txBody>
      </p:sp>
      <p:sp>
        <p:nvSpPr>
          <p:cNvPr id="3" name="Content Placeholder 2"/>
          <p:cNvSpPr>
            <a:spLocks noGrp="1"/>
          </p:cNvSpPr>
          <p:nvPr>
            <p:ph idx="1"/>
          </p:nvPr>
        </p:nvSpPr>
        <p:spPr/>
        <p:txBody>
          <a:bodyPr>
            <a:normAutofit/>
          </a:bodyPr>
          <a:lstStyle/>
          <a:p>
            <a:r>
              <a:rPr lang="en-US" dirty="0" smtClean="0"/>
              <a:t>Historian Frederick </a:t>
            </a:r>
            <a:r>
              <a:rPr lang="en-US" dirty="0"/>
              <a:t>Jackson </a:t>
            </a:r>
            <a:r>
              <a:rPr lang="en-US" dirty="0" smtClean="0"/>
              <a:t>Turner wrote an essay entitled “The </a:t>
            </a:r>
            <a:r>
              <a:rPr lang="en-US" dirty="0"/>
              <a:t>Significance of the Frontier in American </a:t>
            </a:r>
            <a:r>
              <a:rPr lang="en-US" dirty="0" smtClean="0"/>
              <a:t>History” that was read at the World’s Columbian Exposition of </a:t>
            </a:r>
            <a:r>
              <a:rPr lang="en-US" dirty="0"/>
              <a:t>1893 </a:t>
            </a:r>
            <a:endParaRPr lang="en-US" dirty="0" smtClean="0"/>
          </a:p>
          <a:p>
            <a:r>
              <a:rPr lang="en-US" dirty="0" smtClean="0"/>
              <a:t>Read the excerpted essay and answer the questions that follow.</a:t>
            </a:r>
            <a:endParaRPr lang="en-US" dirty="0"/>
          </a:p>
        </p:txBody>
      </p:sp>
    </p:spTree>
    <p:extLst>
      <p:ext uri="{BB962C8B-B14F-4D97-AF65-F5344CB8AC3E}">
        <p14:creationId xmlns:p14="http://schemas.microsoft.com/office/powerpoint/2010/main" val="34068274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t>
            </a:r>
            <a:r>
              <a:rPr lang="en-US" sz="3200" dirty="0" smtClean="0"/>
              <a:t>.  </a:t>
            </a:r>
            <a:r>
              <a:rPr lang="en-US" sz="3200" dirty="0"/>
              <a:t>Federal Land </a:t>
            </a:r>
            <a:r>
              <a:rPr lang="en-US" sz="3200" dirty="0" smtClean="0"/>
              <a:t>Policy</a:t>
            </a:r>
            <a:br>
              <a:rPr lang="en-US" sz="3200" dirty="0" smtClean="0"/>
            </a:br>
            <a:r>
              <a:rPr lang="en-US" sz="3200" dirty="0"/>
              <a:t>	</a:t>
            </a:r>
            <a:r>
              <a:rPr lang="en-US" sz="3200" dirty="0" smtClean="0"/>
              <a:t>2.  Homestead Act of 1862</a:t>
            </a:r>
            <a:endParaRPr lang="en-US" sz="3200" dirty="0"/>
          </a:p>
        </p:txBody>
      </p:sp>
      <p:sp>
        <p:nvSpPr>
          <p:cNvPr id="3" name="Content Placeholder 2"/>
          <p:cNvSpPr>
            <a:spLocks noGrp="1"/>
          </p:cNvSpPr>
          <p:nvPr>
            <p:ph idx="1"/>
          </p:nvPr>
        </p:nvSpPr>
        <p:spPr>
          <a:xfrm>
            <a:off x="200890" y="1600200"/>
            <a:ext cx="4142509" cy="5638800"/>
          </a:xfrm>
        </p:spPr>
        <p:txBody>
          <a:bodyPr>
            <a:normAutofit fontScale="77500" lnSpcReduction="20000"/>
          </a:bodyPr>
          <a:lstStyle/>
          <a:p>
            <a:r>
              <a:rPr lang="en-US" sz="2800" dirty="0" smtClean="0"/>
              <a:t>1862- Congress passed the </a:t>
            </a:r>
            <a:r>
              <a:rPr lang="en-US" sz="2800" b="1" dirty="0" smtClean="0"/>
              <a:t>Homestead Act</a:t>
            </a:r>
            <a:r>
              <a:rPr lang="en-US" sz="2800" dirty="0" smtClean="0"/>
              <a:t>; offered 160 acres of land free to any citizen or intended citizen who was head of the household</a:t>
            </a:r>
          </a:p>
          <a:p>
            <a:r>
              <a:rPr lang="en-US" sz="2800" dirty="0" smtClean="0"/>
              <a:t>From 1862-1900, up to 600,000 families took advantage of this policy</a:t>
            </a:r>
          </a:p>
          <a:p>
            <a:r>
              <a:rPr lang="en-US" sz="2800" dirty="0"/>
              <a:t>After passage of the Homestead Act a former slave named Benjamin “Pap” Singleton began urging blacks to form their own independent communities in the West.</a:t>
            </a:r>
          </a:p>
          <a:p>
            <a:r>
              <a:rPr lang="en-US" sz="2800" dirty="0"/>
              <a:t>Several thousand of these </a:t>
            </a:r>
            <a:r>
              <a:rPr lang="en-US" sz="2800" b="1" dirty="0"/>
              <a:t>“</a:t>
            </a:r>
            <a:r>
              <a:rPr lang="en-US" sz="2800" b="1" dirty="0" err="1"/>
              <a:t>Exodusters</a:t>
            </a:r>
            <a:r>
              <a:rPr lang="en-US" sz="2800" b="1" dirty="0"/>
              <a:t>” </a:t>
            </a:r>
            <a:r>
              <a:rPr lang="en-US" sz="2800" dirty="0"/>
              <a:t>moved from post Reconstruction South to Kansas</a:t>
            </a:r>
          </a:p>
          <a:p>
            <a:endParaRPr lang="en-US" sz="2800"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657600"/>
            <a:ext cx="3290248" cy="2595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5715000" y="274638"/>
            <a:ext cx="2735693" cy="3441411"/>
          </a:xfrm>
          <a:prstGeom prst="rect">
            <a:avLst/>
          </a:prstGeom>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561" y="3886200"/>
            <a:ext cx="3290248" cy="2595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65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391400" cy="1143000"/>
          </a:xfrm>
        </p:spPr>
        <p:txBody>
          <a:bodyPr>
            <a:normAutofit/>
          </a:bodyPr>
          <a:lstStyle/>
          <a:p>
            <a:r>
              <a:rPr lang="en-US" sz="3200" dirty="0"/>
              <a:t>C</a:t>
            </a:r>
            <a:r>
              <a:rPr lang="en-US" sz="3200" dirty="0" smtClean="0"/>
              <a:t>.  </a:t>
            </a:r>
            <a:r>
              <a:rPr lang="en-US" sz="3200" dirty="0"/>
              <a:t>Federal Land Policy</a:t>
            </a:r>
            <a:br>
              <a:rPr lang="en-US" sz="3200" dirty="0"/>
            </a:br>
            <a:r>
              <a:rPr lang="en-US" sz="3200" dirty="0"/>
              <a:t>	2.  Homestead Act of 1862</a:t>
            </a:r>
          </a:p>
        </p:txBody>
      </p:sp>
      <p:sp>
        <p:nvSpPr>
          <p:cNvPr id="3" name="Content Placeholder 2"/>
          <p:cNvSpPr>
            <a:spLocks noGrp="1"/>
          </p:cNvSpPr>
          <p:nvPr>
            <p:ph idx="1"/>
          </p:nvPr>
        </p:nvSpPr>
        <p:spPr>
          <a:xfrm>
            <a:off x="457200" y="1600200"/>
            <a:ext cx="4648200" cy="5638800"/>
          </a:xfrm>
        </p:spPr>
        <p:txBody>
          <a:bodyPr>
            <a:normAutofit/>
          </a:bodyPr>
          <a:lstStyle/>
          <a:p>
            <a:r>
              <a:rPr lang="en-US" sz="2800" dirty="0"/>
              <a:t>1889-major land giveaway in Oklahoma territory attracted thousands.  In less than one day land hungry settlers claimed 2 million acres of land.  Some took possession of the land before it was officially declared open by the government (Sooners)</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087" y="1378744"/>
            <a:ext cx="3913187"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267200"/>
            <a:ext cx="2469791" cy="2469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67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4648200" cy="5257800"/>
          </a:xfrm>
        </p:spPr>
        <p:txBody>
          <a:bodyPr>
            <a:normAutofit/>
          </a:bodyPr>
          <a:lstStyle/>
          <a:p>
            <a:r>
              <a:rPr lang="en-US" sz="2400" b="1" dirty="0" smtClean="0"/>
              <a:t>Homesteaders: </a:t>
            </a:r>
            <a:r>
              <a:rPr lang="en-US" sz="2400" dirty="0" smtClean="0"/>
              <a:t>frontier people who settled on free land</a:t>
            </a:r>
          </a:p>
          <a:p>
            <a:r>
              <a:rPr lang="en-US" sz="2400" dirty="0" smtClean="0"/>
              <a:t>Faced extreme hardships-droughts, floods, fires, blizzards, locust plagues and raids by outlaws and Native Americans</a:t>
            </a:r>
          </a:p>
          <a:p>
            <a:r>
              <a:rPr lang="en-US" sz="2400" dirty="0" smtClean="0"/>
              <a:t>However number of people living west of the Mississippi River grew from 1 percent of the nation’s population in 1850 to 30% by 1900.</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00200"/>
            <a:ext cx="4474607" cy="306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2971800" y="304800"/>
            <a:ext cx="45720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endParaRPr lang="en-US" sz="3200" dirty="0"/>
          </a:p>
        </p:txBody>
      </p:sp>
      <p:sp>
        <p:nvSpPr>
          <p:cNvPr id="4" name="Title 3"/>
          <p:cNvSpPr>
            <a:spLocks noGrp="1"/>
          </p:cNvSpPr>
          <p:nvPr>
            <p:ph type="title"/>
          </p:nvPr>
        </p:nvSpPr>
        <p:spPr>
          <a:xfrm>
            <a:off x="304800" y="274638"/>
            <a:ext cx="7772400" cy="1143000"/>
          </a:xfrm>
        </p:spPr>
        <p:txBody>
          <a:bodyPr/>
          <a:lstStyle/>
          <a:p>
            <a:r>
              <a:rPr lang="en-US" sz="3600" dirty="0" smtClean="0"/>
              <a:t>C.  </a:t>
            </a:r>
            <a:r>
              <a:rPr lang="en-US" sz="3600" dirty="0"/>
              <a:t>Federal Land Policy</a:t>
            </a:r>
            <a:br>
              <a:rPr lang="en-US" sz="3600" dirty="0"/>
            </a:br>
            <a:r>
              <a:rPr lang="en-US" sz="3600" dirty="0"/>
              <a:t>	2.  Homestead Act of 1862</a:t>
            </a:r>
            <a:r>
              <a:rPr lang="en-US" sz="4800" dirty="0"/>
              <a:t/>
            </a:r>
            <a:br>
              <a:rPr lang="en-US" sz="4800" dirty="0"/>
            </a:br>
            <a:endParaRPr lang="en-US" dirty="0"/>
          </a:p>
        </p:txBody>
      </p:sp>
    </p:spTree>
    <p:extLst>
      <p:ext uri="{BB962C8B-B14F-4D97-AF65-F5344CB8AC3E}">
        <p14:creationId xmlns:p14="http://schemas.microsoft.com/office/powerpoint/2010/main" val="221914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533400"/>
            <a:ext cx="9121042" cy="5343525"/>
          </a:xfrm>
          <a:prstGeom prst="rect">
            <a:avLst/>
          </a:prstGeom>
          <a:noFill/>
          <a:ln w="9525">
            <a:noFill/>
            <a:miter lim="800000"/>
            <a:headEnd/>
            <a:tailEnd/>
          </a:ln>
        </p:spPr>
      </p:pic>
      <p:sp>
        <p:nvSpPr>
          <p:cNvPr id="2" name="Title 1"/>
          <p:cNvSpPr>
            <a:spLocks noGrp="1"/>
          </p:cNvSpPr>
          <p:nvPr>
            <p:ph type="ctrTitle"/>
          </p:nvPr>
        </p:nvSpPr>
        <p:spPr>
          <a:xfrm>
            <a:off x="0" y="-533400"/>
            <a:ext cx="9144000" cy="1470025"/>
          </a:xfrm>
        </p:spPr>
        <p:txBody>
          <a:bodyPr/>
          <a:lstStyle/>
          <a:p>
            <a:endParaRPr lang="en-US" dirty="0">
              <a:solidFill>
                <a:schemeClr val="tx1">
                  <a:lumMod val="50000"/>
                  <a:lumOff val="50000"/>
                </a:schemeClr>
              </a:solidFill>
            </a:endParaRPr>
          </a:p>
        </p:txBody>
      </p:sp>
      <p:sp>
        <p:nvSpPr>
          <p:cNvPr id="3" name="Subtitle 2"/>
          <p:cNvSpPr>
            <a:spLocks noGrp="1"/>
          </p:cNvSpPr>
          <p:nvPr>
            <p:ph type="subTitle" idx="1"/>
          </p:nvPr>
        </p:nvSpPr>
        <p:spPr>
          <a:xfrm>
            <a:off x="0" y="5867400"/>
            <a:ext cx="9144000" cy="1752600"/>
          </a:xfrm>
        </p:spPr>
        <p:txBody>
          <a:bodyPr>
            <a:normAutofit/>
          </a:bodyPr>
          <a:lstStyle/>
          <a:p>
            <a:r>
              <a:rPr lang="en-US" sz="3100" dirty="0">
                <a:solidFill>
                  <a:schemeClr val="tx1"/>
                </a:solidFill>
              </a:rPr>
              <a:t>Settlers had to provide shelter for themselves before they could even begin to prepare their land for farming.</a:t>
            </a:r>
          </a:p>
        </p:txBody>
      </p:sp>
    </p:spTree>
    <p:extLst>
      <p:ext uri="{BB962C8B-B14F-4D97-AF65-F5344CB8AC3E}">
        <p14:creationId xmlns:p14="http://schemas.microsoft.com/office/powerpoint/2010/main" val="4233717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b="3569"/>
          <a:stretch>
            <a:fillRect/>
          </a:stretch>
        </p:blipFill>
        <p:spPr bwMode="auto">
          <a:xfrm>
            <a:off x="0" y="533401"/>
            <a:ext cx="9144000" cy="5791199"/>
          </a:xfrm>
          <a:prstGeom prst="rect">
            <a:avLst/>
          </a:prstGeom>
          <a:noFill/>
          <a:ln w="9525">
            <a:noFill/>
            <a:miter lim="800000"/>
            <a:headEnd/>
            <a:tailEnd/>
          </a:ln>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 y="6172200"/>
            <a:ext cx="9144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ctrTitle"/>
          </p:nvPr>
        </p:nvSpPr>
        <p:spPr/>
        <p:txBody>
          <a:bodyPr/>
          <a:lstStyle/>
          <a:p>
            <a:endParaRPr lang="en-US"/>
          </a:p>
        </p:txBody>
      </p:sp>
    </p:spTree>
    <p:extLst>
      <p:ext uri="{BB962C8B-B14F-4D97-AF65-F5344CB8AC3E}">
        <p14:creationId xmlns:p14="http://schemas.microsoft.com/office/powerpoint/2010/main" val="41450151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t>
            </a:r>
            <a:r>
              <a:rPr lang="en-US" sz="3200" dirty="0" smtClean="0"/>
              <a:t>.  </a:t>
            </a:r>
            <a:r>
              <a:rPr lang="en-US" sz="3200" dirty="0"/>
              <a:t>Federal Land Policy</a:t>
            </a:r>
            <a:br>
              <a:rPr lang="en-US" sz="3200" dirty="0"/>
            </a:br>
            <a:r>
              <a:rPr lang="en-US" sz="3200" dirty="0"/>
              <a:t>	</a:t>
            </a:r>
            <a:r>
              <a:rPr lang="en-US" sz="3200" dirty="0" smtClean="0"/>
              <a:t>3. </a:t>
            </a:r>
            <a:r>
              <a:rPr lang="en-US" sz="3200" dirty="0"/>
              <a:t>Morrill Act of 1862 </a:t>
            </a:r>
          </a:p>
        </p:txBody>
      </p:sp>
      <p:sp>
        <p:nvSpPr>
          <p:cNvPr id="3" name="Content Placeholder 2"/>
          <p:cNvSpPr>
            <a:spLocks noGrp="1"/>
          </p:cNvSpPr>
          <p:nvPr>
            <p:ph idx="1"/>
          </p:nvPr>
        </p:nvSpPr>
        <p:spPr>
          <a:xfrm>
            <a:off x="152400" y="1590408"/>
            <a:ext cx="4724400" cy="4962792"/>
          </a:xfrm>
        </p:spPr>
        <p:txBody>
          <a:bodyPr>
            <a:normAutofit/>
          </a:bodyPr>
          <a:lstStyle/>
          <a:p>
            <a:r>
              <a:rPr lang="en-US" dirty="0" smtClean="0"/>
              <a:t>Federal government supported farmers in the west and south by financing agricultural education</a:t>
            </a:r>
          </a:p>
          <a:p>
            <a:r>
              <a:rPr lang="en-US" b="1" dirty="0" smtClean="0"/>
              <a:t>Morrill Act of 1862 </a:t>
            </a:r>
            <a:r>
              <a:rPr lang="en-US" dirty="0" smtClean="0"/>
              <a:t>gave federal land to states to help finance agricultural colleges; </a:t>
            </a:r>
          </a:p>
          <a:p>
            <a:r>
              <a:rPr lang="en-US" dirty="0" smtClean="0"/>
              <a:t>agricultural researchers developed grains for arid soil and techniques for dry farming, which helped the land to retain moisture.  Innovations helped the dry eastern plains to become “the breadbasket of the nation”.</a:t>
            </a:r>
            <a:endParaRPr lang="en-US" dirty="0"/>
          </a:p>
        </p:txBody>
      </p:sp>
      <p:pic>
        <p:nvPicPr>
          <p:cNvPr id="5122" name="Picture 2" descr="http://upload.wikimedia.org/wikipedia/commons/b/b9/Land_grant_college_sta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395" y="1552575"/>
            <a:ext cx="2857500" cy="18764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0509" y="3834201"/>
            <a:ext cx="1905000" cy="206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2391" y="3868837"/>
            <a:ext cx="1998484" cy="2032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356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of the Frontier</a:t>
            </a:r>
            <a:endParaRPr lang="en-US" dirty="0"/>
          </a:p>
        </p:txBody>
      </p:sp>
      <p:sp>
        <p:nvSpPr>
          <p:cNvPr id="3" name="Content Placeholder 2"/>
          <p:cNvSpPr>
            <a:spLocks noGrp="1"/>
          </p:cNvSpPr>
          <p:nvPr>
            <p:ph idx="1"/>
          </p:nvPr>
        </p:nvSpPr>
        <p:spPr>
          <a:xfrm>
            <a:off x="304800" y="1600200"/>
            <a:ext cx="4800600" cy="4525963"/>
          </a:xfrm>
        </p:spPr>
        <p:txBody>
          <a:bodyPr>
            <a:normAutofit/>
          </a:bodyPr>
          <a:lstStyle/>
          <a:p>
            <a:r>
              <a:rPr lang="en-US" dirty="0" smtClean="0"/>
              <a:t>By 1890 individuals had purchased nearly 19 million acres of government owned land</a:t>
            </a:r>
          </a:p>
          <a:p>
            <a:r>
              <a:rPr lang="en-US" dirty="0" smtClean="0"/>
              <a:t>The census that year declared that the frontier no longer existed.</a:t>
            </a:r>
          </a:p>
          <a:p>
            <a:r>
              <a:rPr lang="en-US" dirty="0" smtClean="0"/>
              <a:t>1893 essay by historian Frederick Jackson Turner, “The Significance of the Frontier in American History”</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60071"/>
            <a:ext cx="3276600" cy="4446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8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Key Concept 6.2 </a:t>
            </a:r>
            <a:r>
              <a:rPr lang="en-US" sz="2000" b="1" dirty="0"/>
              <a:t>The migrations that accompanied industrialization transformed both urban and rural areas of the United States and caused dramatic social and cultural change</a:t>
            </a:r>
          </a:p>
        </p:txBody>
      </p:sp>
      <p:sp>
        <p:nvSpPr>
          <p:cNvPr id="3" name="Content Placeholder 2"/>
          <p:cNvSpPr>
            <a:spLocks noGrp="1"/>
          </p:cNvSpPr>
          <p:nvPr>
            <p:ph idx="1"/>
          </p:nvPr>
        </p:nvSpPr>
        <p:spPr>
          <a:xfrm>
            <a:off x="-152400" y="1334022"/>
            <a:ext cx="8534400" cy="5347648"/>
          </a:xfrm>
        </p:spPr>
        <p:txBody>
          <a:bodyPr>
            <a:noAutofit/>
          </a:bodyPr>
          <a:lstStyle/>
          <a:p>
            <a:pPr marL="925830" lvl="1" indent="-514350">
              <a:buAutoNum type="romanUcPeriod" startAt="2"/>
            </a:pPr>
            <a:r>
              <a:rPr lang="en-US" sz="1800" b="1" dirty="0" smtClean="0"/>
              <a:t>Larger </a:t>
            </a:r>
            <a:r>
              <a:rPr lang="en-US" sz="1800" b="1" dirty="0"/>
              <a:t>numbers of migrants moved to the West in search of land and economic opportunity, frequently provoking competition and violent conflict. </a:t>
            </a:r>
            <a:endParaRPr lang="en-US" sz="1800" b="1" dirty="0" smtClean="0"/>
          </a:p>
          <a:p>
            <a:pPr marL="868680" lvl="1" indent="-457200">
              <a:buFont typeface="+mj-lt"/>
              <a:buAutoNum type="alphaUcPeriod"/>
            </a:pPr>
            <a:r>
              <a:rPr lang="en-US" sz="1800" dirty="0" smtClean="0"/>
              <a:t>The </a:t>
            </a:r>
            <a:r>
              <a:rPr lang="en-US" sz="1800" dirty="0"/>
              <a:t>building of transcontinental railroads, the discovery of mineral resources, and government policies promoted economic growth and created new communities and centers of commercial activity. </a:t>
            </a:r>
            <a:endParaRPr lang="en-US" sz="1800" dirty="0" smtClean="0"/>
          </a:p>
          <a:p>
            <a:pPr marL="868680" lvl="1" indent="-457200">
              <a:buFont typeface="+mj-lt"/>
              <a:buAutoNum type="alphaUcPeriod"/>
            </a:pPr>
            <a:r>
              <a:rPr lang="en-US" sz="1800" dirty="0" smtClean="0"/>
              <a:t>In </a:t>
            </a:r>
            <a:r>
              <a:rPr lang="en-US" sz="1800" dirty="0"/>
              <a:t>hopes of achieving ideals of self-sufficiency and independence, migrants moved to both rural and boomtown areas of the West for opportunities, such as building the railroads, mining, farming, and ranching. </a:t>
            </a:r>
            <a:endParaRPr lang="en-US" sz="1800" dirty="0" smtClean="0"/>
          </a:p>
          <a:p>
            <a:pPr marL="868680" lvl="1" indent="-457200">
              <a:buFont typeface="+mj-lt"/>
              <a:buAutoNum type="alphaUcPeriod"/>
            </a:pPr>
            <a:r>
              <a:rPr lang="en-US" sz="1800" dirty="0" smtClean="0"/>
              <a:t>As </a:t>
            </a:r>
            <a:r>
              <a:rPr lang="en-US" sz="1800" dirty="0"/>
              <a:t>migrant populations increased in number and the American bison population was decimated, competition for land and resources in the West among white settlers, American Indians, and Mexican Americans led to an increase in violent conflict</a:t>
            </a:r>
            <a:r>
              <a:rPr lang="en-US" sz="1800" dirty="0" smtClean="0"/>
              <a:t>.</a:t>
            </a:r>
            <a:endParaRPr lang="en-US" sz="1800" dirty="0"/>
          </a:p>
          <a:p>
            <a:pPr marL="868680" lvl="1" indent="-457200">
              <a:buFont typeface="+mj-lt"/>
              <a:buAutoNum type="alphaUcPeriod"/>
            </a:pPr>
            <a:r>
              <a:rPr lang="en-US" sz="1800" dirty="0" smtClean="0"/>
              <a:t>The </a:t>
            </a:r>
            <a:r>
              <a:rPr lang="en-US" sz="1800" dirty="0"/>
              <a:t>U.S. government violated treaties with American Indians and responded to resistance with military force, eventually confining American Indians to reservations and denying tribal sovereignty. </a:t>
            </a:r>
            <a:endParaRPr lang="en-US" sz="1800" dirty="0" smtClean="0"/>
          </a:p>
          <a:p>
            <a:pPr marL="868680" lvl="1" indent="-457200">
              <a:buFont typeface="+mj-lt"/>
              <a:buAutoNum type="alphaUcPeriod"/>
            </a:pPr>
            <a:r>
              <a:rPr lang="en-US" sz="1800" dirty="0" smtClean="0"/>
              <a:t>Many </a:t>
            </a:r>
            <a:r>
              <a:rPr lang="en-US" sz="1800" dirty="0"/>
              <a:t>American Indians preserved their cultures and tribal identities despite government policies promoting assimilation, and they attempted to develop self-sustaining economic practices</a:t>
            </a:r>
          </a:p>
        </p:txBody>
      </p:sp>
    </p:spTree>
    <p:extLst>
      <p:ext uri="{BB962C8B-B14F-4D97-AF65-F5344CB8AC3E}">
        <p14:creationId xmlns:p14="http://schemas.microsoft.com/office/powerpoint/2010/main" val="2476633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228600" y="152400"/>
            <a:ext cx="8763000" cy="8239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4800" dirty="0">
                <a:solidFill>
                  <a:srgbClr val="462300"/>
                </a:solidFill>
                <a:latin typeface="+mj-lt"/>
              </a:rPr>
              <a:t>Key Western Tensions</a:t>
            </a:r>
          </a:p>
        </p:txBody>
      </p:sp>
      <p:sp>
        <p:nvSpPr>
          <p:cNvPr id="132100" name="Text Box 4"/>
          <p:cNvSpPr txBox="1">
            <a:spLocks noChangeArrowheads="1"/>
          </p:cNvSpPr>
          <p:nvPr/>
        </p:nvSpPr>
        <p:spPr bwMode="auto">
          <a:xfrm>
            <a:off x="228600" y="1143000"/>
            <a:ext cx="2819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solidFill>
                  <a:srgbClr val="004E00"/>
                </a:solidFill>
                <a:latin typeface="Comic Sans MS" panose="030F0702030302020204" pitchFamily="66" charset="0"/>
              </a:rPr>
              <a:t>Native </a:t>
            </a:r>
            <a:br>
              <a:rPr lang="en-US" altLang="en-US" sz="2000">
                <a:solidFill>
                  <a:srgbClr val="004E00"/>
                </a:solidFill>
                <a:latin typeface="Comic Sans MS" panose="030F0702030302020204" pitchFamily="66" charset="0"/>
              </a:rPr>
            </a:br>
            <a:r>
              <a:rPr lang="en-US" altLang="en-US" sz="2000">
                <a:solidFill>
                  <a:srgbClr val="004E00"/>
                </a:solidFill>
                <a:latin typeface="Comic Sans MS" panose="030F0702030302020204" pitchFamily="66" charset="0"/>
              </a:rPr>
              <a:t>Americans</a:t>
            </a:r>
          </a:p>
        </p:txBody>
      </p:sp>
      <p:sp>
        <p:nvSpPr>
          <p:cNvPr id="132101" name="Text Box 5"/>
          <p:cNvSpPr txBox="1">
            <a:spLocks noChangeArrowheads="1"/>
          </p:cNvSpPr>
          <p:nvPr/>
        </p:nvSpPr>
        <p:spPr bwMode="auto">
          <a:xfrm>
            <a:off x="5867400" y="1066800"/>
            <a:ext cx="2819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004E00"/>
                </a:solidFill>
                <a:latin typeface="Comic Sans MS" panose="030F0702030302020204" pitchFamily="66" charset="0"/>
              </a:rPr>
              <a:t>- Buffalo Hunters</a:t>
            </a:r>
            <a:br>
              <a:rPr lang="en-US" altLang="en-US" sz="2000">
                <a:solidFill>
                  <a:srgbClr val="004E00"/>
                </a:solidFill>
                <a:latin typeface="Comic Sans MS" panose="030F0702030302020204" pitchFamily="66" charset="0"/>
              </a:rPr>
            </a:br>
            <a:r>
              <a:rPr lang="en-US" altLang="en-US" sz="2000">
                <a:solidFill>
                  <a:srgbClr val="004E00"/>
                </a:solidFill>
                <a:latin typeface="Comic Sans MS" panose="030F0702030302020204" pitchFamily="66" charset="0"/>
              </a:rPr>
              <a:t>- Railroads</a:t>
            </a:r>
            <a:br>
              <a:rPr lang="en-US" altLang="en-US" sz="2000">
                <a:solidFill>
                  <a:srgbClr val="004E00"/>
                </a:solidFill>
                <a:latin typeface="Comic Sans MS" panose="030F0702030302020204" pitchFamily="66" charset="0"/>
              </a:rPr>
            </a:br>
            <a:r>
              <a:rPr lang="en-US" altLang="en-US" sz="2000">
                <a:solidFill>
                  <a:srgbClr val="004E00"/>
                </a:solidFill>
                <a:latin typeface="Comic Sans MS" panose="030F0702030302020204" pitchFamily="66" charset="0"/>
              </a:rPr>
              <a:t>- U. S. Government</a:t>
            </a:r>
          </a:p>
        </p:txBody>
      </p:sp>
      <p:sp>
        <p:nvSpPr>
          <p:cNvPr id="132102" name="Line 6"/>
          <p:cNvSpPr>
            <a:spLocks noChangeShapeType="1"/>
          </p:cNvSpPr>
          <p:nvPr/>
        </p:nvSpPr>
        <p:spPr bwMode="auto">
          <a:xfrm>
            <a:off x="2514600" y="1447800"/>
            <a:ext cx="9144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3" name="Line 7"/>
          <p:cNvSpPr>
            <a:spLocks noChangeShapeType="1"/>
          </p:cNvSpPr>
          <p:nvPr/>
        </p:nvSpPr>
        <p:spPr bwMode="auto">
          <a:xfrm flipH="1">
            <a:off x="4876800" y="1447800"/>
            <a:ext cx="9144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4" name="AutoShape 8"/>
          <p:cNvSpPr>
            <a:spLocks noChangeArrowheads="1"/>
          </p:cNvSpPr>
          <p:nvPr/>
        </p:nvSpPr>
        <p:spPr bwMode="auto">
          <a:xfrm rot="1460724">
            <a:off x="3657600" y="990600"/>
            <a:ext cx="1066800" cy="914400"/>
          </a:xfrm>
          <a:prstGeom prst="irregularSeal2">
            <a:avLst/>
          </a:prstGeom>
          <a:gradFill rotWithShape="1">
            <a:gsLst>
              <a:gs pos="0">
                <a:srgbClr val="4D0808"/>
              </a:gs>
              <a:gs pos="30000">
                <a:srgbClr val="FF0300"/>
              </a:gs>
              <a:gs pos="55000">
                <a:srgbClr val="FF7A00"/>
              </a:gs>
              <a:gs pos="100000">
                <a:srgbClr val="FFF200"/>
              </a:gs>
            </a:gsLst>
            <a:lin ang="18900000" scaled="1"/>
          </a:gradFill>
          <a:ln>
            <a:noFill/>
          </a:ln>
          <a:effectLst>
            <a:prstShdw prst="shdw17" dist="17961" dir="2700000">
              <a:srgbClr val="FFF2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ltLang="en-US"/>
              <a:t>Vs.</a:t>
            </a:r>
          </a:p>
        </p:txBody>
      </p:sp>
      <p:sp>
        <p:nvSpPr>
          <p:cNvPr id="132105" name="Text Box 9"/>
          <p:cNvSpPr txBox="1">
            <a:spLocks noChangeArrowheads="1"/>
          </p:cNvSpPr>
          <p:nvPr/>
        </p:nvSpPr>
        <p:spPr bwMode="auto">
          <a:xfrm>
            <a:off x="228600" y="2209800"/>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solidFill>
                  <a:srgbClr val="004E00"/>
                </a:solidFill>
                <a:latin typeface="Comic Sans MS" panose="030F0702030302020204" pitchFamily="66" charset="0"/>
              </a:rPr>
              <a:t>Cattlemen</a:t>
            </a:r>
          </a:p>
        </p:txBody>
      </p:sp>
      <p:sp>
        <p:nvSpPr>
          <p:cNvPr id="132106" name="Text Box 10"/>
          <p:cNvSpPr txBox="1">
            <a:spLocks noChangeArrowheads="1"/>
          </p:cNvSpPr>
          <p:nvPr/>
        </p:nvSpPr>
        <p:spPr bwMode="auto">
          <a:xfrm>
            <a:off x="5410200" y="2209800"/>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solidFill>
                  <a:srgbClr val="004E00"/>
                </a:solidFill>
                <a:latin typeface="Comic Sans MS" panose="030F0702030302020204" pitchFamily="66" charset="0"/>
              </a:rPr>
              <a:t>Sheep Herders</a:t>
            </a:r>
          </a:p>
        </p:txBody>
      </p:sp>
      <p:sp>
        <p:nvSpPr>
          <p:cNvPr id="132107" name="Line 11"/>
          <p:cNvSpPr>
            <a:spLocks noChangeShapeType="1"/>
          </p:cNvSpPr>
          <p:nvPr/>
        </p:nvSpPr>
        <p:spPr bwMode="auto">
          <a:xfrm>
            <a:off x="2514600" y="2438400"/>
            <a:ext cx="9144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8" name="Line 12"/>
          <p:cNvSpPr>
            <a:spLocks noChangeShapeType="1"/>
          </p:cNvSpPr>
          <p:nvPr/>
        </p:nvSpPr>
        <p:spPr bwMode="auto">
          <a:xfrm flipH="1">
            <a:off x="4876800" y="2438400"/>
            <a:ext cx="9144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0" name="Text Box 14"/>
          <p:cNvSpPr txBox="1">
            <a:spLocks noChangeArrowheads="1"/>
          </p:cNvSpPr>
          <p:nvPr/>
        </p:nvSpPr>
        <p:spPr bwMode="auto">
          <a:xfrm>
            <a:off x="152400" y="2971800"/>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solidFill>
                  <a:srgbClr val="004E00"/>
                </a:solidFill>
                <a:latin typeface="Comic Sans MS" panose="030F0702030302020204" pitchFamily="66" charset="0"/>
              </a:rPr>
              <a:t>Ranchers</a:t>
            </a:r>
          </a:p>
        </p:txBody>
      </p:sp>
      <p:sp>
        <p:nvSpPr>
          <p:cNvPr id="132111" name="Text Box 15"/>
          <p:cNvSpPr txBox="1">
            <a:spLocks noChangeArrowheads="1"/>
          </p:cNvSpPr>
          <p:nvPr/>
        </p:nvSpPr>
        <p:spPr bwMode="auto">
          <a:xfrm>
            <a:off x="5105400" y="2895600"/>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solidFill>
                  <a:srgbClr val="004E00"/>
                </a:solidFill>
                <a:latin typeface="Comic Sans MS" panose="030F0702030302020204" pitchFamily="66" charset="0"/>
              </a:rPr>
              <a:t>Farmers</a:t>
            </a:r>
          </a:p>
        </p:txBody>
      </p:sp>
      <p:sp>
        <p:nvSpPr>
          <p:cNvPr id="132112" name="Line 16"/>
          <p:cNvSpPr>
            <a:spLocks noChangeShapeType="1"/>
          </p:cNvSpPr>
          <p:nvPr/>
        </p:nvSpPr>
        <p:spPr bwMode="auto">
          <a:xfrm>
            <a:off x="2514600" y="3200400"/>
            <a:ext cx="9144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3" name="Line 17"/>
          <p:cNvSpPr>
            <a:spLocks noChangeShapeType="1"/>
          </p:cNvSpPr>
          <p:nvPr/>
        </p:nvSpPr>
        <p:spPr bwMode="auto">
          <a:xfrm flipH="1">
            <a:off x="4876800" y="3200400"/>
            <a:ext cx="9144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8" name="Text Box 22"/>
          <p:cNvSpPr txBox="1">
            <a:spLocks noChangeArrowheads="1"/>
          </p:cNvSpPr>
          <p:nvPr/>
        </p:nvSpPr>
        <p:spPr bwMode="auto">
          <a:xfrm>
            <a:off x="152400" y="3581400"/>
            <a:ext cx="2819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solidFill>
                  <a:srgbClr val="004E00"/>
                </a:solidFill>
                <a:latin typeface="Comic Sans MS" panose="030F0702030302020204" pitchFamily="66" charset="0"/>
              </a:rPr>
              <a:t>Ethnic</a:t>
            </a:r>
            <a:br>
              <a:rPr lang="en-US" altLang="en-US" sz="2000">
                <a:solidFill>
                  <a:srgbClr val="004E00"/>
                </a:solidFill>
                <a:latin typeface="Comic Sans MS" panose="030F0702030302020204" pitchFamily="66" charset="0"/>
              </a:rPr>
            </a:br>
            <a:r>
              <a:rPr lang="en-US" altLang="en-US" sz="2000">
                <a:solidFill>
                  <a:srgbClr val="004E00"/>
                </a:solidFill>
                <a:latin typeface="Comic Sans MS" panose="030F0702030302020204" pitchFamily="66" charset="0"/>
              </a:rPr>
              <a:t>Minorities</a:t>
            </a:r>
          </a:p>
        </p:txBody>
      </p:sp>
      <p:sp>
        <p:nvSpPr>
          <p:cNvPr id="132119" name="Text Box 23"/>
          <p:cNvSpPr txBox="1">
            <a:spLocks noChangeArrowheads="1"/>
          </p:cNvSpPr>
          <p:nvPr/>
        </p:nvSpPr>
        <p:spPr bwMode="auto">
          <a:xfrm>
            <a:off x="5105400" y="3810000"/>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solidFill>
                  <a:srgbClr val="004E00"/>
                </a:solidFill>
                <a:latin typeface="Comic Sans MS" panose="030F0702030302020204" pitchFamily="66" charset="0"/>
              </a:rPr>
              <a:t>Nativists</a:t>
            </a:r>
          </a:p>
        </p:txBody>
      </p:sp>
      <p:sp>
        <p:nvSpPr>
          <p:cNvPr id="132120" name="Text Box 24"/>
          <p:cNvSpPr txBox="1">
            <a:spLocks noChangeArrowheads="1"/>
          </p:cNvSpPr>
          <p:nvPr/>
        </p:nvSpPr>
        <p:spPr bwMode="auto">
          <a:xfrm>
            <a:off x="228600" y="47244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solidFill>
                  <a:srgbClr val="004E00"/>
                </a:solidFill>
                <a:latin typeface="Comic Sans MS" panose="030F0702030302020204" pitchFamily="66" charset="0"/>
              </a:rPr>
              <a:t>Environmentalists</a:t>
            </a:r>
          </a:p>
        </p:txBody>
      </p:sp>
      <p:sp>
        <p:nvSpPr>
          <p:cNvPr id="132121" name="Text Box 25"/>
          <p:cNvSpPr txBox="1">
            <a:spLocks noChangeArrowheads="1"/>
          </p:cNvSpPr>
          <p:nvPr/>
        </p:nvSpPr>
        <p:spPr bwMode="auto">
          <a:xfrm>
            <a:off x="5791200" y="4419600"/>
            <a:ext cx="3124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solidFill>
                  <a:srgbClr val="004E00"/>
                </a:solidFill>
                <a:latin typeface="Comic Sans MS" panose="030F0702030302020204" pitchFamily="66" charset="0"/>
              </a:rPr>
              <a:t>- Big Business Interests</a:t>
            </a:r>
            <a:br>
              <a:rPr lang="en-US" altLang="en-US" sz="2000" dirty="0">
                <a:solidFill>
                  <a:srgbClr val="004E00"/>
                </a:solidFill>
                <a:latin typeface="Comic Sans MS" panose="030F0702030302020204" pitchFamily="66" charset="0"/>
              </a:rPr>
            </a:br>
            <a:r>
              <a:rPr lang="en-US" altLang="en-US" sz="2000" dirty="0">
                <a:solidFill>
                  <a:srgbClr val="004E00"/>
                </a:solidFill>
                <a:latin typeface="Comic Sans MS" panose="030F0702030302020204" pitchFamily="66" charset="0"/>
              </a:rPr>
              <a:t>     [mining, timber]</a:t>
            </a:r>
            <a:br>
              <a:rPr lang="en-US" altLang="en-US" sz="2000" dirty="0">
                <a:solidFill>
                  <a:srgbClr val="004E00"/>
                </a:solidFill>
                <a:latin typeface="Comic Sans MS" panose="030F0702030302020204" pitchFamily="66" charset="0"/>
              </a:rPr>
            </a:br>
            <a:r>
              <a:rPr lang="en-US" altLang="en-US" sz="2000" dirty="0">
                <a:solidFill>
                  <a:srgbClr val="004E00"/>
                </a:solidFill>
                <a:latin typeface="Comic Sans MS" panose="030F0702030302020204" pitchFamily="66" charset="0"/>
              </a:rPr>
              <a:t>- Local Govt. Officials</a:t>
            </a:r>
            <a:br>
              <a:rPr lang="en-US" altLang="en-US" sz="2000" dirty="0">
                <a:solidFill>
                  <a:srgbClr val="004E00"/>
                </a:solidFill>
                <a:latin typeface="Comic Sans MS" panose="030F0702030302020204" pitchFamily="66" charset="0"/>
              </a:rPr>
            </a:br>
            <a:r>
              <a:rPr lang="en-US" altLang="en-US" sz="2000" dirty="0">
                <a:solidFill>
                  <a:srgbClr val="004E00"/>
                </a:solidFill>
                <a:latin typeface="Comic Sans MS" panose="030F0702030302020204" pitchFamily="66" charset="0"/>
              </a:rPr>
              <a:t>- Farmers</a:t>
            </a:r>
            <a:br>
              <a:rPr lang="en-US" altLang="en-US" sz="2000" dirty="0">
                <a:solidFill>
                  <a:srgbClr val="004E00"/>
                </a:solidFill>
                <a:latin typeface="Comic Sans MS" panose="030F0702030302020204" pitchFamily="66" charset="0"/>
              </a:rPr>
            </a:br>
            <a:r>
              <a:rPr lang="en-US" altLang="en-US" sz="2000" dirty="0">
                <a:solidFill>
                  <a:srgbClr val="004E00"/>
                </a:solidFill>
                <a:latin typeface="Comic Sans MS" panose="030F0702030302020204" pitchFamily="66" charset="0"/>
              </a:rPr>
              <a:t>- Buffalo Hunters</a:t>
            </a:r>
          </a:p>
        </p:txBody>
      </p:sp>
      <p:sp>
        <p:nvSpPr>
          <p:cNvPr id="132122" name="Text Box 26"/>
          <p:cNvSpPr txBox="1">
            <a:spLocks noChangeArrowheads="1"/>
          </p:cNvSpPr>
          <p:nvPr/>
        </p:nvSpPr>
        <p:spPr bwMode="auto">
          <a:xfrm>
            <a:off x="457200" y="5943600"/>
            <a:ext cx="205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solidFill>
                  <a:srgbClr val="004E00"/>
                </a:solidFill>
                <a:latin typeface="Comic Sans MS" panose="030F0702030302020204" pitchFamily="66" charset="0"/>
              </a:rPr>
              <a:t>Lawlessness of the Frontier</a:t>
            </a:r>
          </a:p>
        </p:txBody>
      </p:sp>
      <p:sp>
        <p:nvSpPr>
          <p:cNvPr id="132123" name="Text Box 27"/>
          <p:cNvSpPr txBox="1">
            <a:spLocks noChangeArrowheads="1"/>
          </p:cNvSpPr>
          <p:nvPr/>
        </p:nvSpPr>
        <p:spPr bwMode="auto">
          <a:xfrm>
            <a:off x="5334000" y="6172200"/>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2000">
                <a:solidFill>
                  <a:srgbClr val="004E00"/>
                </a:solidFill>
                <a:latin typeface="Comic Sans MS" panose="030F0702030302020204" pitchFamily="66" charset="0"/>
              </a:rPr>
              <a:t>“Civilizing” Forces</a:t>
            </a:r>
          </a:p>
        </p:txBody>
      </p:sp>
      <p:sp>
        <p:nvSpPr>
          <p:cNvPr id="132124" name="Line 28"/>
          <p:cNvSpPr>
            <a:spLocks noChangeShapeType="1"/>
          </p:cNvSpPr>
          <p:nvPr/>
        </p:nvSpPr>
        <p:spPr bwMode="auto">
          <a:xfrm>
            <a:off x="2590800" y="6400800"/>
            <a:ext cx="9144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25" name="Line 29"/>
          <p:cNvSpPr>
            <a:spLocks noChangeShapeType="1"/>
          </p:cNvSpPr>
          <p:nvPr/>
        </p:nvSpPr>
        <p:spPr bwMode="auto">
          <a:xfrm>
            <a:off x="2667000" y="4953000"/>
            <a:ext cx="9144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26" name="Line 30"/>
          <p:cNvSpPr>
            <a:spLocks noChangeShapeType="1"/>
          </p:cNvSpPr>
          <p:nvPr/>
        </p:nvSpPr>
        <p:spPr bwMode="auto">
          <a:xfrm>
            <a:off x="2590800" y="4038600"/>
            <a:ext cx="9144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27" name="AutoShape 31"/>
          <p:cNvSpPr>
            <a:spLocks noChangeArrowheads="1"/>
          </p:cNvSpPr>
          <p:nvPr/>
        </p:nvSpPr>
        <p:spPr bwMode="auto">
          <a:xfrm rot="1460724">
            <a:off x="3657600" y="4572000"/>
            <a:ext cx="1066800" cy="914400"/>
          </a:xfrm>
          <a:prstGeom prst="irregularSeal2">
            <a:avLst/>
          </a:prstGeom>
          <a:gradFill rotWithShape="1">
            <a:gsLst>
              <a:gs pos="0">
                <a:srgbClr val="4D0808"/>
              </a:gs>
              <a:gs pos="30000">
                <a:srgbClr val="FF0300"/>
              </a:gs>
              <a:gs pos="55000">
                <a:srgbClr val="FF7A00"/>
              </a:gs>
              <a:gs pos="100000">
                <a:srgbClr val="FFF200"/>
              </a:gs>
            </a:gsLst>
            <a:lin ang="18900000" scaled="1"/>
          </a:gradFill>
          <a:ln>
            <a:noFill/>
          </a:ln>
          <a:effectLst>
            <a:prstShdw prst="shdw17" dist="17961" dir="2700000">
              <a:srgbClr val="FFF2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ltLang="en-US"/>
              <a:t>Vs.</a:t>
            </a:r>
          </a:p>
        </p:txBody>
      </p:sp>
      <p:sp>
        <p:nvSpPr>
          <p:cNvPr id="132128" name="AutoShape 32"/>
          <p:cNvSpPr>
            <a:spLocks noChangeArrowheads="1"/>
          </p:cNvSpPr>
          <p:nvPr/>
        </p:nvSpPr>
        <p:spPr bwMode="auto">
          <a:xfrm rot="1460724">
            <a:off x="3657600" y="3657600"/>
            <a:ext cx="1066800" cy="914400"/>
          </a:xfrm>
          <a:prstGeom prst="irregularSeal2">
            <a:avLst/>
          </a:prstGeom>
          <a:gradFill rotWithShape="1">
            <a:gsLst>
              <a:gs pos="0">
                <a:srgbClr val="4D0808"/>
              </a:gs>
              <a:gs pos="30000">
                <a:srgbClr val="FF0300"/>
              </a:gs>
              <a:gs pos="55000">
                <a:srgbClr val="FF7A00"/>
              </a:gs>
              <a:gs pos="100000">
                <a:srgbClr val="FFF200"/>
              </a:gs>
            </a:gsLst>
            <a:lin ang="18900000" scaled="1"/>
          </a:gradFill>
          <a:ln>
            <a:noFill/>
          </a:ln>
          <a:effectLst>
            <a:prstShdw prst="shdw17" dist="17961" dir="2700000">
              <a:srgbClr val="FFF2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ltLang="en-US"/>
              <a:t>Vs.</a:t>
            </a:r>
          </a:p>
        </p:txBody>
      </p:sp>
      <p:sp>
        <p:nvSpPr>
          <p:cNvPr id="132129" name="AutoShape 33"/>
          <p:cNvSpPr>
            <a:spLocks noChangeArrowheads="1"/>
          </p:cNvSpPr>
          <p:nvPr/>
        </p:nvSpPr>
        <p:spPr bwMode="auto">
          <a:xfrm rot="1460724">
            <a:off x="3581400" y="1981200"/>
            <a:ext cx="1066800" cy="914400"/>
          </a:xfrm>
          <a:prstGeom prst="irregularSeal2">
            <a:avLst/>
          </a:prstGeom>
          <a:gradFill rotWithShape="1">
            <a:gsLst>
              <a:gs pos="0">
                <a:srgbClr val="4D0808"/>
              </a:gs>
              <a:gs pos="30000">
                <a:srgbClr val="FF0300"/>
              </a:gs>
              <a:gs pos="55000">
                <a:srgbClr val="FF7A00"/>
              </a:gs>
              <a:gs pos="100000">
                <a:srgbClr val="FFF200"/>
              </a:gs>
            </a:gsLst>
            <a:lin ang="18900000" scaled="1"/>
          </a:gradFill>
          <a:ln>
            <a:noFill/>
          </a:ln>
          <a:effectLst>
            <a:prstShdw prst="shdw17" dist="17961" dir="2700000">
              <a:srgbClr val="FFF2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ltLang="en-US"/>
              <a:t>Vs.</a:t>
            </a:r>
          </a:p>
        </p:txBody>
      </p:sp>
      <p:sp>
        <p:nvSpPr>
          <p:cNvPr id="132130" name="AutoShape 34"/>
          <p:cNvSpPr>
            <a:spLocks noChangeArrowheads="1"/>
          </p:cNvSpPr>
          <p:nvPr/>
        </p:nvSpPr>
        <p:spPr bwMode="auto">
          <a:xfrm rot="1460724">
            <a:off x="3581400" y="5943600"/>
            <a:ext cx="1066800" cy="914400"/>
          </a:xfrm>
          <a:prstGeom prst="irregularSeal2">
            <a:avLst/>
          </a:prstGeom>
          <a:gradFill rotWithShape="1">
            <a:gsLst>
              <a:gs pos="0">
                <a:srgbClr val="4D0808"/>
              </a:gs>
              <a:gs pos="30000">
                <a:srgbClr val="FF0300"/>
              </a:gs>
              <a:gs pos="55000">
                <a:srgbClr val="FF7A00"/>
              </a:gs>
              <a:gs pos="100000">
                <a:srgbClr val="FFF200"/>
              </a:gs>
            </a:gsLst>
            <a:lin ang="18900000" scaled="1"/>
          </a:gradFill>
          <a:ln>
            <a:noFill/>
          </a:ln>
          <a:effectLst>
            <a:prstShdw prst="shdw17" dist="17961" dir="2700000">
              <a:srgbClr val="FFF2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ltLang="en-US"/>
              <a:t>Vs.</a:t>
            </a:r>
          </a:p>
        </p:txBody>
      </p:sp>
      <p:sp>
        <p:nvSpPr>
          <p:cNvPr id="132131" name="AutoShape 35"/>
          <p:cNvSpPr>
            <a:spLocks noChangeArrowheads="1"/>
          </p:cNvSpPr>
          <p:nvPr/>
        </p:nvSpPr>
        <p:spPr bwMode="auto">
          <a:xfrm rot="1460724">
            <a:off x="3581400" y="2819400"/>
            <a:ext cx="1066800" cy="914400"/>
          </a:xfrm>
          <a:prstGeom prst="irregularSeal2">
            <a:avLst/>
          </a:prstGeom>
          <a:gradFill rotWithShape="1">
            <a:gsLst>
              <a:gs pos="0">
                <a:srgbClr val="4D0808"/>
              </a:gs>
              <a:gs pos="30000">
                <a:srgbClr val="FF0300"/>
              </a:gs>
              <a:gs pos="55000">
                <a:srgbClr val="FF7A00"/>
              </a:gs>
              <a:gs pos="100000">
                <a:srgbClr val="FFF200"/>
              </a:gs>
            </a:gsLst>
            <a:lin ang="18900000" scaled="1"/>
          </a:gradFill>
          <a:ln>
            <a:noFill/>
          </a:ln>
          <a:effectLst>
            <a:prstShdw prst="shdw17" dist="17961" dir="2700000">
              <a:srgbClr val="FFF2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ltLang="en-US"/>
              <a:t>Vs.</a:t>
            </a:r>
          </a:p>
        </p:txBody>
      </p:sp>
      <p:sp>
        <p:nvSpPr>
          <p:cNvPr id="132132" name="Line 36"/>
          <p:cNvSpPr>
            <a:spLocks noChangeShapeType="1"/>
          </p:cNvSpPr>
          <p:nvPr/>
        </p:nvSpPr>
        <p:spPr bwMode="auto">
          <a:xfrm flipH="1">
            <a:off x="4800600" y="4038600"/>
            <a:ext cx="9144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33" name="Line 37"/>
          <p:cNvSpPr>
            <a:spLocks noChangeShapeType="1"/>
          </p:cNvSpPr>
          <p:nvPr/>
        </p:nvSpPr>
        <p:spPr bwMode="auto">
          <a:xfrm flipH="1">
            <a:off x="4876800" y="4876800"/>
            <a:ext cx="9144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34" name="Line 38"/>
          <p:cNvSpPr>
            <a:spLocks noChangeShapeType="1"/>
          </p:cNvSpPr>
          <p:nvPr/>
        </p:nvSpPr>
        <p:spPr bwMode="auto">
          <a:xfrm flipH="1">
            <a:off x="4724400" y="6400800"/>
            <a:ext cx="9144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104010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Settlement of the West </a:t>
            </a:r>
            <a:br>
              <a:rPr lang="en-US" sz="4000" dirty="0" smtClean="0"/>
            </a:br>
            <a:r>
              <a:rPr lang="en-US" sz="4000" dirty="0" smtClean="0"/>
              <a:t>Historical Perspective</a:t>
            </a:r>
            <a:endParaRPr lang="en-US" sz="4000" dirty="0"/>
          </a:p>
        </p:txBody>
      </p:sp>
      <p:sp>
        <p:nvSpPr>
          <p:cNvPr id="3" name="Content Placeholder 2"/>
          <p:cNvSpPr>
            <a:spLocks noGrp="1"/>
          </p:cNvSpPr>
          <p:nvPr>
            <p:ph idx="1"/>
          </p:nvPr>
        </p:nvSpPr>
        <p:spPr/>
        <p:txBody>
          <a:bodyPr/>
          <a:lstStyle/>
          <a:p>
            <a:r>
              <a:rPr lang="en-US" b="1" dirty="0" smtClean="0"/>
              <a:t>Perspective #1</a:t>
            </a:r>
          </a:p>
          <a:p>
            <a:pPr lvl="1"/>
            <a:r>
              <a:rPr lang="en-US" dirty="0" smtClean="0"/>
              <a:t>“…the settlement of the West beyond the Mississippi River constitutes a colorful drama of determined pioneers and two-fisted gunslingers overcoming all obstacles to secure their visions of freedom and opportunity amid the region’s awesome vastness.”</a:t>
            </a:r>
          </a:p>
          <a:p>
            <a:r>
              <a:rPr lang="en-US" b="1" dirty="0" smtClean="0"/>
              <a:t>Perspective #2</a:t>
            </a:r>
          </a:p>
          <a:p>
            <a:pPr lvl="1"/>
            <a:r>
              <a:rPr lang="en-US" dirty="0" smtClean="0"/>
              <a:t>“…the colonization of the Far West was a tragedy of shortsighted greed and irresponsible behavior, a story of reckless exploitation that scarred the land, decimated its wildlife, and nearly exterminated the culture of Native Americans”.</a:t>
            </a:r>
          </a:p>
          <a:p>
            <a:pPr lvl="1"/>
            <a:endParaRPr lang="en-US" dirty="0"/>
          </a:p>
          <a:p>
            <a:pPr lvl="1"/>
            <a:r>
              <a:rPr lang="en-US" dirty="0" smtClean="0"/>
              <a:t>Tindall, George B. &amp; Shi, David E., </a:t>
            </a:r>
            <a:r>
              <a:rPr lang="en-US" i="1" dirty="0" smtClean="0"/>
              <a:t>America-A Narrative History, </a:t>
            </a:r>
            <a:r>
              <a:rPr lang="en-US" dirty="0" smtClean="0"/>
              <a:t>2004</a:t>
            </a:r>
            <a:endParaRPr lang="en-US" dirty="0"/>
          </a:p>
        </p:txBody>
      </p:sp>
    </p:spTree>
    <p:extLst>
      <p:ext uri="{BB962C8B-B14F-4D97-AF65-F5344CB8AC3E}">
        <p14:creationId xmlns:p14="http://schemas.microsoft.com/office/powerpoint/2010/main" val="1226002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Frontier</a:t>
            </a:r>
            <a:endParaRPr lang="en-US" dirty="0"/>
          </a:p>
        </p:txBody>
      </p:sp>
      <p:sp>
        <p:nvSpPr>
          <p:cNvPr id="3" name="Content Placeholder 2"/>
          <p:cNvSpPr>
            <a:spLocks noGrp="1"/>
          </p:cNvSpPr>
          <p:nvPr>
            <p:ph idx="1"/>
          </p:nvPr>
        </p:nvSpPr>
        <p:spPr>
          <a:xfrm>
            <a:off x="228600" y="1600200"/>
            <a:ext cx="3581400" cy="5029200"/>
          </a:xfrm>
        </p:spPr>
        <p:txBody>
          <a:bodyPr>
            <a:normAutofit/>
          </a:bodyPr>
          <a:lstStyle/>
          <a:p>
            <a:r>
              <a:rPr lang="en-US" dirty="0" smtClean="0"/>
              <a:t>It took 250 years (from the settlement of Jamestown until 1870) to turn 400 million acres of forests and prairies into farms.</a:t>
            </a:r>
          </a:p>
          <a:p>
            <a:r>
              <a:rPr lang="en-US" dirty="0" smtClean="0"/>
              <a:t>Settling the second 400 million acres took only 30 years (from 1870-1900)</a:t>
            </a:r>
          </a:p>
          <a:p>
            <a:r>
              <a:rPr lang="en-US" dirty="0" smtClean="0"/>
              <a:t>Why?</a:t>
            </a:r>
          </a:p>
          <a:p>
            <a:pPr marL="868680" lvl="1" indent="-457200">
              <a:buFont typeface="+mj-lt"/>
              <a:buAutoNum type="alphaUcPeriod"/>
            </a:pPr>
            <a:r>
              <a:rPr lang="en-US" b="1" dirty="0" smtClean="0"/>
              <a:t>Mining of Gold and Silver</a:t>
            </a:r>
          </a:p>
          <a:p>
            <a:pPr marL="868680" lvl="1" indent="-457200">
              <a:buFont typeface="+mj-lt"/>
              <a:buAutoNum type="alphaUcPeriod"/>
            </a:pPr>
            <a:r>
              <a:rPr lang="en-US" b="1" dirty="0" smtClean="0"/>
              <a:t>New technology and industry</a:t>
            </a:r>
          </a:p>
          <a:p>
            <a:pPr marL="868680" lvl="1" indent="-457200">
              <a:buFont typeface="+mj-lt"/>
              <a:buAutoNum type="alphaUcPeriod"/>
            </a:pPr>
            <a:r>
              <a:rPr lang="en-US" b="1" dirty="0"/>
              <a:t>Federal Land policy</a:t>
            </a:r>
          </a:p>
          <a:p>
            <a:pPr marL="868680" lvl="1" indent="-457200">
              <a:buFont typeface="+mj-lt"/>
              <a:buAutoNum type="alphaUcPeriod"/>
            </a:pPr>
            <a:endParaRPr lang="en-US" b="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3125" y="1905000"/>
            <a:ext cx="5134971"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591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Mining of Gold and Silver</a:t>
            </a:r>
            <a:endParaRPr lang="en-US" dirty="0"/>
          </a:p>
        </p:txBody>
      </p:sp>
      <p:sp>
        <p:nvSpPr>
          <p:cNvPr id="3" name="Content Placeholder 2"/>
          <p:cNvSpPr>
            <a:spLocks noGrp="1"/>
          </p:cNvSpPr>
          <p:nvPr>
            <p:ph idx="1"/>
          </p:nvPr>
        </p:nvSpPr>
        <p:spPr>
          <a:xfrm>
            <a:off x="457200" y="1600200"/>
            <a:ext cx="7772400" cy="5029200"/>
          </a:xfrm>
        </p:spPr>
        <p:txBody>
          <a:bodyPr>
            <a:normAutofit/>
          </a:bodyPr>
          <a:lstStyle/>
          <a:p>
            <a:r>
              <a:rPr lang="en-US" dirty="0" smtClean="0"/>
              <a:t>Miners hoped to strike it rich; others sought fortune by supplying the needs of miners (food, clothing, tools)</a:t>
            </a:r>
          </a:p>
          <a:p>
            <a:r>
              <a:rPr lang="en-US" dirty="0" smtClean="0"/>
              <a:t>Effects of gold or silver discovery</a:t>
            </a:r>
          </a:p>
          <a:p>
            <a:pPr lvl="1"/>
            <a:r>
              <a:rPr lang="en-US" dirty="0" smtClean="0"/>
              <a:t>As word spread, people poured into a mining area (Pikes Peak in Colorado, Carson River Valley in Nevada)</a:t>
            </a:r>
          </a:p>
          <a:p>
            <a:pPr lvl="1"/>
            <a:r>
              <a:rPr lang="en-US" dirty="0" smtClean="0"/>
              <a:t>Mining camps could be replaced by more permanent communities</a:t>
            </a:r>
          </a:p>
          <a:p>
            <a:pPr lvl="1"/>
            <a:r>
              <a:rPr lang="en-US" dirty="0" smtClean="0"/>
              <a:t>Some of these communities were </a:t>
            </a:r>
            <a:r>
              <a:rPr lang="en-US" b="1" dirty="0" smtClean="0">
                <a:solidFill>
                  <a:srgbClr val="FF0000"/>
                </a:solidFill>
              </a:rPr>
              <a:t>“boomtowns” </a:t>
            </a:r>
            <a:r>
              <a:rPr lang="en-US" dirty="0" smtClean="0"/>
              <a:t>(Leadville, Colorado and Nevada City, Montana)</a:t>
            </a:r>
          </a:p>
          <a:p>
            <a:pPr lvl="1"/>
            <a:r>
              <a:rPr lang="en-US" dirty="0" smtClean="0"/>
              <a:t>Other cities (Denver, Colorado; Boise, Idaho) diversified economically and grew</a:t>
            </a:r>
          </a:p>
          <a:p>
            <a:pPr lvl="1"/>
            <a:r>
              <a:rPr lang="en-US" dirty="0" smtClean="0"/>
              <a:t>Lawless societies that had to find means of control (vigilantes, marshals, sheriffs)</a:t>
            </a:r>
          </a:p>
        </p:txBody>
      </p:sp>
    </p:spTree>
    <p:extLst>
      <p:ext uri="{BB962C8B-B14F-4D97-AF65-F5344CB8AC3E}">
        <p14:creationId xmlns:p14="http://schemas.microsoft.com/office/powerpoint/2010/main" val="348912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1676400" y="76200"/>
            <a:ext cx="58674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4400" dirty="0">
                <a:solidFill>
                  <a:srgbClr val="462300"/>
                </a:solidFill>
                <a:latin typeface="+mj-lt"/>
              </a:rPr>
              <a:t>Mining Centers:  1900</a:t>
            </a:r>
          </a:p>
        </p:txBody>
      </p:sp>
      <p:pic>
        <p:nvPicPr>
          <p:cNvPr id="75779" name="Picture 3" descr="Industry1900"/>
          <p:cNvPicPr>
            <a:picLocks noChangeAspect="1" noChangeArrowheads="1"/>
          </p:cNvPicPr>
          <p:nvPr/>
        </p:nvPicPr>
        <p:blipFill>
          <a:blip r:embed="rId2">
            <a:lum contrast="6000"/>
            <a:extLst>
              <a:ext uri="{28A0092B-C50C-407E-A947-70E740481C1C}">
                <a14:useLocalDpi xmlns:a14="http://schemas.microsoft.com/office/drawing/2010/main" val="0"/>
              </a:ext>
            </a:extLst>
          </a:blip>
          <a:srcRect l="862" r="790"/>
          <a:stretch>
            <a:fillRect/>
          </a:stretch>
        </p:blipFill>
        <p:spPr bwMode="auto">
          <a:xfrm>
            <a:off x="228600" y="914400"/>
            <a:ext cx="8763000" cy="5581650"/>
          </a:xfrm>
          <a:prstGeom prst="rect">
            <a:avLst/>
          </a:prstGeom>
          <a:noFill/>
          <a:ln w="9525">
            <a:solidFill>
              <a:srgbClr val="462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543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457200" y="0"/>
            <a:ext cx="8229600" cy="1143000"/>
          </a:xfrm>
        </p:spPr>
        <p:txBody>
          <a:bodyPr/>
          <a:lstStyle/>
          <a:p>
            <a:r>
              <a:rPr lang="en-US" altLang="en-US"/>
              <a:t>Deadwood, SD</a:t>
            </a:r>
          </a:p>
        </p:txBody>
      </p:sp>
      <p:pic>
        <p:nvPicPr>
          <p:cNvPr id="20173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149850"/>
          </a:xfrm>
          <a:prstGeom prst="rect">
            <a:avLst/>
          </a:prstGeom>
          <a:noFill/>
          <a:extLst>
            <a:ext uri="{909E8E84-426E-40DD-AFC4-6F175D3DCCD1}">
              <a14:hiddenFill xmlns:a14="http://schemas.microsoft.com/office/drawing/2010/main">
                <a:solidFill>
                  <a:srgbClr val="FFFFFF"/>
                </a:solidFill>
              </a14:hiddenFill>
            </a:ext>
          </a:extLst>
        </p:spPr>
      </p:pic>
      <p:sp>
        <p:nvSpPr>
          <p:cNvPr id="201735" name="Text Box 7"/>
          <p:cNvSpPr txBox="1">
            <a:spLocks noChangeArrowheads="1"/>
          </p:cNvSpPr>
          <p:nvPr/>
        </p:nvSpPr>
        <p:spPr bwMode="auto">
          <a:xfrm>
            <a:off x="1371600" y="62484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Gold mining town on former Sioux land</a:t>
            </a:r>
          </a:p>
        </p:txBody>
      </p:sp>
    </p:spTree>
    <p:extLst>
      <p:ext uri="{BB962C8B-B14F-4D97-AF65-F5344CB8AC3E}">
        <p14:creationId xmlns:p14="http://schemas.microsoft.com/office/powerpoint/2010/main" val="14353582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2913</TotalTime>
  <Words>1669</Words>
  <Application>Microsoft Office PowerPoint</Application>
  <PresentationFormat>On-screen Show (4:3)</PresentationFormat>
  <Paragraphs>133</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Cambria</vt:lpstr>
      <vt:lpstr>Comic Sans MS</vt:lpstr>
      <vt:lpstr>Adjacency</vt:lpstr>
      <vt:lpstr>The Frontier in America</vt:lpstr>
      <vt:lpstr>Bell Ringer-Frederick Jackson Turner</vt:lpstr>
      <vt:lpstr>Key Concept 6.2 The migrations that accompanied industrialization transformed both urban and rural areas of the United States and caused dramatic social and cultural change</vt:lpstr>
      <vt:lpstr>PowerPoint Presentation</vt:lpstr>
      <vt:lpstr>Settlement of the West  Historical Perspective</vt:lpstr>
      <vt:lpstr>Western Frontier</vt:lpstr>
      <vt:lpstr>A.  Mining of Gold and Silver</vt:lpstr>
      <vt:lpstr>PowerPoint Presentation</vt:lpstr>
      <vt:lpstr>Deadwood, SD</vt:lpstr>
      <vt:lpstr>A.  Mining of Gold and Silver</vt:lpstr>
      <vt:lpstr>B.  New Technology and Industry 1.  Railroads open the West</vt:lpstr>
      <vt:lpstr>B.  New Technology and Industry 1.  Railroads open the West</vt:lpstr>
      <vt:lpstr>PowerPoint Presentation</vt:lpstr>
      <vt:lpstr>B.  New Technology and Industry  1.  Railroads open the West</vt:lpstr>
      <vt:lpstr>B.  New Technology and Industry  1.  Railroads open the West</vt:lpstr>
      <vt:lpstr>PowerPoint Presentation</vt:lpstr>
      <vt:lpstr>Activity:  The Pacific Railroad Question, 1867</vt:lpstr>
      <vt:lpstr>B.  New Technologies and Industry  2.  Inventions opened the West to settlement</vt:lpstr>
      <vt:lpstr>C.  Federal Land Policy  1.  Pacific Railway Act of 1862</vt:lpstr>
      <vt:lpstr>C.  Federal Land Policy  2.  Homestead Act of 1862</vt:lpstr>
      <vt:lpstr>C.  Federal Land Policy  2.  Homestead Act of 1862</vt:lpstr>
      <vt:lpstr>C.  Federal Land Policy  2.  Homestead Act of 1862 </vt:lpstr>
      <vt:lpstr>PowerPoint Presentation</vt:lpstr>
      <vt:lpstr>PowerPoint Presentation</vt:lpstr>
      <vt:lpstr>C.  Federal Land Policy  3. Morrill Act of 1862 </vt:lpstr>
      <vt:lpstr>Closing of the Frontier</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Frontiers in American</dc:title>
  <dc:creator>.</dc:creator>
  <cp:lastModifiedBy>dedwards4</cp:lastModifiedBy>
  <cp:revision>45</cp:revision>
  <cp:lastPrinted>2016-01-20T16:11:02Z</cp:lastPrinted>
  <dcterms:created xsi:type="dcterms:W3CDTF">2015-01-21T14:50:02Z</dcterms:created>
  <dcterms:modified xsi:type="dcterms:W3CDTF">2017-01-05T00:30:20Z</dcterms:modified>
</cp:coreProperties>
</file>