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80" r:id="rId3"/>
    <p:sldId id="278" r:id="rId4"/>
    <p:sldId id="275" r:id="rId5"/>
    <p:sldId id="273" r:id="rId6"/>
    <p:sldId id="279" r:id="rId7"/>
    <p:sldId id="257" r:id="rId8"/>
    <p:sldId id="266" r:id="rId9"/>
    <p:sldId id="258" r:id="rId10"/>
    <p:sldId id="264" r:id="rId11"/>
    <p:sldId id="265" r:id="rId12"/>
    <p:sldId id="259" r:id="rId13"/>
    <p:sldId id="267" r:id="rId14"/>
    <p:sldId id="262" r:id="rId15"/>
    <p:sldId id="274" r:id="rId16"/>
    <p:sldId id="260" r:id="rId17"/>
    <p:sldId id="268" r:id="rId18"/>
    <p:sldId id="261" r:id="rId19"/>
    <p:sldId id="263" r:id="rId20"/>
    <p:sldId id="272" r:id="rId21"/>
    <p:sldId id="276" r:id="rId22"/>
    <p:sldId id="277" r:id="rId2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2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D36E202C-4BA1-4091-A1EC-13C19F765D34}" type="datetimeFigureOut">
              <a:rPr lang="en-US" smtClean="0"/>
              <a:t>1/21/2016</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9D7EB8A2-5A68-427D-8F99-4699EB592EFC}" type="slidenum">
              <a:rPr lang="en-US" smtClean="0"/>
              <a:t>‹#›</a:t>
            </a:fld>
            <a:endParaRPr lang="en-US"/>
          </a:p>
        </p:txBody>
      </p:sp>
    </p:spTree>
    <p:extLst>
      <p:ext uri="{BB962C8B-B14F-4D97-AF65-F5344CB8AC3E}">
        <p14:creationId xmlns:p14="http://schemas.microsoft.com/office/powerpoint/2010/main" val="369415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CC030A1-FFBD-4463-B4C4-D4009E08626B}" type="datetimeFigureOut">
              <a:rPr lang="en-US" smtClean="0"/>
              <a:t>1/21/2016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97E9B65-F00A-4578-94C4-DDCF5333EFED}" type="slidenum">
              <a:rPr lang="en-US" smtClean="0"/>
              <a:t>‹#›</a:t>
            </a:fld>
            <a:endParaRPr lang="en-US"/>
          </a:p>
        </p:txBody>
      </p:sp>
    </p:spTree>
    <p:extLst>
      <p:ext uri="{BB962C8B-B14F-4D97-AF65-F5344CB8AC3E}">
        <p14:creationId xmlns:p14="http://schemas.microsoft.com/office/powerpoint/2010/main" val="3828642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golden_spik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en.wikipedia.org/wiki/Grenville_M._Dodge" TargetMode="External"/><Relationship Id="rId4" Type="http://schemas.openxmlformats.org/officeDocument/2006/relationships/hyperlink" Target="http://en.wikipedia.org/wiki/First_Transcontinental_Railroad"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Thomas_Hill_(painter)"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en.wikipedia.org/wiki/Bridgeman_Art_Library_v._Corel_Cor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ceremony for the driving of the </a:t>
            </a:r>
            <a:r>
              <a:rPr lang="en-US" sz="1200" b="0" i="0" u="none" strike="noStrike" kern="1200" dirty="0" smtClean="0">
                <a:solidFill>
                  <a:schemeClr val="tx1"/>
                </a:solidFill>
                <a:effectLst/>
                <a:latin typeface="+mn-lt"/>
                <a:ea typeface="+mn-ea"/>
                <a:cs typeface="+mn-cs"/>
                <a:hlinkClick r:id="rId3" tooltip="w:golden spike"/>
              </a:rPr>
              <a:t>golden spike</a:t>
            </a:r>
            <a:r>
              <a:rPr lang="en-US" sz="1200" b="0" i="0" kern="1200" dirty="0" smtClean="0">
                <a:solidFill>
                  <a:schemeClr val="tx1"/>
                </a:solidFill>
                <a:effectLst/>
                <a:latin typeface="+mn-lt"/>
                <a:ea typeface="+mn-ea"/>
                <a:cs typeface="+mn-cs"/>
              </a:rPr>
              <a:t> at Promontory Summit, Utah on May 10, 1869; completion of the </a:t>
            </a:r>
            <a:r>
              <a:rPr lang="en-US" sz="1200" b="0" i="0" u="none" strike="noStrike" kern="1200" dirty="0" smtClean="0">
                <a:solidFill>
                  <a:schemeClr val="tx1"/>
                </a:solidFill>
                <a:effectLst/>
                <a:latin typeface="+mn-lt"/>
                <a:ea typeface="+mn-ea"/>
                <a:cs typeface="+mn-cs"/>
                <a:hlinkClick r:id="rId4" tooltip="w:First Transcontinental Railroad"/>
              </a:rPr>
              <a:t>First Transcontinental Railroad</a:t>
            </a:r>
            <a:r>
              <a:rPr lang="en-US" sz="1200" b="0" i="0" kern="1200" dirty="0" smtClean="0">
                <a:solidFill>
                  <a:schemeClr val="tx1"/>
                </a:solidFill>
                <a:effectLst/>
                <a:latin typeface="+mn-lt"/>
                <a:ea typeface="+mn-ea"/>
                <a:cs typeface="+mn-cs"/>
              </a:rPr>
              <a:t>. At center left, Samuel S. Montague, Central Pacific Railroad, shakes hands with </a:t>
            </a:r>
            <a:r>
              <a:rPr lang="en-US" sz="1200" b="0" i="0" u="none" strike="noStrike" kern="1200" dirty="0" smtClean="0">
                <a:solidFill>
                  <a:schemeClr val="tx1"/>
                </a:solidFill>
                <a:effectLst/>
                <a:latin typeface="+mn-lt"/>
                <a:ea typeface="+mn-ea"/>
                <a:cs typeface="+mn-cs"/>
                <a:hlinkClick r:id="rId5" tooltip="w:Grenville M. Dodge"/>
              </a:rPr>
              <a:t>Grenville M. Dodge</a:t>
            </a:r>
            <a:r>
              <a:rPr lang="en-US" sz="1200" b="0" i="0" kern="1200" dirty="0" smtClean="0">
                <a:solidFill>
                  <a:schemeClr val="tx1"/>
                </a:solidFill>
                <a:effectLst/>
                <a:latin typeface="+mn-lt"/>
                <a:ea typeface="+mn-ea"/>
                <a:cs typeface="+mn-cs"/>
              </a:rPr>
              <a:t>, Union Pacific Railroad (center right).</a:t>
            </a:r>
            <a:endParaRPr lang="en-US" dirty="0"/>
          </a:p>
        </p:txBody>
      </p:sp>
      <p:sp>
        <p:nvSpPr>
          <p:cNvPr id="4" name="Slide Number Placeholder 3"/>
          <p:cNvSpPr>
            <a:spLocks noGrp="1"/>
          </p:cNvSpPr>
          <p:nvPr>
            <p:ph type="sldNum" sz="quarter" idx="10"/>
          </p:nvPr>
        </p:nvSpPr>
        <p:spPr/>
        <p:txBody>
          <a:bodyPr/>
          <a:lstStyle/>
          <a:p>
            <a:fld id="{097E9B65-F00A-4578-94C4-DDCF5333EFED}" type="slidenum">
              <a:rPr lang="en-US" smtClean="0"/>
              <a:t>10</a:t>
            </a:fld>
            <a:endParaRPr lang="en-US"/>
          </a:p>
        </p:txBody>
      </p:sp>
    </p:spTree>
    <p:extLst>
      <p:ext uri="{BB962C8B-B14F-4D97-AF65-F5344CB8AC3E}">
        <p14:creationId xmlns:p14="http://schemas.microsoft.com/office/powerpoint/2010/main" val="75477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Last Spike" by Thomas Hill (1881) depicting the ceremony of the driving of the "Last Spike" at Promontory Summit, UT, on May 10, 1869, joining the rails of the Central Pacific Railroad and the Union Pacific Railroad. This is an image of a painting by </a:t>
            </a:r>
            <a:r>
              <a:rPr lang="en-US" sz="1200" b="0" i="0" u="none" strike="noStrike" kern="1200" dirty="0" smtClean="0">
                <a:solidFill>
                  <a:schemeClr val="tx1"/>
                </a:solidFill>
                <a:effectLst/>
                <a:latin typeface="+mn-lt"/>
                <a:ea typeface="+mn-ea"/>
                <a:cs typeface="+mn-cs"/>
                <a:hlinkClick r:id="rId3" tooltip="en:Thomas Hill (painter)"/>
              </a:rPr>
              <a:t>Thomas </a:t>
            </a:r>
            <a:r>
              <a:rPr lang="en-US" sz="1200" b="0" i="0" u="none" strike="noStrike" kern="1200" dirty="0" err="1" smtClean="0">
                <a:solidFill>
                  <a:schemeClr val="tx1"/>
                </a:solidFill>
                <a:effectLst/>
                <a:latin typeface="+mn-lt"/>
                <a:ea typeface="+mn-ea"/>
                <a:cs typeface="+mn-cs"/>
                <a:hlinkClick r:id="rId3" tooltip="en:Thomas Hill (painter)"/>
              </a:rPr>
              <a:t>Hill</a:t>
            </a:r>
            <a:r>
              <a:rPr lang="en-US" sz="1200" b="0" i="0" kern="1200" dirty="0" err="1" smtClean="0">
                <a:solidFill>
                  <a:schemeClr val="tx1"/>
                </a:solidFill>
                <a:effectLst/>
                <a:latin typeface="+mn-lt"/>
                <a:ea typeface="+mn-ea"/>
                <a:cs typeface="+mn-cs"/>
              </a:rPr>
              <a:t>dated</a:t>
            </a:r>
            <a:r>
              <a:rPr lang="en-US" sz="1200" b="0" i="0" kern="1200" dirty="0" smtClean="0">
                <a:solidFill>
                  <a:schemeClr val="tx1"/>
                </a:solidFill>
                <a:effectLst/>
                <a:latin typeface="+mn-lt"/>
                <a:ea typeface="+mn-ea"/>
                <a:cs typeface="+mn-cs"/>
              </a:rPr>
              <a:t> 1881 which is in the public domain. Slavish images of public domain items, such as 19th century paintings, cannot be copyrighted. See The </a:t>
            </a:r>
            <a:r>
              <a:rPr lang="en-US" sz="1200" b="0" i="0" u="none" strike="noStrike" kern="1200" dirty="0" smtClean="0">
                <a:solidFill>
                  <a:schemeClr val="tx1"/>
                </a:solidFill>
                <a:effectLst/>
                <a:latin typeface="+mn-lt"/>
                <a:ea typeface="+mn-ea"/>
                <a:cs typeface="+mn-cs"/>
                <a:hlinkClick r:id="rId4" tooltip="en:Bridgeman Art Library v. Corel Corp."/>
              </a:rPr>
              <a:t>Bridgeman Art Library, LTD. Plaintiff, v. Corel Corporation, et </a:t>
            </a:r>
            <a:r>
              <a:rPr lang="en-US" sz="1200" b="0" i="0" u="none" strike="noStrike" kern="1200" dirty="0" err="1" smtClean="0">
                <a:solidFill>
                  <a:schemeClr val="tx1"/>
                </a:solidFill>
                <a:effectLst/>
                <a:latin typeface="+mn-lt"/>
                <a:ea typeface="+mn-ea"/>
                <a:cs typeface="+mn-cs"/>
                <a:hlinkClick r:id="rId4" tooltip="en:Bridgeman Art Library v. Corel Corp."/>
              </a:rPr>
              <a:t>ano</a:t>
            </a:r>
            <a:r>
              <a:rPr lang="en-US" sz="1200" b="0" i="0" u="none" strike="noStrike" kern="1200" dirty="0" smtClean="0">
                <a:solidFill>
                  <a:schemeClr val="tx1"/>
                </a:solidFill>
                <a:effectLst/>
                <a:latin typeface="+mn-lt"/>
                <a:ea typeface="+mn-ea"/>
                <a:cs typeface="+mn-cs"/>
                <a:hlinkClick r:id="rId4" tooltip="en:Bridgeman Art Library v. Corel Corp."/>
              </a:rPr>
              <a:t>, </a:t>
            </a:r>
            <a:r>
              <a:rPr lang="en-US" sz="1200" b="0" i="0" u="none" strike="noStrike" kern="1200" dirty="0" err="1" smtClean="0">
                <a:solidFill>
                  <a:schemeClr val="tx1"/>
                </a:solidFill>
                <a:effectLst/>
                <a:latin typeface="+mn-lt"/>
                <a:ea typeface="+mn-ea"/>
                <a:cs typeface="+mn-cs"/>
                <a:hlinkClick r:id="rId4" tooltip="en:Bridgeman Art Library v. Corel Corp."/>
              </a:rPr>
              <a:t>Defendents</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097E9B65-F00A-4578-94C4-DDCF5333EFED}" type="slidenum">
              <a:rPr lang="en-US" smtClean="0"/>
              <a:t>11</a:t>
            </a:fld>
            <a:endParaRPr lang="en-US"/>
          </a:p>
        </p:txBody>
      </p:sp>
    </p:spTree>
    <p:extLst>
      <p:ext uri="{BB962C8B-B14F-4D97-AF65-F5344CB8AC3E}">
        <p14:creationId xmlns:p14="http://schemas.microsoft.com/office/powerpoint/2010/main" val="2702167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F415A0-BC07-4D97-9985-704B26E33047}"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99B66-E839-4DF6-AF0B-540882CBBA9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F415A0-BC07-4D97-9985-704B26E33047}"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99B66-E839-4DF6-AF0B-540882CBBA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F415A0-BC07-4D97-9985-704B26E33047}"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99B66-E839-4DF6-AF0B-540882CBBA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F415A0-BC07-4D97-9985-704B26E33047}"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99B66-E839-4DF6-AF0B-540882CBBA9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F415A0-BC07-4D97-9985-704B26E33047}"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99B66-E839-4DF6-AF0B-540882CBBA9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F415A0-BC07-4D97-9985-704B26E33047}"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99B66-E839-4DF6-AF0B-540882CBBA9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F415A0-BC07-4D97-9985-704B26E33047}"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799B66-E839-4DF6-AF0B-540882CBBA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F415A0-BC07-4D97-9985-704B26E33047}"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799B66-E839-4DF6-AF0B-540882CBBA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415A0-BC07-4D97-9985-704B26E33047}"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799B66-E839-4DF6-AF0B-540882CBBA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415A0-BC07-4D97-9985-704B26E33047}"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99B66-E839-4DF6-AF0B-540882CBBA92}"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6F415A0-BC07-4D97-9985-704B26E33047}" type="datetimeFigureOut">
              <a:rPr lang="en-US" smtClean="0"/>
              <a:t>1/21/2016</a:t>
            </a:fld>
            <a:endParaRPr lang="en-US"/>
          </a:p>
        </p:txBody>
      </p:sp>
      <p:sp>
        <p:nvSpPr>
          <p:cNvPr id="9" name="Slide Number Placeholder 8"/>
          <p:cNvSpPr>
            <a:spLocks noGrp="1"/>
          </p:cNvSpPr>
          <p:nvPr>
            <p:ph type="sldNum" sz="quarter" idx="11"/>
          </p:nvPr>
        </p:nvSpPr>
        <p:spPr/>
        <p:txBody>
          <a:bodyPr/>
          <a:lstStyle/>
          <a:p>
            <a:fld id="{FE799B66-E839-4DF6-AF0B-540882CBBA9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E799B66-E839-4DF6-AF0B-540882CBBA92}"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6F415A0-BC07-4D97-9985-704B26E33047}" type="datetimeFigureOut">
              <a:rPr lang="en-US" smtClean="0"/>
              <a:t>1/21/2016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Frontiers in America</a:t>
            </a:r>
            <a:endParaRPr lang="en-US" dirty="0"/>
          </a:p>
        </p:txBody>
      </p:sp>
      <p:sp>
        <p:nvSpPr>
          <p:cNvPr id="3" name="Subtitle 2"/>
          <p:cNvSpPr>
            <a:spLocks noGrp="1"/>
          </p:cNvSpPr>
          <p:nvPr>
            <p:ph type="subTitle" idx="1"/>
          </p:nvPr>
        </p:nvSpPr>
        <p:spPr/>
        <p:txBody>
          <a:bodyPr/>
          <a:lstStyle/>
          <a:p>
            <a:r>
              <a:rPr lang="en-US" dirty="0" smtClean="0"/>
              <a:t>Migration &amp; Settlement of the West, 1865-1900</a:t>
            </a:r>
            <a:endParaRPr lang="en-US" dirty="0"/>
          </a:p>
        </p:txBody>
      </p:sp>
    </p:spTree>
    <p:extLst>
      <p:ext uri="{BB962C8B-B14F-4D97-AF65-F5344CB8AC3E}">
        <p14:creationId xmlns:p14="http://schemas.microsoft.com/office/powerpoint/2010/main" val="3173525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084" y="228600"/>
            <a:ext cx="6739802"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1" y="5501643"/>
            <a:ext cx="7772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Both companies reached </a:t>
            </a:r>
            <a:r>
              <a:rPr lang="en-US" b="1" dirty="0"/>
              <a:t>Promontory Point</a:t>
            </a:r>
            <a:r>
              <a:rPr lang="en-US" dirty="0"/>
              <a:t>, Utah by the Spring of 1869; On May 10, 1869 </a:t>
            </a:r>
            <a:r>
              <a:rPr lang="en-US" b="1" dirty="0"/>
              <a:t>Leland Stanford</a:t>
            </a:r>
            <a:r>
              <a:rPr lang="en-US" dirty="0"/>
              <a:t>, governor of California and one of the organizers of the Central Pacific, drove a gold spike to symbolize the completion of the first transcontinental railroad.</a:t>
            </a:r>
          </a:p>
          <a:p>
            <a:endParaRPr lang="en-US" dirty="0"/>
          </a:p>
        </p:txBody>
      </p:sp>
    </p:spTree>
    <p:extLst>
      <p:ext uri="{BB962C8B-B14F-4D97-AF65-F5344CB8AC3E}">
        <p14:creationId xmlns:p14="http://schemas.microsoft.com/office/powerpoint/2010/main" val="2499043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thumb/f/f8/The_Last_Spike_1869.jpg/1024px-The_Last_Spike_18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45" y="762000"/>
            <a:ext cx="8754831" cy="534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877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  New Technology and Industry</a:t>
            </a:r>
            <a:br>
              <a:rPr lang="en-US" sz="3200" dirty="0"/>
            </a:br>
            <a:r>
              <a:rPr lang="en-US" sz="3200" dirty="0"/>
              <a:t>	1.  Railroads open the West</a:t>
            </a:r>
          </a:p>
        </p:txBody>
      </p:sp>
      <p:sp>
        <p:nvSpPr>
          <p:cNvPr id="3" name="Content Placeholder 2"/>
          <p:cNvSpPr>
            <a:spLocks noGrp="1"/>
          </p:cNvSpPr>
          <p:nvPr>
            <p:ph idx="1"/>
          </p:nvPr>
        </p:nvSpPr>
        <p:spPr>
          <a:xfrm>
            <a:off x="152400" y="1752600"/>
            <a:ext cx="3810000" cy="4571999"/>
          </a:xfrm>
        </p:spPr>
        <p:txBody>
          <a:bodyPr>
            <a:normAutofit fontScale="92500"/>
          </a:bodyPr>
          <a:lstStyle/>
          <a:p>
            <a:r>
              <a:rPr lang="en-US" dirty="0" smtClean="0"/>
              <a:t>Workers included Civil War Veterans, Irish and Chinese Immigrants, African Americans and Mexican Americans</a:t>
            </a:r>
          </a:p>
          <a:p>
            <a:r>
              <a:rPr lang="en-US" dirty="0" smtClean="0"/>
              <a:t>Work crews had to cope with brutal weather, bad roads, water shortages and Indian attacks</a:t>
            </a:r>
          </a:p>
          <a:p>
            <a:r>
              <a:rPr lang="en-US" dirty="0" smtClean="0"/>
              <a:t>1000s of Chinese men migrated raising numbers in U.S. from 7500 in 1850 to 105,000 in 1880.  By 1867 Chinese laborers represented 90% of Union Pacific workforce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752600"/>
            <a:ext cx="48768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29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953000" cy="1143000"/>
          </a:xfrm>
        </p:spPr>
        <p:txBody>
          <a:bodyPr>
            <a:noAutofit/>
          </a:bodyPr>
          <a:lstStyle/>
          <a:p>
            <a:r>
              <a:rPr lang="en-US" sz="2800" dirty="0"/>
              <a:t>A.  New Technology and Industry</a:t>
            </a:r>
            <a:br>
              <a:rPr lang="en-US" sz="2800" dirty="0"/>
            </a:br>
            <a:r>
              <a:rPr lang="en-US" sz="2800" dirty="0"/>
              <a:t>	1.  Railroads open the West</a:t>
            </a:r>
          </a:p>
        </p:txBody>
      </p:sp>
      <p:sp>
        <p:nvSpPr>
          <p:cNvPr id="3" name="Content Placeholder 2"/>
          <p:cNvSpPr>
            <a:spLocks noGrp="1"/>
          </p:cNvSpPr>
          <p:nvPr>
            <p:ph sz="half" idx="1"/>
          </p:nvPr>
        </p:nvSpPr>
        <p:spPr/>
        <p:txBody>
          <a:bodyPr>
            <a:normAutofit fontScale="85000" lnSpcReduction="20000"/>
          </a:bodyPr>
          <a:lstStyle/>
          <a:p>
            <a:r>
              <a:rPr lang="en-US" dirty="0"/>
              <a:t>Railroad companies sold off land to farmers for 2-10 dollars an </a:t>
            </a:r>
            <a:r>
              <a:rPr lang="en-US" dirty="0" smtClean="0"/>
              <a:t>acre</a:t>
            </a:r>
          </a:p>
          <a:p>
            <a:r>
              <a:rPr lang="en-US" dirty="0" smtClean="0"/>
              <a:t>Railroad companies sent </a:t>
            </a:r>
            <a:r>
              <a:rPr lang="en-US" dirty="0"/>
              <a:t>agents to Europe to recruit buyers:  By 1880, 44% of settlers in Nebraska and 70% in Minnesota and Wisconsin were </a:t>
            </a:r>
            <a:r>
              <a:rPr lang="en-US" dirty="0" smtClean="0"/>
              <a:t>immigrants</a:t>
            </a:r>
          </a:p>
          <a:p>
            <a:r>
              <a:rPr lang="en-US" dirty="0" smtClean="0"/>
              <a:t>Farms, ranches and towns sprouted up along rail lines</a:t>
            </a:r>
            <a:endParaRPr lang="en-US" dirty="0"/>
          </a:p>
          <a:p>
            <a:endParaRPr lang="en-US" dirty="0"/>
          </a:p>
          <a:p>
            <a:pPr marL="0" indent="0">
              <a:buNone/>
            </a:pPr>
            <a:endParaRPr lang="en-US" dirty="0"/>
          </a:p>
        </p:txBody>
      </p:sp>
      <p:sp>
        <p:nvSpPr>
          <p:cNvPr id="4" name="Content Placeholder 3"/>
          <p:cNvSpPr>
            <a:spLocks noGrp="1"/>
          </p:cNvSpPr>
          <p:nvPr>
            <p:ph sz="half" idx="2"/>
          </p:nvPr>
        </p:nvSpPr>
        <p:spPr>
          <a:xfrm>
            <a:off x="8458200" y="4191000"/>
            <a:ext cx="228600" cy="1935163"/>
          </a:xfrm>
        </p:spPr>
        <p:txBody>
          <a:bodyPr>
            <a:normAutofit fontScale="85000" lnSpcReduction="20000"/>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2400"/>
            <a:ext cx="4168702"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41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81208" cy="1143000"/>
          </a:xfrm>
        </p:spPr>
        <p:txBody>
          <a:bodyPr>
            <a:normAutofit/>
          </a:bodyPr>
          <a:lstStyle/>
          <a:p>
            <a:r>
              <a:rPr lang="en-US" sz="3200" dirty="0" smtClean="0"/>
              <a:t>A.  New Technologies and Industry</a:t>
            </a:r>
            <a:br>
              <a:rPr lang="en-US" sz="3200" dirty="0" smtClean="0"/>
            </a:br>
            <a:r>
              <a:rPr lang="en-US" sz="3200" dirty="0"/>
              <a:t>	</a:t>
            </a:r>
            <a:r>
              <a:rPr lang="en-US" sz="3200" dirty="0" smtClean="0"/>
              <a:t>2.  Inventions opened the West to settlement</a:t>
            </a:r>
            <a:endParaRPr lang="en-US" sz="3200" dirty="0"/>
          </a:p>
        </p:txBody>
      </p:sp>
      <p:sp>
        <p:nvSpPr>
          <p:cNvPr id="3" name="Content Placeholder 2"/>
          <p:cNvSpPr>
            <a:spLocks noGrp="1"/>
          </p:cNvSpPr>
          <p:nvPr>
            <p:ph idx="1"/>
          </p:nvPr>
        </p:nvSpPr>
        <p:spPr>
          <a:xfrm>
            <a:off x="228599" y="1447800"/>
            <a:ext cx="5029200" cy="5029200"/>
          </a:xfrm>
        </p:spPr>
        <p:txBody>
          <a:bodyPr>
            <a:normAutofit lnSpcReduction="10000"/>
          </a:bodyPr>
          <a:lstStyle/>
          <a:p>
            <a:r>
              <a:rPr lang="en-US" dirty="0" smtClean="0"/>
              <a:t>1837, John Deere invented the steel plow</a:t>
            </a:r>
          </a:p>
          <a:p>
            <a:r>
              <a:rPr lang="en-US" dirty="0" smtClean="0"/>
              <a:t>1847, Cyrus McCormick began the mass production of a reaping machine.  </a:t>
            </a:r>
          </a:p>
          <a:p>
            <a:r>
              <a:rPr lang="en-US" dirty="0" smtClean="0"/>
              <a:t>Mass market didn’t develop until 1880s, as farmers began to settle the Great Plains</a:t>
            </a:r>
          </a:p>
          <a:p>
            <a:r>
              <a:rPr lang="en-US" dirty="0" smtClean="0"/>
              <a:t>Other inventions—Barbed Wire (1874) fenced in the land; Corn binder (1878)</a:t>
            </a:r>
          </a:p>
          <a:p>
            <a:r>
              <a:rPr lang="en-US" dirty="0" smtClean="0"/>
              <a:t>Effects-By 1890 there were more than 900 manufacturers of farm equipment</a:t>
            </a:r>
          </a:p>
          <a:p>
            <a:r>
              <a:rPr lang="en-US" dirty="0" smtClean="0"/>
              <a:t>In 1830 producing a bushel of grain took about 180 minutes; by 1900 it took only 10 minutes; grain could now be made available to wider markets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799" y="1407402"/>
            <a:ext cx="3723409" cy="2177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http://xroads.virginia.edu/~class/am485_98/cook/jak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301" y="3733800"/>
            <a:ext cx="2850403" cy="285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0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200" dirty="0" smtClean="0"/>
              <a:t>B.  Federal Land Policy</a:t>
            </a:r>
            <a:r>
              <a:rPr lang="en-US" sz="3200" dirty="0"/>
              <a:t/>
            </a:r>
            <a:br>
              <a:rPr lang="en-US" sz="3200" dirty="0"/>
            </a:br>
            <a:r>
              <a:rPr lang="en-US" sz="3200" dirty="0"/>
              <a:t>	1.  </a:t>
            </a:r>
            <a:r>
              <a:rPr lang="en-US" sz="3200" dirty="0" smtClean="0"/>
              <a:t>Pacific Railway Act of 1862</a:t>
            </a:r>
            <a:endParaRPr lang="en-US" sz="3200" dirty="0"/>
          </a:p>
        </p:txBody>
      </p:sp>
      <p:sp>
        <p:nvSpPr>
          <p:cNvPr id="3" name="Content Placeholder 2"/>
          <p:cNvSpPr>
            <a:spLocks noGrp="1"/>
          </p:cNvSpPr>
          <p:nvPr>
            <p:ph idx="1"/>
          </p:nvPr>
        </p:nvSpPr>
        <p:spPr>
          <a:xfrm>
            <a:off x="457200" y="1212273"/>
            <a:ext cx="3352800" cy="5638800"/>
          </a:xfrm>
        </p:spPr>
        <p:txBody>
          <a:bodyPr>
            <a:normAutofit fontScale="92500" lnSpcReduction="20000"/>
          </a:bodyPr>
          <a:lstStyle/>
          <a:p>
            <a:r>
              <a:rPr lang="en-US" dirty="0" smtClean="0"/>
              <a:t>From 1850 to 1871, the federal government made huge land grants to the railroads—170 million acres, worth half a billion dollars—for laying track in the West</a:t>
            </a:r>
          </a:p>
          <a:p>
            <a:r>
              <a:rPr lang="en-US" b="1" dirty="0" smtClean="0"/>
              <a:t>Pacific Railway Act of 1862--</a:t>
            </a:r>
            <a:r>
              <a:rPr lang="en-US" dirty="0" smtClean="0"/>
              <a:t>authorized a north-central line to be built jointly by the Union Pacific westward from Omaha and the Central Pacific eastward from Sacramento.</a:t>
            </a:r>
          </a:p>
          <a:p>
            <a:r>
              <a:rPr lang="en-US" dirty="0"/>
              <a:t>T</a:t>
            </a:r>
            <a:r>
              <a:rPr lang="en-US" dirty="0" smtClean="0"/>
              <a:t>he Union Pacific and Central Pacific railroad companies received 10 square miles of public land for every mile of track laid in a state; and 20 square miles in a territory</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447800"/>
            <a:ext cx="478155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88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  Federal Land </a:t>
            </a:r>
            <a:r>
              <a:rPr lang="en-US" sz="3200" dirty="0" smtClean="0"/>
              <a:t>Policy</a:t>
            </a:r>
            <a:br>
              <a:rPr lang="en-US" sz="3200" dirty="0" smtClean="0"/>
            </a:br>
            <a:r>
              <a:rPr lang="en-US" sz="3200" dirty="0"/>
              <a:t>	</a:t>
            </a:r>
            <a:r>
              <a:rPr lang="en-US" sz="3200" dirty="0" smtClean="0"/>
              <a:t>2.  Homestead Act of 1862</a:t>
            </a:r>
            <a:endParaRPr lang="en-US" sz="3200" dirty="0"/>
          </a:p>
        </p:txBody>
      </p:sp>
      <p:sp>
        <p:nvSpPr>
          <p:cNvPr id="3" name="Content Placeholder 2"/>
          <p:cNvSpPr>
            <a:spLocks noGrp="1"/>
          </p:cNvSpPr>
          <p:nvPr>
            <p:ph idx="1"/>
          </p:nvPr>
        </p:nvSpPr>
        <p:spPr>
          <a:xfrm>
            <a:off x="200890" y="1600200"/>
            <a:ext cx="4142509" cy="5638800"/>
          </a:xfrm>
        </p:spPr>
        <p:txBody>
          <a:bodyPr>
            <a:normAutofit fontScale="77500" lnSpcReduction="20000"/>
          </a:bodyPr>
          <a:lstStyle/>
          <a:p>
            <a:r>
              <a:rPr lang="en-US" sz="2800" dirty="0" smtClean="0"/>
              <a:t>1862- Congress passed the </a:t>
            </a:r>
            <a:r>
              <a:rPr lang="en-US" sz="2800" b="1" dirty="0" smtClean="0"/>
              <a:t>Homestead Act</a:t>
            </a:r>
            <a:r>
              <a:rPr lang="en-US" sz="2800" dirty="0" smtClean="0"/>
              <a:t>; offered 160 acres of land free to any citizen or intended citizen who was head of the household</a:t>
            </a:r>
          </a:p>
          <a:p>
            <a:r>
              <a:rPr lang="en-US" sz="2800" dirty="0" smtClean="0"/>
              <a:t>From 1862-1900, up to 600,000 families took advantage of this policy</a:t>
            </a:r>
          </a:p>
          <a:p>
            <a:r>
              <a:rPr lang="en-US" sz="2800" dirty="0"/>
              <a:t>After passage of the Homestead Act a former slave named Benjamin “Pap” Singleton began urging blacks to form their own independent communities in the West.</a:t>
            </a:r>
          </a:p>
          <a:p>
            <a:r>
              <a:rPr lang="en-US" sz="2800" dirty="0"/>
              <a:t>Several thousand of these </a:t>
            </a:r>
            <a:r>
              <a:rPr lang="en-US" sz="2800" b="1" dirty="0"/>
              <a:t>“</a:t>
            </a:r>
            <a:r>
              <a:rPr lang="en-US" sz="2800" b="1" dirty="0" err="1"/>
              <a:t>Exodusters</a:t>
            </a:r>
            <a:r>
              <a:rPr lang="en-US" sz="2800" b="1" dirty="0"/>
              <a:t>” </a:t>
            </a:r>
            <a:r>
              <a:rPr lang="en-US" sz="2800" dirty="0"/>
              <a:t>moved from post Reconstruction South to Kansas</a:t>
            </a:r>
          </a:p>
          <a:p>
            <a:endParaRPr lang="en-US" sz="2800"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657600"/>
            <a:ext cx="3290248" cy="2595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5715000" y="274638"/>
            <a:ext cx="2735693" cy="3441411"/>
          </a:xfrm>
          <a:prstGeom prst="rect">
            <a:avLst/>
          </a:prstGeom>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561" y="3886200"/>
            <a:ext cx="3290248" cy="2595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65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391400" cy="1143000"/>
          </a:xfrm>
        </p:spPr>
        <p:txBody>
          <a:bodyPr>
            <a:normAutofit/>
          </a:bodyPr>
          <a:lstStyle/>
          <a:p>
            <a:r>
              <a:rPr lang="en-US" sz="3200" dirty="0"/>
              <a:t>B.  Federal Land Policy</a:t>
            </a:r>
            <a:br>
              <a:rPr lang="en-US" sz="3200" dirty="0"/>
            </a:br>
            <a:r>
              <a:rPr lang="en-US" sz="3200" dirty="0"/>
              <a:t>	2.  Homestead Act of 1862</a:t>
            </a:r>
          </a:p>
        </p:txBody>
      </p:sp>
      <p:sp>
        <p:nvSpPr>
          <p:cNvPr id="3" name="Content Placeholder 2"/>
          <p:cNvSpPr>
            <a:spLocks noGrp="1"/>
          </p:cNvSpPr>
          <p:nvPr>
            <p:ph idx="1"/>
          </p:nvPr>
        </p:nvSpPr>
        <p:spPr>
          <a:xfrm>
            <a:off x="457200" y="1600200"/>
            <a:ext cx="4648200" cy="5638800"/>
          </a:xfrm>
        </p:spPr>
        <p:txBody>
          <a:bodyPr>
            <a:normAutofit/>
          </a:bodyPr>
          <a:lstStyle/>
          <a:p>
            <a:r>
              <a:rPr lang="en-US" sz="2800" dirty="0"/>
              <a:t>1889-major land giveaway in Oklahoma territory attracted thousands.  In less than one day land hungry settlers claimed 2 million acres of land.  Some took possession of the land before it was officially declared open by the government (Sooners)</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087" y="1378744"/>
            <a:ext cx="3913187"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267200"/>
            <a:ext cx="2469791" cy="246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67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  Federal Land Policy</a:t>
            </a:r>
            <a:br>
              <a:rPr lang="en-US" sz="3200" dirty="0"/>
            </a:br>
            <a:r>
              <a:rPr lang="en-US" sz="3200" dirty="0"/>
              <a:t>	</a:t>
            </a:r>
            <a:r>
              <a:rPr lang="en-US" sz="3200" dirty="0" smtClean="0"/>
              <a:t>3. </a:t>
            </a:r>
            <a:r>
              <a:rPr lang="en-US" sz="3200" dirty="0"/>
              <a:t>Morrill Act of 1862 </a:t>
            </a:r>
          </a:p>
        </p:txBody>
      </p:sp>
      <p:sp>
        <p:nvSpPr>
          <p:cNvPr id="3" name="Content Placeholder 2"/>
          <p:cNvSpPr>
            <a:spLocks noGrp="1"/>
          </p:cNvSpPr>
          <p:nvPr>
            <p:ph idx="1"/>
          </p:nvPr>
        </p:nvSpPr>
        <p:spPr>
          <a:xfrm>
            <a:off x="152400" y="1590408"/>
            <a:ext cx="4724400" cy="4962792"/>
          </a:xfrm>
        </p:spPr>
        <p:txBody>
          <a:bodyPr>
            <a:normAutofit/>
          </a:bodyPr>
          <a:lstStyle/>
          <a:p>
            <a:r>
              <a:rPr lang="en-US" dirty="0" smtClean="0"/>
              <a:t>Federal government supported farmers in the west and south by financing agricultural education</a:t>
            </a:r>
          </a:p>
          <a:p>
            <a:r>
              <a:rPr lang="en-US" b="1" dirty="0" smtClean="0"/>
              <a:t>Morrill Act of 1862 </a:t>
            </a:r>
            <a:r>
              <a:rPr lang="en-US" dirty="0" smtClean="0"/>
              <a:t>gave federal land to states to help finance agricultural colleges; </a:t>
            </a:r>
          </a:p>
          <a:p>
            <a:r>
              <a:rPr lang="en-US" dirty="0" smtClean="0"/>
              <a:t>agricultural researchers developed grains for arid soil and techniques for dry farming, which helped the land to retain moisture.  Innovations helped the dry eastern plains to become “the breadbasket of the nation”.</a:t>
            </a:r>
            <a:endParaRPr lang="en-US" dirty="0"/>
          </a:p>
        </p:txBody>
      </p:sp>
      <p:pic>
        <p:nvPicPr>
          <p:cNvPr id="5122" name="Picture 2" descr="http://upload.wikimedia.org/wikipedia/commons/b/b9/Land_grant_college_sta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395" y="1552575"/>
            <a:ext cx="285750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0509" y="3834201"/>
            <a:ext cx="1905000" cy="206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2391" y="3868837"/>
            <a:ext cx="1998484" cy="203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356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of the Frontier</a:t>
            </a:r>
            <a:endParaRPr lang="en-US" dirty="0"/>
          </a:p>
        </p:txBody>
      </p:sp>
      <p:sp>
        <p:nvSpPr>
          <p:cNvPr id="3" name="Content Placeholder 2"/>
          <p:cNvSpPr>
            <a:spLocks noGrp="1"/>
          </p:cNvSpPr>
          <p:nvPr>
            <p:ph idx="1"/>
          </p:nvPr>
        </p:nvSpPr>
        <p:spPr>
          <a:xfrm>
            <a:off x="304800" y="1600200"/>
            <a:ext cx="4800600" cy="4525963"/>
          </a:xfrm>
        </p:spPr>
        <p:txBody>
          <a:bodyPr>
            <a:normAutofit/>
          </a:bodyPr>
          <a:lstStyle/>
          <a:p>
            <a:r>
              <a:rPr lang="en-US" dirty="0" smtClean="0"/>
              <a:t>By 1890 individuals had purchased nearly 19 million acres of government owned land</a:t>
            </a:r>
          </a:p>
          <a:p>
            <a:r>
              <a:rPr lang="en-US" dirty="0" smtClean="0"/>
              <a:t>The census that year declared that the frontier no longer existed.</a:t>
            </a:r>
          </a:p>
          <a:p>
            <a:r>
              <a:rPr lang="en-US" dirty="0" smtClean="0"/>
              <a:t>1893 essay by historian Frederick Jackson Turner, “The Significance of the Frontier in American History”</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60071"/>
            <a:ext cx="3276600" cy="4446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KWL Homework</a:t>
            </a:r>
            <a:endParaRPr lang="en-US" dirty="0"/>
          </a:p>
        </p:txBody>
      </p:sp>
      <p:sp>
        <p:nvSpPr>
          <p:cNvPr id="3" name="Content Placeholder 2"/>
          <p:cNvSpPr>
            <a:spLocks noGrp="1"/>
          </p:cNvSpPr>
          <p:nvPr>
            <p:ph idx="1"/>
          </p:nvPr>
        </p:nvSpPr>
        <p:spPr/>
        <p:txBody>
          <a:bodyPr/>
          <a:lstStyle/>
          <a:p>
            <a:r>
              <a:rPr lang="en-US" dirty="0" smtClean="0"/>
              <a:t>What do you </a:t>
            </a:r>
            <a:r>
              <a:rPr lang="en-US" b="1" dirty="0" smtClean="0"/>
              <a:t>know</a:t>
            </a:r>
            <a:r>
              <a:rPr lang="en-US" dirty="0" smtClean="0"/>
              <a:t> about the West and westward migration in American history?</a:t>
            </a:r>
          </a:p>
          <a:p>
            <a:r>
              <a:rPr lang="en-US" dirty="0" smtClean="0"/>
              <a:t>What would you like or </a:t>
            </a:r>
            <a:r>
              <a:rPr lang="en-US" b="1" dirty="0" smtClean="0"/>
              <a:t>want</a:t>
            </a:r>
            <a:r>
              <a:rPr lang="en-US" dirty="0" smtClean="0"/>
              <a:t> to know about the West and westward migration in American History?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76245514"/>
              </p:ext>
            </p:extLst>
          </p:nvPr>
        </p:nvGraphicFramePr>
        <p:xfrm>
          <a:off x="1219200" y="3810000"/>
          <a:ext cx="6096000" cy="1478280"/>
        </p:xfrm>
        <a:graphic>
          <a:graphicData uri="http://schemas.openxmlformats.org/drawingml/2006/table">
            <a:tbl>
              <a:tblPr firstRow="1" bandRow="1">
                <a:tableStyleId>{5C22544A-7EE6-4342-B048-85BDC9FD1C3A}</a:tableStyleId>
              </a:tblPr>
              <a:tblGrid>
                <a:gridCol w="2032000"/>
                <a:gridCol w="2032000"/>
                <a:gridCol w="2032000"/>
              </a:tblGrid>
              <a:tr h="0">
                <a:tc>
                  <a:txBody>
                    <a:bodyPr/>
                    <a:lstStyle/>
                    <a:p>
                      <a:r>
                        <a:rPr lang="en-US" dirty="0" smtClean="0"/>
                        <a:t>Know</a:t>
                      </a:r>
                      <a:endParaRPr lang="en-US" dirty="0"/>
                    </a:p>
                  </a:txBody>
                  <a:tcPr/>
                </a:tc>
                <a:tc>
                  <a:txBody>
                    <a:bodyPr/>
                    <a:lstStyle/>
                    <a:p>
                      <a:r>
                        <a:rPr lang="en-US" dirty="0" smtClean="0"/>
                        <a:t>Want</a:t>
                      </a:r>
                      <a:endParaRPr lang="en-US" dirty="0"/>
                    </a:p>
                  </a:txBody>
                  <a:tcPr/>
                </a:tc>
                <a:tc>
                  <a:txBody>
                    <a:bodyPr/>
                    <a:lstStyle/>
                    <a:p>
                      <a:r>
                        <a:rPr lang="en-US" dirty="0" smtClean="0"/>
                        <a:t>Learned</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978511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Pacific Railroad Question, 1867</a:t>
            </a:r>
            <a:endParaRPr lang="en-US" dirty="0"/>
          </a:p>
        </p:txBody>
      </p:sp>
      <p:sp>
        <p:nvSpPr>
          <p:cNvPr id="3" name="Content Placeholder 2"/>
          <p:cNvSpPr>
            <a:spLocks noGrp="1"/>
          </p:cNvSpPr>
          <p:nvPr>
            <p:ph idx="1"/>
          </p:nvPr>
        </p:nvSpPr>
        <p:spPr>
          <a:xfrm>
            <a:off x="453788" y="1828800"/>
            <a:ext cx="7620000" cy="4800600"/>
          </a:xfrm>
        </p:spPr>
        <p:txBody>
          <a:bodyPr/>
          <a:lstStyle/>
          <a:p>
            <a:r>
              <a:rPr lang="en-US" dirty="0" smtClean="0"/>
              <a:t>Read your assigned speech.</a:t>
            </a:r>
          </a:p>
          <a:p>
            <a:r>
              <a:rPr lang="en-US" dirty="0" smtClean="0"/>
              <a:t>Answer the following questions as you read:</a:t>
            </a:r>
          </a:p>
          <a:p>
            <a:pPr lvl="1"/>
            <a:r>
              <a:rPr lang="en-US" sz="2400" b="1" dirty="0" smtClean="0"/>
              <a:t>What is the main idea of the speech?  What evidence used by the Senator best supports this idea?  </a:t>
            </a:r>
          </a:p>
          <a:p>
            <a:pPr lvl="1"/>
            <a:r>
              <a:rPr lang="en-US" sz="2400" b="1" dirty="0" smtClean="0"/>
              <a:t>How </a:t>
            </a:r>
            <a:r>
              <a:rPr lang="en-US" sz="2400" b="1" dirty="0"/>
              <a:t>does the transcontinental railroad offer </a:t>
            </a:r>
            <a:r>
              <a:rPr lang="en-US" sz="2400" b="1" dirty="0" smtClean="0"/>
              <a:t>a chance </a:t>
            </a:r>
            <a:r>
              <a:rPr lang="en-US" sz="2400" b="1" dirty="0"/>
              <a:t>for the nation </a:t>
            </a:r>
            <a:r>
              <a:rPr lang="en-US" sz="2400" b="1" dirty="0" smtClean="0"/>
              <a:t>to “move on” from the devastation of the Civil </a:t>
            </a:r>
            <a:r>
              <a:rPr lang="en-US" sz="2400" b="1" dirty="0"/>
              <a:t>W</a:t>
            </a:r>
            <a:r>
              <a:rPr lang="en-US" sz="2400" b="1" dirty="0" smtClean="0"/>
              <a:t>ar</a:t>
            </a:r>
            <a:r>
              <a:rPr lang="en-US" sz="2400" b="1" dirty="0" smtClean="0"/>
              <a:t>?</a:t>
            </a:r>
          </a:p>
          <a:p>
            <a:pPr lvl="1"/>
            <a:r>
              <a:rPr lang="en-US" sz="2400" b="1" dirty="0" smtClean="0"/>
              <a:t>How does </a:t>
            </a:r>
            <a:r>
              <a:rPr lang="en-US" sz="2400" b="1" dirty="0"/>
              <a:t>the </a:t>
            </a:r>
            <a:r>
              <a:rPr lang="en-US" sz="2400" b="1" dirty="0" smtClean="0"/>
              <a:t>senator </a:t>
            </a:r>
            <a:r>
              <a:rPr lang="en-US" sz="2400" b="1" dirty="0" smtClean="0"/>
              <a:t>use the growth of the railroad industry to define American progress?</a:t>
            </a:r>
            <a:endParaRPr lang="en-US" sz="2400" b="1" dirty="0" smtClean="0"/>
          </a:p>
          <a:p>
            <a:pPr lvl="1"/>
            <a:endParaRPr lang="en-US" dirty="0"/>
          </a:p>
        </p:txBody>
      </p:sp>
    </p:spTree>
    <p:extLst>
      <p:ext uri="{BB962C8B-B14F-4D97-AF65-F5344CB8AC3E}">
        <p14:creationId xmlns:p14="http://schemas.microsoft.com/office/powerpoint/2010/main" val="2427500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Identifications </a:t>
            </a:r>
            <a:endParaRPr lang="en-US" dirty="0"/>
          </a:p>
        </p:txBody>
      </p:sp>
      <p:sp>
        <p:nvSpPr>
          <p:cNvPr id="5" name="Content Placeholder 4"/>
          <p:cNvSpPr>
            <a:spLocks noGrp="1"/>
          </p:cNvSpPr>
          <p:nvPr>
            <p:ph idx="1"/>
          </p:nvPr>
        </p:nvSpPr>
        <p:spPr/>
        <p:txBody>
          <a:bodyPr/>
          <a:lstStyle/>
          <a:p>
            <a:r>
              <a:rPr lang="en-US" dirty="0" smtClean="0"/>
              <a:t>There is a specific way that you need to define terms in American History II.  These definitions would be part of your homework’s guided reading assignments or on a major assessment such as a quiz or unit test.</a:t>
            </a:r>
          </a:p>
          <a:p>
            <a:r>
              <a:rPr lang="en-US" dirty="0" smtClean="0"/>
              <a:t>Use the rubric provided as a guideline to define, or identify, the following term that should be familiar to you from American History I:</a:t>
            </a:r>
          </a:p>
          <a:p>
            <a:pPr lvl="1"/>
            <a:r>
              <a:rPr lang="en-US" sz="2800" b="1" dirty="0" smtClean="0"/>
              <a:t>Manifest Destiny</a:t>
            </a:r>
            <a:endParaRPr lang="en-US" sz="2800" b="1" dirty="0"/>
          </a:p>
        </p:txBody>
      </p:sp>
    </p:spTree>
    <p:extLst>
      <p:ext uri="{BB962C8B-B14F-4D97-AF65-F5344CB8AC3E}">
        <p14:creationId xmlns:p14="http://schemas.microsoft.com/office/powerpoint/2010/main" val="187860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09"/>
            <a:ext cx="7620000" cy="1143000"/>
          </a:xfrm>
        </p:spPr>
        <p:txBody>
          <a:bodyPr/>
          <a:lstStyle/>
          <a:p>
            <a:r>
              <a:rPr lang="en-US" dirty="0" smtClean="0"/>
              <a:t>Manifest Destiny</a:t>
            </a:r>
            <a:endParaRPr lang="en-US" dirty="0"/>
          </a:p>
        </p:txBody>
      </p:sp>
      <p:sp>
        <p:nvSpPr>
          <p:cNvPr id="3" name="Content Placeholder 2"/>
          <p:cNvSpPr>
            <a:spLocks noGrp="1"/>
          </p:cNvSpPr>
          <p:nvPr>
            <p:ph idx="1"/>
          </p:nvPr>
        </p:nvSpPr>
        <p:spPr>
          <a:xfrm>
            <a:off x="152400" y="1143000"/>
            <a:ext cx="8305800" cy="5486400"/>
          </a:xfrm>
        </p:spPr>
        <p:txBody>
          <a:bodyPr>
            <a:normAutofit fontScale="77500" lnSpcReduction="20000"/>
          </a:bodyPr>
          <a:lstStyle/>
          <a:p>
            <a:r>
              <a:rPr lang="en-US" dirty="0" smtClean="0"/>
              <a:t>A newspaper editor, John L. O’Sullivan  first  coined the phrase “Manifest Destiny” in an 1845 issue of the Democratic publication, </a:t>
            </a:r>
            <a:r>
              <a:rPr lang="en-US" i="1" dirty="0" smtClean="0"/>
              <a:t>The North American Review</a:t>
            </a:r>
            <a:r>
              <a:rPr lang="en-US" dirty="0" smtClean="0"/>
              <a:t>.  In the paper, O’Sullivan attempted to rationalize the necessity of expanding westward by stating that Providence, or God, had blessed the development of our nation since the movement to colonize the original 13 British colonies; That only divine intervention could have granted Americans the ability to gain their independence and establish a government based upon the ideals of popular sovereignty, natural rights and individual freedoms.  God wanted such a nation to continue to prosper.</a:t>
            </a:r>
          </a:p>
          <a:p>
            <a:r>
              <a:rPr lang="en-US" dirty="0" smtClean="0"/>
              <a:t>Many individuals and groups had exhibited their belief in Manifest Destiny, by moving westward before the onset of the Civil War.  Christian missionaries, such as Marcus and </a:t>
            </a:r>
            <a:r>
              <a:rPr lang="en-US" dirty="0" err="1" smtClean="0"/>
              <a:t>Narcissa</a:t>
            </a:r>
            <a:r>
              <a:rPr lang="en-US" dirty="0" smtClean="0"/>
              <a:t> Whitman used the Oregon trail to migrate with the purpose of converting Native Americans.  Brigham Young led a great Mormon movement to the Great Salt Lake in order to avoid religious persecution.  Gold hungry 49ers settled in California for an opportunity to strike it rich.  Politicians, especially Democrats, used Manifest Destiny to justify the onset of the Mexican War.  James K. Polk had a firm belief that in order for the nation to prosper economically and politically, Americans must be prepared to take Mexican territory.</a:t>
            </a:r>
          </a:p>
          <a:p>
            <a:r>
              <a:rPr lang="en-US" dirty="0" smtClean="0"/>
              <a:t>Because of the possibility of war, the exploitation of Native Americans, and the expansion of slavery westward, Manifest Destiny created much debate leading up to the Civil War.  The  settlement of the 49</a:t>
            </a:r>
            <a:r>
              <a:rPr lang="en-US" baseline="30000" dirty="0" smtClean="0"/>
              <a:t>th</a:t>
            </a:r>
            <a:r>
              <a:rPr lang="en-US" dirty="0" smtClean="0"/>
              <a:t> parallel as the northern border of the U.S. along with the Treaty of Guadalupe Hidalgo in 1848 and the Gadsden Purchase of 1853 would fulfill the continental Manifest Destiny of the U.S.</a:t>
            </a:r>
          </a:p>
          <a:p>
            <a:r>
              <a:rPr lang="en-US" dirty="0" smtClean="0"/>
              <a:t>After the Civil War, government land policy and the development of new technology and industry such as the railroad would help settle the western frontier.  By the end of the nineteenth century, Manifest Destiny would come to encompass even more.</a:t>
            </a:r>
          </a:p>
        </p:txBody>
      </p:sp>
    </p:spTree>
    <p:extLst>
      <p:ext uri="{BB962C8B-B14F-4D97-AF65-F5344CB8AC3E}">
        <p14:creationId xmlns:p14="http://schemas.microsoft.com/office/powerpoint/2010/main" val="208141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573" y="6824"/>
            <a:ext cx="9220200" cy="6851176"/>
          </a:xfrm>
          <a:prstGeom prst="rect">
            <a:avLst/>
          </a:prstGeom>
        </p:spPr>
      </p:pic>
      <p:sp>
        <p:nvSpPr>
          <p:cNvPr id="3" name="TextBox 2"/>
          <p:cNvSpPr txBox="1"/>
          <p:nvPr/>
        </p:nvSpPr>
        <p:spPr>
          <a:xfrm>
            <a:off x="-76200" y="5883421"/>
            <a:ext cx="8420100" cy="954107"/>
          </a:xfrm>
          <a:prstGeom prst="rect">
            <a:avLst/>
          </a:prstGeom>
          <a:noFill/>
        </p:spPr>
        <p:txBody>
          <a:bodyPr wrap="square" rtlCol="0">
            <a:spAutoFit/>
          </a:bodyPr>
          <a:lstStyle/>
          <a:p>
            <a:pPr lvl="1"/>
            <a:r>
              <a:rPr lang="en-US" sz="2800" dirty="0" smtClean="0"/>
              <a:t>What </a:t>
            </a:r>
            <a:r>
              <a:rPr lang="en-US" sz="2800" dirty="0"/>
              <a:t>caused individuals or groups to migrate westward </a:t>
            </a:r>
            <a:r>
              <a:rPr lang="en-US" sz="2800" dirty="0" smtClean="0"/>
              <a:t>before the Civil War?</a:t>
            </a:r>
            <a:endParaRPr lang="en-US" sz="2800" dirty="0"/>
          </a:p>
        </p:txBody>
      </p:sp>
    </p:spTree>
    <p:extLst>
      <p:ext uri="{BB962C8B-B14F-4D97-AF65-F5344CB8AC3E}">
        <p14:creationId xmlns:p14="http://schemas.microsoft.com/office/powerpoint/2010/main" val="28250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1 Big Ideas</a:t>
            </a:r>
            <a:endParaRPr lang="en-US" dirty="0"/>
          </a:p>
        </p:txBody>
      </p:sp>
      <p:sp>
        <p:nvSpPr>
          <p:cNvPr id="3" name="Content Placeholder 2"/>
          <p:cNvSpPr>
            <a:spLocks noGrp="1"/>
          </p:cNvSpPr>
          <p:nvPr>
            <p:ph idx="1"/>
          </p:nvPr>
        </p:nvSpPr>
        <p:spPr/>
        <p:txBody>
          <a:bodyPr>
            <a:normAutofit/>
          </a:bodyPr>
          <a:lstStyle/>
          <a:p>
            <a:r>
              <a:rPr lang="en-US" sz="2800" b="1" dirty="0" smtClean="0"/>
              <a:t>Students will understand that </a:t>
            </a:r>
          </a:p>
          <a:p>
            <a:pPr lvl="1"/>
            <a:r>
              <a:rPr lang="en-US" sz="2800" dirty="0" smtClean="0"/>
              <a:t>A variety of economic, cultural, and political factors motivated people to migrate westward during the latter part of the 19</a:t>
            </a:r>
            <a:r>
              <a:rPr lang="en-US" sz="2800" baseline="30000" dirty="0" smtClean="0"/>
              <a:t>th</a:t>
            </a:r>
            <a:r>
              <a:rPr lang="en-US" sz="2800" dirty="0" smtClean="0"/>
              <a:t> Century.</a:t>
            </a:r>
          </a:p>
          <a:p>
            <a:pPr lvl="1"/>
            <a:endParaRPr lang="en-US" sz="2800" dirty="0"/>
          </a:p>
          <a:p>
            <a:r>
              <a:rPr lang="en-US" sz="2800" b="1" dirty="0" smtClean="0"/>
              <a:t>Essential Question:</a:t>
            </a:r>
          </a:p>
          <a:p>
            <a:pPr lvl="1"/>
            <a:r>
              <a:rPr lang="en-US" sz="2800" dirty="0" smtClean="0"/>
              <a:t>What caused individuals or groups to migrate westward between 1865 and 1900?</a:t>
            </a:r>
          </a:p>
        </p:txBody>
      </p:sp>
    </p:spTree>
    <p:extLst>
      <p:ext uri="{BB962C8B-B14F-4D97-AF65-F5344CB8AC3E}">
        <p14:creationId xmlns:p14="http://schemas.microsoft.com/office/powerpoint/2010/main" val="2351119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Settlement of the West </a:t>
            </a:r>
            <a:br>
              <a:rPr lang="en-US" sz="4000" dirty="0" smtClean="0"/>
            </a:br>
            <a:r>
              <a:rPr lang="en-US" sz="4000" dirty="0" smtClean="0"/>
              <a:t>Historical Perspective</a:t>
            </a:r>
            <a:endParaRPr lang="en-US" sz="4000" dirty="0"/>
          </a:p>
        </p:txBody>
      </p:sp>
      <p:sp>
        <p:nvSpPr>
          <p:cNvPr id="3" name="Content Placeholder 2"/>
          <p:cNvSpPr>
            <a:spLocks noGrp="1"/>
          </p:cNvSpPr>
          <p:nvPr>
            <p:ph idx="1"/>
          </p:nvPr>
        </p:nvSpPr>
        <p:spPr/>
        <p:txBody>
          <a:bodyPr/>
          <a:lstStyle/>
          <a:p>
            <a:r>
              <a:rPr lang="en-US" b="1" dirty="0" smtClean="0"/>
              <a:t>Perspective #1</a:t>
            </a:r>
          </a:p>
          <a:p>
            <a:pPr lvl="1"/>
            <a:r>
              <a:rPr lang="en-US" dirty="0" smtClean="0"/>
              <a:t>“…the settlement of the West beyond the Mississippi River constitutes a colorful drama of determined pioneers and two-fisted gunslingers overcoming all obstacles to secure their visions of freedom and opportunity amid the region’s awesome vastness.”</a:t>
            </a:r>
          </a:p>
          <a:p>
            <a:r>
              <a:rPr lang="en-US" b="1" dirty="0" smtClean="0"/>
              <a:t>Perspective #2</a:t>
            </a:r>
          </a:p>
          <a:p>
            <a:pPr lvl="1"/>
            <a:r>
              <a:rPr lang="en-US" dirty="0" smtClean="0"/>
              <a:t>“…the colonization of the Far West was a tragedy of shortsighted greed and irresponsible behavior, a story of reckless exploitation that scarred the land, decimated its wildlife, and nearly exterminated the culture of Native Americans”.</a:t>
            </a:r>
          </a:p>
          <a:p>
            <a:pPr lvl="1"/>
            <a:endParaRPr lang="en-US" dirty="0"/>
          </a:p>
          <a:p>
            <a:pPr lvl="1"/>
            <a:r>
              <a:rPr lang="en-US" dirty="0" smtClean="0"/>
              <a:t>Tindall, George B. &amp; Shi, David E., </a:t>
            </a:r>
            <a:r>
              <a:rPr lang="en-US" i="1" dirty="0" smtClean="0"/>
              <a:t>America-A Narrative History, </a:t>
            </a:r>
            <a:r>
              <a:rPr lang="en-US" dirty="0" smtClean="0"/>
              <a:t>2004</a:t>
            </a:r>
            <a:endParaRPr lang="en-US" dirty="0"/>
          </a:p>
        </p:txBody>
      </p:sp>
    </p:spTree>
    <p:extLst>
      <p:ext uri="{BB962C8B-B14F-4D97-AF65-F5344CB8AC3E}">
        <p14:creationId xmlns:p14="http://schemas.microsoft.com/office/powerpoint/2010/main" val="1226002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 Activity</a:t>
            </a:r>
            <a:endParaRPr lang="en-US" dirty="0"/>
          </a:p>
        </p:txBody>
      </p:sp>
      <p:sp>
        <p:nvSpPr>
          <p:cNvPr id="3" name="Content Placeholder 2"/>
          <p:cNvSpPr>
            <a:spLocks noGrp="1"/>
          </p:cNvSpPr>
          <p:nvPr>
            <p:ph idx="1"/>
          </p:nvPr>
        </p:nvSpPr>
        <p:spPr/>
        <p:txBody>
          <a:bodyPr>
            <a:normAutofit/>
          </a:bodyPr>
          <a:lstStyle/>
          <a:p>
            <a:r>
              <a:rPr lang="en-US" sz="2800" dirty="0" smtClean="0"/>
              <a:t>Which perspective do you think best represents the causes and effects of Westward Migration?  Why?</a:t>
            </a:r>
            <a:endParaRPr lang="en-US" sz="2800" dirty="0"/>
          </a:p>
        </p:txBody>
      </p:sp>
    </p:spTree>
    <p:extLst>
      <p:ext uri="{BB962C8B-B14F-4D97-AF65-F5344CB8AC3E}">
        <p14:creationId xmlns:p14="http://schemas.microsoft.com/office/powerpoint/2010/main" val="262069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Frontier</a:t>
            </a:r>
            <a:endParaRPr lang="en-US" dirty="0"/>
          </a:p>
        </p:txBody>
      </p:sp>
      <p:sp>
        <p:nvSpPr>
          <p:cNvPr id="3" name="Content Placeholder 2"/>
          <p:cNvSpPr>
            <a:spLocks noGrp="1"/>
          </p:cNvSpPr>
          <p:nvPr>
            <p:ph idx="1"/>
          </p:nvPr>
        </p:nvSpPr>
        <p:spPr>
          <a:xfrm>
            <a:off x="228600" y="1600200"/>
            <a:ext cx="3581400" cy="5029200"/>
          </a:xfrm>
        </p:spPr>
        <p:txBody>
          <a:bodyPr>
            <a:normAutofit lnSpcReduction="10000"/>
          </a:bodyPr>
          <a:lstStyle/>
          <a:p>
            <a:r>
              <a:rPr lang="en-US" dirty="0" smtClean="0"/>
              <a:t>It took 250 years (from the settlement of Jamestown until 1870) to turn 400 million acres of forests and prairies into farms.</a:t>
            </a:r>
          </a:p>
          <a:p>
            <a:r>
              <a:rPr lang="en-US" dirty="0" smtClean="0"/>
              <a:t>Settling the second 400 million acres took only 30 years (from 1870-1900)</a:t>
            </a:r>
          </a:p>
          <a:p>
            <a:r>
              <a:rPr lang="en-US" dirty="0" smtClean="0"/>
              <a:t>Why?</a:t>
            </a:r>
          </a:p>
          <a:p>
            <a:pPr marL="868680" lvl="1" indent="-457200">
              <a:buFont typeface="+mj-lt"/>
              <a:buAutoNum type="alphaUcPeriod"/>
            </a:pPr>
            <a:r>
              <a:rPr lang="en-US" b="1" dirty="0" smtClean="0"/>
              <a:t>New technology and </a:t>
            </a:r>
            <a:r>
              <a:rPr lang="en-US" b="1" dirty="0" smtClean="0"/>
              <a:t>industry </a:t>
            </a:r>
            <a:r>
              <a:rPr lang="en-US" dirty="0" smtClean="0"/>
              <a:t>encouraged westward migration </a:t>
            </a:r>
            <a:endParaRPr lang="en-US" dirty="0" smtClean="0"/>
          </a:p>
          <a:p>
            <a:pPr marL="868680" lvl="1" indent="-457200">
              <a:buFont typeface="+mj-lt"/>
              <a:buAutoNum type="alphaUcPeriod"/>
            </a:pPr>
            <a:r>
              <a:rPr lang="en-US" b="1" dirty="0"/>
              <a:t>Federal Land </a:t>
            </a:r>
            <a:r>
              <a:rPr lang="en-US" b="1" dirty="0" smtClean="0"/>
              <a:t>policy </a:t>
            </a:r>
            <a:r>
              <a:rPr lang="en-US" dirty="0" smtClean="0"/>
              <a:t>encouraged westward migration</a:t>
            </a:r>
            <a:endParaRPr lang="en-US" dirty="0"/>
          </a:p>
          <a:p>
            <a:pPr marL="868680" lvl="1" indent="-457200">
              <a:buFont typeface="+mj-lt"/>
              <a:buAutoNum type="alphaUcPeriod"/>
            </a:pPr>
            <a:endParaRPr lang="en-US"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3125" y="1905000"/>
            <a:ext cx="5134971"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54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  New Technology and Industry</a:t>
            </a:r>
            <a:br>
              <a:rPr lang="en-US" sz="3200" dirty="0" smtClean="0"/>
            </a:br>
            <a:r>
              <a:rPr lang="en-US" sz="3200" dirty="0" smtClean="0"/>
              <a:t>	1.  Railroads open the West</a:t>
            </a:r>
            <a:endParaRPr lang="en-US" sz="3200" dirty="0"/>
          </a:p>
        </p:txBody>
      </p:sp>
      <p:sp>
        <p:nvSpPr>
          <p:cNvPr id="3" name="Content Placeholder 2"/>
          <p:cNvSpPr>
            <a:spLocks noGrp="1"/>
          </p:cNvSpPr>
          <p:nvPr>
            <p:ph idx="1"/>
          </p:nvPr>
        </p:nvSpPr>
        <p:spPr>
          <a:xfrm>
            <a:off x="228600" y="1524000"/>
            <a:ext cx="4495800" cy="5334000"/>
          </a:xfrm>
        </p:spPr>
        <p:txBody>
          <a:bodyPr>
            <a:normAutofit/>
          </a:bodyPr>
          <a:lstStyle/>
          <a:p>
            <a:r>
              <a:rPr lang="en-US" dirty="0" smtClean="0"/>
              <a:t>Railroads were the nation’s first big business, the first magnet for great financial market investment, and the first industry to develop a large scale management bureaucracy</a:t>
            </a:r>
          </a:p>
          <a:p>
            <a:r>
              <a:rPr lang="en-US" dirty="0" smtClean="0"/>
              <a:t>Railroads opened the west, connected raw materials to factories and markets, creating a national market for the nation’s goods and produce.</a:t>
            </a:r>
          </a:p>
          <a:p>
            <a:r>
              <a:rPr lang="en-US" dirty="0" smtClean="0"/>
              <a:t>Railroads themselves were gigantic markets for iron, steel, lumber and other capital</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661" y="1440873"/>
            <a:ext cx="3526257"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25291" y="6368534"/>
            <a:ext cx="3974999" cy="369332"/>
          </a:xfrm>
          <a:prstGeom prst="rect">
            <a:avLst/>
          </a:prstGeom>
          <a:noFill/>
        </p:spPr>
        <p:txBody>
          <a:bodyPr wrap="none" rtlCol="0">
            <a:spAutoFit/>
          </a:bodyPr>
          <a:lstStyle/>
          <a:p>
            <a:r>
              <a:rPr lang="en-US" dirty="0" smtClean="0"/>
              <a:t>Cornelius Vanderbilt, “The Commodore”</a:t>
            </a:r>
            <a:endParaRPr lang="en-US" dirty="0"/>
          </a:p>
        </p:txBody>
      </p:sp>
    </p:spTree>
    <p:extLst>
      <p:ext uri="{BB962C8B-B14F-4D97-AF65-F5344CB8AC3E}">
        <p14:creationId xmlns:p14="http://schemas.microsoft.com/office/powerpoint/2010/main" val="137751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200" dirty="0"/>
              <a:t>A.  New Technology and Industry</a:t>
            </a:r>
            <a:br>
              <a:rPr lang="en-US" sz="3200" dirty="0"/>
            </a:br>
            <a:r>
              <a:rPr lang="en-US" sz="3200" dirty="0"/>
              <a:t>	1.  Railroads open the West</a:t>
            </a:r>
          </a:p>
        </p:txBody>
      </p:sp>
      <p:sp>
        <p:nvSpPr>
          <p:cNvPr id="3" name="Content Placeholder 2"/>
          <p:cNvSpPr>
            <a:spLocks noGrp="1"/>
          </p:cNvSpPr>
          <p:nvPr>
            <p:ph idx="1"/>
          </p:nvPr>
        </p:nvSpPr>
        <p:spPr>
          <a:xfrm>
            <a:off x="457200" y="1212273"/>
            <a:ext cx="3352800" cy="5638800"/>
          </a:xfrm>
        </p:spPr>
        <p:txBody>
          <a:bodyPr>
            <a:normAutofit fontScale="92500" lnSpcReduction="20000"/>
          </a:bodyPr>
          <a:lstStyle/>
          <a:p>
            <a:r>
              <a:rPr lang="en-US" dirty="0" smtClean="0"/>
              <a:t>From 1850 to 1871, the federal government made huge land grants to the railroads—170 million acres, worth half a billion dollars—for laying track in the West</a:t>
            </a:r>
          </a:p>
          <a:p>
            <a:r>
              <a:rPr lang="en-US" b="1" dirty="0" smtClean="0"/>
              <a:t>Pacific Railway Act of 1862--</a:t>
            </a:r>
            <a:r>
              <a:rPr lang="en-US" dirty="0" smtClean="0"/>
              <a:t>authorized a north-central line to be built jointly by the Union Pacific westward from Omaha and the Central Pacific eastward from Sacramento.</a:t>
            </a:r>
          </a:p>
          <a:p>
            <a:r>
              <a:rPr lang="en-US" dirty="0"/>
              <a:t>T</a:t>
            </a:r>
            <a:r>
              <a:rPr lang="en-US" dirty="0" smtClean="0"/>
              <a:t>he Union Pacific and Central Pacific railroad companies received 10 square miles of public land for every mile of track laid in a state; and 20 square miles in a territory</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447800"/>
            <a:ext cx="478155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589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2337</TotalTime>
  <Words>1610</Words>
  <Application>Microsoft Office PowerPoint</Application>
  <PresentationFormat>On-screen Show (4:3)</PresentationFormat>
  <Paragraphs>93</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Cambria</vt:lpstr>
      <vt:lpstr>Adjacency</vt:lpstr>
      <vt:lpstr>New Frontiers in America</vt:lpstr>
      <vt:lpstr>KWL Homework</vt:lpstr>
      <vt:lpstr>PowerPoint Presentation</vt:lpstr>
      <vt:lpstr>Unit 1 Big Ideas</vt:lpstr>
      <vt:lpstr>Settlement of the West  Historical Perspective</vt:lpstr>
      <vt:lpstr>Perspective Activity</vt:lpstr>
      <vt:lpstr>Western Frontier</vt:lpstr>
      <vt:lpstr>A.  New Technology and Industry  1.  Railroads open the West</vt:lpstr>
      <vt:lpstr>A.  New Technology and Industry  1.  Railroads open the West</vt:lpstr>
      <vt:lpstr>PowerPoint Presentation</vt:lpstr>
      <vt:lpstr>PowerPoint Presentation</vt:lpstr>
      <vt:lpstr>A.  New Technology and Industry  1.  Railroads open the West</vt:lpstr>
      <vt:lpstr>A.  New Technology and Industry  1.  Railroads open the West</vt:lpstr>
      <vt:lpstr>A.  New Technologies and Industry  2.  Inventions opened the West to settlement</vt:lpstr>
      <vt:lpstr>B.  Federal Land Policy  1.  Pacific Railway Act of 1862</vt:lpstr>
      <vt:lpstr>B.  Federal Land Policy  2.  Homestead Act of 1862</vt:lpstr>
      <vt:lpstr>B.  Federal Land Policy  2.  Homestead Act of 1862</vt:lpstr>
      <vt:lpstr>B.  Federal Land Policy  3. Morrill Act of 1862 </vt:lpstr>
      <vt:lpstr>Closing of the Frontier</vt:lpstr>
      <vt:lpstr>The Pacific Railroad Question, 1867</vt:lpstr>
      <vt:lpstr>Identifications </vt:lpstr>
      <vt:lpstr>Manifest Destiny</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Frontiers in American</dc:title>
  <dc:creator>.</dc:creator>
  <cp:lastModifiedBy>dedwards4</cp:lastModifiedBy>
  <cp:revision>31</cp:revision>
  <cp:lastPrinted>2016-01-20T16:11:02Z</cp:lastPrinted>
  <dcterms:created xsi:type="dcterms:W3CDTF">2015-01-21T14:50:02Z</dcterms:created>
  <dcterms:modified xsi:type="dcterms:W3CDTF">2016-01-21T15:59:49Z</dcterms:modified>
</cp:coreProperties>
</file>