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0"/>
  </p:notesMasterIdLst>
  <p:sldIdLst>
    <p:sldId id="316" r:id="rId2"/>
    <p:sldId id="344" r:id="rId3"/>
    <p:sldId id="326" r:id="rId4"/>
    <p:sldId id="256" r:id="rId5"/>
    <p:sldId id="347" r:id="rId6"/>
    <p:sldId id="348" r:id="rId7"/>
    <p:sldId id="257" r:id="rId8"/>
    <p:sldId id="319" r:id="rId9"/>
    <p:sldId id="350" r:id="rId10"/>
    <p:sldId id="317" r:id="rId11"/>
    <p:sldId id="327" r:id="rId12"/>
    <p:sldId id="349" r:id="rId13"/>
    <p:sldId id="258" r:id="rId14"/>
    <p:sldId id="296" r:id="rId15"/>
    <p:sldId id="262" r:id="rId16"/>
    <p:sldId id="321" r:id="rId17"/>
    <p:sldId id="263" r:id="rId18"/>
    <p:sldId id="346" r:id="rId19"/>
  </p:sldIdLst>
  <p:sldSz cx="9144000" cy="6858000" type="screen4x3"/>
  <p:notesSz cx="6858000" cy="9144000"/>
  <p:defaultTextStyle>
    <a:defPPr>
      <a:defRPr lang="en-US"/>
    </a:defPPr>
    <a:lvl1pPr algn="l" rtl="0" eaLnBrk="0" fontAlgn="base" hangingPunct="0">
      <a:spcBef>
        <a:spcPct val="0"/>
      </a:spcBef>
      <a:spcAft>
        <a:spcPct val="0"/>
      </a:spcAft>
      <a:defRPr sz="4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4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4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Tahoma" pitchFamily="34" charset="0"/>
        <a:ea typeface="+mn-ea"/>
        <a:cs typeface="+mn-cs"/>
      </a:defRPr>
    </a:lvl5pPr>
    <a:lvl6pPr marL="2286000" algn="l" defTabSz="914400" rtl="0" eaLnBrk="1" latinLnBrk="0" hangingPunct="1">
      <a:defRPr sz="4400" kern="1200">
        <a:solidFill>
          <a:schemeClr val="tx1"/>
        </a:solidFill>
        <a:latin typeface="Tahoma" pitchFamily="34" charset="0"/>
        <a:ea typeface="+mn-ea"/>
        <a:cs typeface="+mn-cs"/>
      </a:defRPr>
    </a:lvl6pPr>
    <a:lvl7pPr marL="2743200" algn="l" defTabSz="914400" rtl="0" eaLnBrk="1" latinLnBrk="0" hangingPunct="1">
      <a:defRPr sz="4400" kern="1200">
        <a:solidFill>
          <a:schemeClr val="tx1"/>
        </a:solidFill>
        <a:latin typeface="Tahoma" pitchFamily="34" charset="0"/>
        <a:ea typeface="+mn-ea"/>
        <a:cs typeface="+mn-cs"/>
      </a:defRPr>
    </a:lvl7pPr>
    <a:lvl8pPr marL="3200400" algn="l" defTabSz="914400" rtl="0" eaLnBrk="1" latinLnBrk="0" hangingPunct="1">
      <a:defRPr sz="4400" kern="1200">
        <a:solidFill>
          <a:schemeClr val="tx1"/>
        </a:solidFill>
        <a:latin typeface="Tahoma" pitchFamily="34" charset="0"/>
        <a:ea typeface="+mn-ea"/>
        <a:cs typeface="+mn-cs"/>
      </a:defRPr>
    </a:lvl8pPr>
    <a:lvl9pPr marL="3657600" algn="l" defTabSz="914400" rtl="0" eaLnBrk="1" latinLnBrk="0" hangingPunct="1">
      <a:defRPr sz="4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7" autoAdjust="0"/>
    <p:restoredTop sz="86323" autoAdjust="0"/>
  </p:normalViewPr>
  <p:slideViewPr>
    <p:cSldViewPr>
      <p:cViewPr varScale="1">
        <p:scale>
          <a:sx n="62" d="100"/>
          <a:sy n="62" d="100"/>
        </p:scale>
        <p:origin x="144" y="66"/>
      </p:cViewPr>
      <p:guideLst>
        <p:guide orient="horz" pos="2160"/>
        <p:guide pos="2880"/>
      </p:guideLst>
    </p:cSldViewPr>
  </p:slideViewPr>
  <p:outlineViewPr>
    <p:cViewPr>
      <p:scale>
        <a:sx n="33" d="100"/>
        <a:sy n="33" d="100"/>
      </p:scale>
      <p:origin x="0" y="8148"/>
    </p:cViewPr>
  </p:outlineViewPr>
  <p:notesTextViewPr>
    <p:cViewPr>
      <p:scale>
        <a:sx n="100" d="100"/>
        <a:sy n="100" d="100"/>
      </p:scale>
      <p:origin x="0" y="0"/>
    </p:cViewPr>
  </p:notesTextViewPr>
  <p:sorterViewPr>
    <p:cViewPr>
      <p:scale>
        <a:sx n="66" d="100"/>
        <a:sy n="66" d="100"/>
      </p:scale>
      <p:origin x="0" y="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DFB4337F-EEF4-403B-87EA-F545295AF18B}" type="slidenum">
              <a:rPr lang="en-US"/>
              <a:pPr/>
              <a:t>‹#›</a:t>
            </a:fld>
            <a:endParaRPr lang="en-US"/>
          </a:p>
        </p:txBody>
      </p:sp>
    </p:spTree>
    <p:extLst>
      <p:ext uri="{BB962C8B-B14F-4D97-AF65-F5344CB8AC3E}">
        <p14:creationId xmlns:p14="http://schemas.microsoft.com/office/powerpoint/2010/main" val="22943784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313675-0487-4A95-9D29-D4ED7BE9DDD6}" type="slidenum">
              <a:rPr lang="en-US"/>
              <a:pPr/>
              <a:t>3</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56836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5D0A5-8E44-4D7D-8C0D-1FB03E0BEA1C}" type="slidenum">
              <a:rPr lang="en-US"/>
              <a:pPr/>
              <a:t>4</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5587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CD218C-FD07-4984-AA23-1BFD614B1AC8}" type="slidenum">
              <a:rPr lang="en-US"/>
              <a:pPr/>
              <a:t>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12094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9F8F5-778B-4B8F-AE1C-12FDC52A6A2F}" type="slidenum">
              <a:rPr lang="en-US"/>
              <a:pPr/>
              <a:t>13</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68956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76B38A-7D67-49C5-8C39-FBE83F70B4BC}" type="slidenum">
              <a:rPr lang="en-US"/>
              <a:pPr/>
              <a:t>14</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956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3E1FC5-F7F3-4CB5-8C85-089C964BE69E}" type="slidenum">
              <a:rPr lang="en-US"/>
              <a:pPr/>
              <a:t>15</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52795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010C2-23F3-47FA-B5E4-02C885E5EEA9}" type="slidenum">
              <a:rPr lang="en-US"/>
              <a:pPr/>
              <a:t>17</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5318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p>
        </p:txBody>
      </p:sp>
      <p:sp>
        <p:nvSpPr>
          <p:cNvPr id="16" name="Slide Number Placeholder 15"/>
          <p:cNvSpPr>
            <a:spLocks noGrp="1"/>
          </p:cNvSpPr>
          <p:nvPr>
            <p:ph type="sldNum" sz="quarter" idx="11"/>
          </p:nvPr>
        </p:nvSpPr>
        <p:spPr/>
        <p:txBody>
          <a:bodyPr/>
          <a:lstStyle/>
          <a:p>
            <a:fld id="{B89EACC0-D035-4DCB-B5FE-8664EE5EC83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FD90D-5653-482C-8773-B0CF935D31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3F1D9-1974-43DB-A5FD-3DAC0DAE32E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fld id="{0ACC3096-C1C8-4231-A7E8-338F69107D1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p>
        </p:txBody>
      </p:sp>
      <p:sp>
        <p:nvSpPr>
          <p:cNvPr id="15" name="Slide Number Placeholder 14"/>
          <p:cNvSpPr>
            <a:spLocks noGrp="1"/>
          </p:cNvSpPr>
          <p:nvPr>
            <p:ph type="sldNum" sz="quarter" idx="15"/>
          </p:nvPr>
        </p:nvSpPr>
        <p:spPr/>
        <p:txBody>
          <a:bodyPr/>
          <a:lstStyle>
            <a:lvl1pPr algn="ctr">
              <a:defRPr/>
            </a:lvl1pPr>
          </a:lstStyle>
          <a:p>
            <a:fld id="{EDC70E01-82DD-45AA-AE4C-26268539272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C8254-3DE6-42E0-9CA2-E95ED608EDC2}"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58325-9352-4574-9AF0-F8535ED7175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5F4AF68-FFDC-4A7B-8CCD-154FE72F9496}"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4078B-D335-4997-B1D5-DD2A412073C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D05CB-9676-496A-94F9-E37EDF4F39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p>
        </p:txBody>
      </p:sp>
      <p:sp>
        <p:nvSpPr>
          <p:cNvPr id="9" name="Slide Number Placeholder 8"/>
          <p:cNvSpPr>
            <a:spLocks noGrp="1"/>
          </p:cNvSpPr>
          <p:nvPr>
            <p:ph type="sldNum" sz="quarter" idx="15"/>
          </p:nvPr>
        </p:nvSpPr>
        <p:spPr/>
        <p:txBody>
          <a:bodyPr/>
          <a:lstStyle/>
          <a:p>
            <a:fld id="{999320DF-30A9-401A-84F2-1F70EF4DEE95}"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1CB665D7-CE51-4326-AC73-BC003882E14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17D4447-029C-4192-9BCD-6A599D6B7B8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File:JohnWinthropColorPortrait.jp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File:JohnWinthropColorPortrait.jpg"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upload.wikimedia.org/wikipedia/commons/6/64/First_Baptist_Church_in_America_in_RI.jpg"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hyperlink" Target="http://en.wikipedia.org/wiki/File:First_Baptist_Meetinghouse,_Providence,_RI.jpg" TargetMode="Externa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upload.wikimedia.org/wikipedia/commons/6/62/Brooklyn_Museum_-_Embarkation_of_the_Pilgrims_-_Robert_Walter_Weir_-_overall.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1607-1754</a:t>
            </a:r>
            <a:endParaRPr lang="en-US" dirty="0"/>
          </a:p>
        </p:txBody>
      </p:sp>
      <p:sp>
        <p:nvSpPr>
          <p:cNvPr id="2" name="Title 1"/>
          <p:cNvSpPr>
            <a:spLocks noGrp="1"/>
          </p:cNvSpPr>
          <p:nvPr>
            <p:ph type="ctrTitle"/>
          </p:nvPr>
        </p:nvSpPr>
        <p:spPr/>
        <p:txBody>
          <a:bodyPr/>
          <a:lstStyle/>
          <a:p>
            <a:r>
              <a:rPr lang="en-US" dirty="0" smtClean="0"/>
              <a:t>13 English Colonies </a:t>
            </a:r>
            <a:endParaRPr lang="en-US" dirty="0"/>
          </a:p>
        </p:txBody>
      </p:sp>
    </p:spTree>
    <p:extLst>
      <p:ext uri="{BB962C8B-B14F-4D97-AF65-F5344CB8AC3E}">
        <p14:creationId xmlns:p14="http://schemas.microsoft.com/office/powerpoint/2010/main" val="572529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Massachusetts Bay</a:t>
            </a:r>
            <a:endParaRPr lang="en-US" dirty="0"/>
          </a:p>
        </p:txBody>
      </p:sp>
      <p:sp>
        <p:nvSpPr>
          <p:cNvPr id="5" name="Content Placeholder 4"/>
          <p:cNvSpPr>
            <a:spLocks noGrp="1"/>
          </p:cNvSpPr>
          <p:nvPr>
            <p:ph sz="half" idx="1"/>
          </p:nvPr>
        </p:nvSpPr>
        <p:spPr/>
        <p:txBody>
          <a:bodyPr>
            <a:normAutofit fontScale="92500" lnSpcReduction="10000"/>
          </a:bodyPr>
          <a:lstStyle/>
          <a:p>
            <a:r>
              <a:rPr lang="en-US" dirty="0" smtClean="0"/>
              <a:t>1629 several English Puritans led by </a:t>
            </a:r>
            <a:r>
              <a:rPr lang="en-US" b="1" dirty="0" smtClean="0"/>
              <a:t>John Winthrop </a:t>
            </a:r>
            <a:r>
              <a:rPr lang="en-US" dirty="0" smtClean="0"/>
              <a:t>received a royal charter for the Massachusetts Bay company</a:t>
            </a:r>
          </a:p>
          <a:p>
            <a:r>
              <a:rPr lang="en-US" dirty="0" smtClean="0"/>
              <a:t>Charter did not say where the colony had to locate</a:t>
            </a:r>
          </a:p>
          <a:p>
            <a:r>
              <a:rPr lang="en-US" dirty="0" smtClean="0"/>
              <a:t>Instead of organizing a business with the charter, Winthrop used it as a constitution to start a government</a:t>
            </a:r>
            <a:endParaRPr lang="en-US" dirty="0"/>
          </a:p>
        </p:txBody>
      </p:sp>
      <p:pic>
        <p:nvPicPr>
          <p:cNvPr id="1026" name="Picture 2" descr="JohnWinthropColorPortrai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600200"/>
            <a:ext cx="373236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16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Massachusetts Bay</a:t>
            </a:r>
            <a:endParaRPr lang="en-US" dirty="0"/>
          </a:p>
        </p:txBody>
      </p:sp>
      <p:sp>
        <p:nvSpPr>
          <p:cNvPr id="5" name="Content Placeholder 4"/>
          <p:cNvSpPr>
            <a:spLocks noGrp="1"/>
          </p:cNvSpPr>
          <p:nvPr>
            <p:ph sz="half" idx="1"/>
          </p:nvPr>
        </p:nvSpPr>
        <p:spPr/>
        <p:txBody>
          <a:bodyPr>
            <a:normAutofit fontScale="92500"/>
          </a:bodyPr>
          <a:lstStyle/>
          <a:p>
            <a:r>
              <a:rPr lang="en-US" dirty="0" smtClean="0"/>
              <a:t>Company founded Salem, Boston, Charlestown and Cambridge</a:t>
            </a:r>
          </a:p>
          <a:p>
            <a:r>
              <a:rPr lang="en-US" dirty="0" smtClean="0"/>
              <a:t>Towns organized around church congregations</a:t>
            </a:r>
          </a:p>
          <a:p>
            <a:r>
              <a:rPr lang="en-US" dirty="0" smtClean="0"/>
              <a:t>Organized politics around the town meeting</a:t>
            </a:r>
          </a:p>
          <a:p>
            <a:r>
              <a:rPr lang="en-US" dirty="0" smtClean="0"/>
              <a:t>About 13,000 settlers came to New England by 1641, most as families, which was unique</a:t>
            </a:r>
          </a:p>
        </p:txBody>
      </p:sp>
      <p:pic>
        <p:nvPicPr>
          <p:cNvPr id="1026" name="Picture 2" descr="JohnWinthropColorPortrai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600200"/>
            <a:ext cx="373236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4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lnSpcReduction="10000"/>
          </a:bodyPr>
          <a:lstStyle/>
          <a:p>
            <a:r>
              <a:rPr lang="en-US" sz="2800" dirty="0" smtClean="0">
                <a:cs typeface="Times New Roman" pitchFamily="18" charset="0"/>
              </a:rPr>
              <a:t>Winthrop wanted the colony to be a haven for Puritans who wanted to “purify” the church of England from within, not separate from it.  </a:t>
            </a:r>
          </a:p>
          <a:p>
            <a:r>
              <a:rPr lang="en-US" sz="2800" dirty="0" smtClean="0">
                <a:cs typeface="Times New Roman" pitchFamily="18" charset="0"/>
              </a:rPr>
              <a:t>Hoped </a:t>
            </a:r>
            <a:r>
              <a:rPr lang="en-US" sz="2800" dirty="0">
                <a:cs typeface="Times New Roman" pitchFamily="18" charset="0"/>
              </a:rPr>
              <a:t>to create a </a:t>
            </a:r>
            <a:r>
              <a:rPr lang="en-US" sz="2800" b="1" dirty="0">
                <a:cs typeface="Times New Roman" pitchFamily="18" charset="0"/>
              </a:rPr>
              <a:t>“city upon a hill” </a:t>
            </a:r>
            <a:r>
              <a:rPr lang="en-US" sz="2800" dirty="0">
                <a:cs typeface="Times New Roman" pitchFamily="18" charset="0"/>
              </a:rPr>
              <a:t>to </a:t>
            </a:r>
            <a:r>
              <a:rPr lang="en-US" sz="2800" dirty="0" smtClean="0">
                <a:cs typeface="Times New Roman" pitchFamily="18" charset="0"/>
              </a:rPr>
              <a:t>inspire</a:t>
            </a:r>
          </a:p>
          <a:p>
            <a:r>
              <a:rPr lang="en-US" sz="2800" dirty="0" smtClean="0">
                <a:cs typeface="Times New Roman" pitchFamily="18" charset="0"/>
              </a:rPr>
              <a:t>Colonial charter did not require that the joint-stock company maintain office in England, so the royal charter allowed government authority to be transferred to Massachusetts.</a:t>
            </a:r>
            <a:endParaRPr lang="en-US" sz="2800" dirty="0">
              <a:cs typeface="Times New Roman" pitchFamily="18" charset="0"/>
            </a:endParaRPr>
          </a:p>
          <a:p>
            <a:r>
              <a:rPr lang="en-US" sz="2800" dirty="0">
                <a:cs typeface="Times New Roman" pitchFamily="18" charset="0"/>
              </a:rPr>
              <a:t>Puritan leaders controlled the government, church, and land in Massachusetts.  They expelled anyone who </a:t>
            </a:r>
            <a:r>
              <a:rPr lang="en-US" sz="2800" dirty="0" smtClean="0">
                <a:cs typeface="Times New Roman" pitchFamily="18" charset="0"/>
              </a:rPr>
              <a:t>disagreed (Baptists, Catholics, Quakers, Anglicans)</a:t>
            </a:r>
            <a:endParaRPr lang="en-US" sz="2800" dirty="0">
              <a:cs typeface="Times New Roman" pitchFamily="18" charset="0"/>
            </a:endParaRPr>
          </a:p>
          <a:p>
            <a:endParaRPr lang="en-US" dirty="0"/>
          </a:p>
        </p:txBody>
      </p:sp>
      <p:sp>
        <p:nvSpPr>
          <p:cNvPr id="5" name="Title 4"/>
          <p:cNvSpPr>
            <a:spLocks noGrp="1"/>
          </p:cNvSpPr>
          <p:nvPr>
            <p:ph type="title"/>
          </p:nvPr>
        </p:nvSpPr>
        <p:spPr/>
        <p:txBody>
          <a:bodyPr/>
          <a:lstStyle/>
          <a:p>
            <a:r>
              <a:rPr lang="en-US" dirty="0" smtClean="0"/>
              <a:t>Massachusetts Bay</a:t>
            </a:r>
            <a:endParaRPr lang="en-US" dirty="0"/>
          </a:p>
        </p:txBody>
      </p:sp>
    </p:spTree>
    <p:extLst>
      <p:ext uri="{BB962C8B-B14F-4D97-AF65-F5344CB8AC3E}">
        <p14:creationId xmlns:p14="http://schemas.microsoft.com/office/powerpoint/2010/main" val="624963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Rot="1" noChangeArrowheads="1"/>
          </p:cNvSpPr>
          <p:nvPr>
            <p:ph idx="1"/>
          </p:nvPr>
        </p:nvSpPr>
        <p:spPr>
          <a:xfrm>
            <a:off x="457200" y="1219200"/>
            <a:ext cx="8229600" cy="4572000"/>
          </a:xfrm>
        </p:spPr>
        <p:txBody>
          <a:bodyPr>
            <a:normAutofit/>
          </a:bodyPr>
          <a:lstStyle/>
          <a:p>
            <a:pPr marL="0" indent="0">
              <a:buNone/>
            </a:pPr>
            <a:endParaRPr lang="en-US" sz="3200" dirty="0">
              <a:cs typeface="Times New Roman" pitchFamily="18" charset="0"/>
            </a:endParaRPr>
          </a:p>
          <a:p>
            <a:r>
              <a:rPr lang="en-US" sz="3200" b="1" dirty="0" smtClean="0">
                <a:latin typeface="Constantia" panose="02030602050306030303" pitchFamily="18" charset="0"/>
                <a:cs typeface="Times New Roman" pitchFamily="18" charset="0"/>
              </a:rPr>
              <a:t>Rhode Island </a:t>
            </a:r>
            <a:r>
              <a:rPr lang="en-US" sz="3200" dirty="0" smtClean="0">
                <a:latin typeface="Constantia" panose="02030602050306030303" pitchFamily="18" charset="0"/>
                <a:cs typeface="Times New Roman" pitchFamily="18" charset="0"/>
              </a:rPr>
              <a:t>grew </a:t>
            </a:r>
            <a:r>
              <a:rPr lang="en-US" sz="3200" dirty="0">
                <a:latin typeface="Constantia" panose="02030602050306030303" pitchFamily="18" charset="0"/>
                <a:cs typeface="Times New Roman" pitchFamily="18" charset="0"/>
              </a:rPr>
              <a:t>from settlements founded in the 1630s by outspoken Puritans, </a:t>
            </a:r>
            <a:r>
              <a:rPr lang="en-US" sz="3200" b="1" dirty="0">
                <a:latin typeface="Constantia" panose="02030602050306030303" pitchFamily="18" charset="0"/>
                <a:cs typeface="Times New Roman" pitchFamily="18" charset="0"/>
              </a:rPr>
              <a:t>Roger Williams </a:t>
            </a:r>
            <a:r>
              <a:rPr lang="en-US" sz="3200" dirty="0">
                <a:latin typeface="Constantia" panose="02030602050306030303" pitchFamily="18" charset="0"/>
                <a:cs typeface="Times New Roman" pitchFamily="18" charset="0"/>
              </a:rPr>
              <a:t>and </a:t>
            </a:r>
            <a:r>
              <a:rPr lang="en-US" sz="3200" b="1" dirty="0">
                <a:latin typeface="Constantia" panose="02030602050306030303" pitchFamily="18" charset="0"/>
                <a:cs typeface="Times New Roman" pitchFamily="18" charset="0"/>
              </a:rPr>
              <a:t>Anne Hutchinson</a:t>
            </a:r>
            <a:r>
              <a:rPr lang="en-US" sz="3200" dirty="0">
                <a:latin typeface="Constantia" panose="02030602050306030303" pitchFamily="18" charset="0"/>
                <a:cs typeface="Times New Roman" pitchFamily="18" charset="0"/>
              </a:rPr>
              <a:t>.  </a:t>
            </a:r>
            <a:r>
              <a:rPr lang="en-US" sz="3200" dirty="0" smtClean="0">
                <a:latin typeface="Constantia" panose="02030602050306030303" pitchFamily="18" charset="0"/>
                <a:cs typeface="Times New Roman" pitchFamily="18" charset="0"/>
              </a:rPr>
              <a:t>Their colony accepted </a:t>
            </a:r>
            <a:r>
              <a:rPr lang="en-US" sz="3200" b="1" dirty="0" smtClean="0">
                <a:latin typeface="Constantia" panose="02030602050306030303" pitchFamily="18" charset="0"/>
                <a:cs typeface="Times New Roman" pitchFamily="18" charset="0"/>
              </a:rPr>
              <a:t>religious freedom and separation of church and state</a:t>
            </a:r>
          </a:p>
          <a:p>
            <a:r>
              <a:rPr lang="en-US" sz="3200" dirty="0" smtClean="0">
                <a:cs typeface="Times New Roman" pitchFamily="18" charset="0"/>
              </a:rPr>
              <a:t>Connecticut grew </a:t>
            </a:r>
            <a:r>
              <a:rPr lang="en-US" sz="3200" dirty="0">
                <a:cs typeface="Times New Roman" pitchFamily="18" charset="0"/>
              </a:rPr>
              <a:t>from a settlement started by </a:t>
            </a:r>
            <a:r>
              <a:rPr lang="en-US" sz="3200" b="1" dirty="0">
                <a:cs typeface="Times New Roman" pitchFamily="18" charset="0"/>
              </a:rPr>
              <a:t>Thomas Hooker.</a:t>
            </a:r>
          </a:p>
          <a:p>
            <a:endParaRPr lang="en-US" sz="3200" b="1" dirty="0">
              <a:latin typeface="Constantia" panose="02030602050306030303" pitchFamily="18" charset="0"/>
              <a:cs typeface="Times New Roman" pitchFamily="18" charset="0"/>
            </a:endParaRPr>
          </a:p>
          <a:p>
            <a:endParaRPr lang="en-US" sz="3200" dirty="0" smtClean="0">
              <a:cs typeface="Times New Roman" pitchFamily="18" charset="0"/>
            </a:endParaRPr>
          </a:p>
          <a:p>
            <a:endParaRPr lang="en-US" sz="3200" dirty="0">
              <a:cs typeface="Times New Roman" pitchFamily="18" charset="0"/>
            </a:endParaRPr>
          </a:p>
          <a:p>
            <a:endParaRPr lang="en-US" sz="4400" dirty="0"/>
          </a:p>
        </p:txBody>
      </p:sp>
      <p:sp>
        <p:nvSpPr>
          <p:cNvPr id="4098" name="Rectangle 2"/>
          <p:cNvSpPr>
            <a:spLocks noGrp="1" noRot="1" noChangeArrowheads="1"/>
          </p:cNvSpPr>
          <p:nvPr>
            <p:ph type="title"/>
          </p:nvPr>
        </p:nvSpPr>
        <p:spPr/>
        <p:txBody>
          <a:bodyPr/>
          <a:lstStyle/>
          <a:p>
            <a:r>
              <a:rPr lang="en-US" dirty="0" smtClean="0"/>
              <a:t>Puritans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anim calcmode="lin" valueType="num">
                                      <p:cBhvr additive="base">
                                        <p:cTn id="11"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Rot="1" noChangeArrowheads="1"/>
          </p:cNvSpPr>
          <p:nvPr>
            <p:ph type="title"/>
          </p:nvPr>
        </p:nvSpPr>
        <p:spPr>
          <a:xfrm>
            <a:off x="301625" y="228600"/>
            <a:ext cx="8540750" cy="914400"/>
          </a:xfrm>
        </p:spPr>
        <p:txBody>
          <a:bodyPr/>
          <a:lstStyle/>
          <a:p>
            <a:r>
              <a:rPr lang="en-US" dirty="0" smtClean="0"/>
              <a:t>Roger Williams</a:t>
            </a:r>
            <a:endParaRPr lang="en-US" dirty="0"/>
          </a:p>
        </p:txBody>
      </p:sp>
      <p:pic>
        <p:nvPicPr>
          <p:cNvPr id="3074" name="Picture 2" descr="File:First Baptist Church in America in RI.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238518"/>
            <a:ext cx="4050665" cy="53049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upload.wikimedia.org/wikipedia/commons/thumb/2/27/First_Baptist_Meetinghouse%2C_Providence%2C_RI.jpg/250px-First_Baptist_Meetinghouse%2C_Providence%2C_RI.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709637"/>
            <a:ext cx="3352800" cy="58338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Rot="1" noChangeArrowheads="1"/>
          </p:cNvSpPr>
          <p:nvPr>
            <p:ph idx="1"/>
          </p:nvPr>
        </p:nvSpPr>
        <p:spPr/>
        <p:txBody>
          <a:bodyPr>
            <a:normAutofit/>
          </a:bodyPr>
          <a:lstStyle/>
          <a:p>
            <a:r>
              <a:rPr lang="en-US" sz="3200" dirty="0"/>
              <a:t>Had to trade to </a:t>
            </a:r>
            <a:r>
              <a:rPr lang="en-US" sz="3200" dirty="0" smtClean="0"/>
              <a:t>prosper; soil was to rocky to grow large crops</a:t>
            </a:r>
            <a:endParaRPr lang="en-US" sz="3200" dirty="0"/>
          </a:p>
          <a:p>
            <a:r>
              <a:rPr lang="en-US" sz="3200" dirty="0" smtClean="0">
                <a:latin typeface="Constantia" panose="02030602050306030303" pitchFamily="18" charset="0"/>
                <a:cs typeface="Times New Roman" pitchFamily="18" charset="0"/>
              </a:rPr>
              <a:t>New </a:t>
            </a:r>
            <a:r>
              <a:rPr lang="en-US" sz="3200" b="1" dirty="0">
                <a:latin typeface="Constantia" panose="02030602050306030303" pitchFamily="18" charset="0"/>
                <a:cs typeface="Times New Roman" pitchFamily="18" charset="0"/>
              </a:rPr>
              <a:t>England</a:t>
            </a:r>
            <a:r>
              <a:rPr lang="en-US" sz="3200" dirty="0">
                <a:latin typeface="Constantia" panose="02030602050306030303" pitchFamily="18" charset="0"/>
                <a:cs typeface="Times New Roman" pitchFamily="18" charset="0"/>
              </a:rPr>
              <a:t> Colonies traded </a:t>
            </a:r>
            <a:r>
              <a:rPr lang="en-US" sz="3200" b="1" dirty="0">
                <a:latin typeface="Constantia" panose="02030602050306030303" pitchFamily="18" charset="0"/>
                <a:cs typeface="Times New Roman" pitchFamily="18" charset="0"/>
              </a:rPr>
              <a:t>lumber</a:t>
            </a:r>
            <a:r>
              <a:rPr lang="en-US" sz="3200" dirty="0">
                <a:latin typeface="Constantia" panose="02030602050306030303" pitchFamily="18" charset="0"/>
                <a:cs typeface="Times New Roman" pitchFamily="18" charset="0"/>
              </a:rPr>
              <a:t>, furs, and fish for </a:t>
            </a:r>
            <a:r>
              <a:rPr lang="en-US" sz="3200" b="1" dirty="0">
                <a:latin typeface="Constantia" panose="02030602050306030303" pitchFamily="18" charset="0"/>
                <a:cs typeface="Times New Roman" pitchFamily="18" charset="0"/>
              </a:rPr>
              <a:t>English</a:t>
            </a:r>
            <a:r>
              <a:rPr lang="en-US" sz="3200" dirty="0">
                <a:latin typeface="Constantia" panose="02030602050306030303" pitchFamily="18" charset="0"/>
                <a:cs typeface="Times New Roman" pitchFamily="18" charset="0"/>
              </a:rPr>
              <a:t> goods.  During the 1700s, the trade routes of some </a:t>
            </a:r>
            <a:r>
              <a:rPr lang="en-US" sz="3200" b="1" dirty="0">
                <a:latin typeface="Constantia" panose="02030602050306030303" pitchFamily="18" charset="0"/>
                <a:cs typeface="Times New Roman" pitchFamily="18" charset="0"/>
              </a:rPr>
              <a:t>merchants</a:t>
            </a:r>
            <a:r>
              <a:rPr lang="en-US" sz="3200" dirty="0">
                <a:latin typeface="Constantia" panose="02030602050306030303" pitchFamily="18" charset="0"/>
                <a:cs typeface="Times New Roman" pitchFamily="18" charset="0"/>
              </a:rPr>
              <a:t> looked like triangles</a:t>
            </a:r>
            <a:r>
              <a:rPr lang="en-US" sz="3200" dirty="0" smtClean="0">
                <a:latin typeface="Constantia" panose="02030602050306030303" pitchFamily="18" charset="0"/>
                <a:cs typeface="Times New Roman" pitchFamily="18" charset="0"/>
              </a:rPr>
              <a:t>.</a:t>
            </a:r>
          </a:p>
          <a:p>
            <a:r>
              <a:rPr lang="en-US" sz="3200" dirty="0">
                <a:latin typeface="Constantia" panose="02030602050306030303" pitchFamily="18" charset="0"/>
                <a:cs typeface="Times New Roman" pitchFamily="18" charset="0"/>
              </a:rPr>
              <a:t>As </a:t>
            </a:r>
            <a:r>
              <a:rPr lang="en-US" sz="3200" b="1" dirty="0">
                <a:latin typeface="Constantia" panose="02030602050306030303" pitchFamily="18" charset="0"/>
                <a:cs typeface="Times New Roman" pitchFamily="18" charset="0"/>
              </a:rPr>
              <a:t>trade</a:t>
            </a:r>
            <a:r>
              <a:rPr lang="en-US" sz="3200" dirty="0">
                <a:latin typeface="Constantia" panose="02030602050306030303" pitchFamily="18" charset="0"/>
                <a:cs typeface="Times New Roman" pitchFamily="18" charset="0"/>
              </a:rPr>
              <a:t> and </a:t>
            </a:r>
            <a:r>
              <a:rPr lang="en-US" sz="3200" b="1" dirty="0">
                <a:latin typeface="Constantia" panose="02030602050306030303" pitchFamily="18" charset="0"/>
                <a:cs typeface="Times New Roman" pitchFamily="18" charset="0"/>
              </a:rPr>
              <a:t>towns</a:t>
            </a:r>
            <a:r>
              <a:rPr lang="en-US" sz="3200" dirty="0">
                <a:latin typeface="Constantia" panose="02030602050306030303" pitchFamily="18" charset="0"/>
                <a:cs typeface="Times New Roman" pitchFamily="18" charset="0"/>
              </a:rPr>
              <a:t> grew, the Puritan </a:t>
            </a:r>
            <a:r>
              <a:rPr lang="en-US" sz="3200" b="1" dirty="0">
                <a:latin typeface="Constantia" panose="02030602050306030303" pitchFamily="18" charset="0"/>
                <a:cs typeface="Times New Roman" pitchFamily="18" charset="0"/>
              </a:rPr>
              <a:t>life</a:t>
            </a:r>
            <a:r>
              <a:rPr lang="en-US" sz="3200" dirty="0">
                <a:latin typeface="Constantia" panose="02030602050306030303" pitchFamily="18" charset="0"/>
                <a:cs typeface="Times New Roman" pitchFamily="18" charset="0"/>
              </a:rPr>
              <a:t> gave way to an interest in making </a:t>
            </a:r>
            <a:r>
              <a:rPr lang="en-US" sz="3200" b="1" dirty="0">
                <a:latin typeface="Constantia" panose="02030602050306030303" pitchFamily="18" charset="0"/>
                <a:cs typeface="Times New Roman" pitchFamily="18" charset="0"/>
              </a:rPr>
              <a:t>money</a:t>
            </a:r>
            <a:r>
              <a:rPr lang="en-US" sz="3200" dirty="0">
                <a:latin typeface="Constantia" panose="02030602050306030303" pitchFamily="18" charset="0"/>
                <a:cs typeface="Times New Roman" pitchFamily="18" charset="0"/>
              </a:rPr>
              <a:t>.</a:t>
            </a:r>
            <a:endParaRPr lang="en-US" sz="3200" dirty="0">
              <a:latin typeface="Constantia" panose="02030602050306030303" pitchFamily="18" charset="0"/>
            </a:endParaRPr>
          </a:p>
          <a:p>
            <a:endParaRPr lang="en-US" sz="3200" dirty="0">
              <a:latin typeface="Constantia" panose="02030602050306030303" pitchFamily="18" charset="0"/>
            </a:endParaRPr>
          </a:p>
        </p:txBody>
      </p:sp>
      <p:sp>
        <p:nvSpPr>
          <p:cNvPr id="8194" name="Rectangle 2"/>
          <p:cNvSpPr>
            <a:spLocks noGrp="1" noRot="1" noChangeArrowheads="1"/>
          </p:cNvSpPr>
          <p:nvPr>
            <p:ph type="title"/>
          </p:nvPr>
        </p:nvSpPr>
        <p:spPr/>
        <p:txBody>
          <a:bodyPr/>
          <a:lstStyle/>
          <a:p>
            <a:r>
              <a:rPr lang="en-US" dirty="0" smtClean="0"/>
              <a:t>New England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nationalarchives.gov.uk/pathways/blackhistory/images/africa/trade_rout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42207"/>
            <a:ext cx="7848600" cy="6136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5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idx="1"/>
          </p:nvPr>
        </p:nvSpPr>
        <p:spPr/>
        <p:txBody>
          <a:bodyPr>
            <a:normAutofit fontScale="92500" lnSpcReduction="10000"/>
          </a:bodyPr>
          <a:lstStyle/>
          <a:p>
            <a:r>
              <a:rPr lang="en-US" sz="3200" dirty="0">
                <a:cs typeface="Times New Roman" pitchFamily="18" charset="0"/>
              </a:rPr>
              <a:t>In this triangular trade, </a:t>
            </a:r>
            <a:r>
              <a:rPr lang="en-US" sz="3200" b="1" dirty="0">
                <a:cs typeface="Times New Roman" pitchFamily="18" charset="0"/>
              </a:rPr>
              <a:t>ships</a:t>
            </a:r>
            <a:r>
              <a:rPr lang="en-US" sz="3200" dirty="0">
                <a:cs typeface="Times New Roman" pitchFamily="18" charset="0"/>
              </a:rPr>
              <a:t> loaded with </a:t>
            </a:r>
            <a:r>
              <a:rPr lang="en-US" sz="3200" b="1" dirty="0">
                <a:cs typeface="Times New Roman" pitchFamily="18" charset="0"/>
              </a:rPr>
              <a:t>rum</a:t>
            </a:r>
            <a:r>
              <a:rPr lang="en-US" sz="3200" dirty="0">
                <a:cs typeface="Times New Roman" pitchFamily="18" charset="0"/>
              </a:rPr>
              <a:t> sailed to West Africa.  Traders there </a:t>
            </a:r>
            <a:r>
              <a:rPr lang="en-US" sz="3200" b="1" dirty="0">
                <a:cs typeface="Times New Roman" pitchFamily="18" charset="0"/>
              </a:rPr>
              <a:t>bought</a:t>
            </a:r>
            <a:r>
              <a:rPr lang="en-US" sz="3200" dirty="0">
                <a:cs typeface="Times New Roman" pitchFamily="18" charset="0"/>
              </a:rPr>
              <a:t> the rum and sold enslaved </a:t>
            </a:r>
            <a:r>
              <a:rPr lang="en-US" sz="3200" b="1" dirty="0">
                <a:cs typeface="Times New Roman" pitchFamily="18" charset="0"/>
              </a:rPr>
              <a:t>African</a:t>
            </a:r>
            <a:r>
              <a:rPr lang="en-US" sz="3200" dirty="0">
                <a:cs typeface="Times New Roman" pitchFamily="18" charset="0"/>
              </a:rPr>
              <a:t> people</a:t>
            </a:r>
            <a:r>
              <a:rPr lang="en-US" sz="3200" dirty="0" smtClean="0">
                <a:cs typeface="Times New Roman" pitchFamily="18" charset="0"/>
              </a:rPr>
              <a:t>.</a:t>
            </a:r>
          </a:p>
          <a:p>
            <a:r>
              <a:rPr lang="en-US" sz="3200" dirty="0">
                <a:cs typeface="Times New Roman" pitchFamily="18" charset="0"/>
              </a:rPr>
              <a:t>The ships then sailed to the West Indies, where landowners bought enslaved Africans. </a:t>
            </a:r>
            <a:endParaRPr lang="en-US" sz="3200" dirty="0" smtClean="0">
              <a:cs typeface="Times New Roman" pitchFamily="18" charset="0"/>
            </a:endParaRPr>
          </a:p>
          <a:p>
            <a:r>
              <a:rPr lang="en-US" sz="3200" dirty="0">
                <a:cs typeface="Times New Roman" pitchFamily="18" charset="0"/>
              </a:rPr>
              <a:t>The ships returned to New England with unsold Africans and with sugarcane and molasses to make rum. </a:t>
            </a:r>
            <a:endParaRPr lang="en-US" sz="3200" dirty="0" smtClean="0">
              <a:cs typeface="Times New Roman" pitchFamily="18" charset="0"/>
            </a:endParaRPr>
          </a:p>
          <a:p>
            <a:r>
              <a:rPr lang="en-US" sz="3200" dirty="0" smtClean="0">
                <a:cs typeface="Times New Roman" pitchFamily="18" charset="0"/>
              </a:rPr>
              <a:t>The voyage by Africans across the Atlantic was known as the Middle Passage</a:t>
            </a:r>
            <a:endParaRPr lang="en-US" sz="3200" dirty="0">
              <a:cs typeface="Times New Roman" pitchFamily="18" charset="0"/>
            </a:endParaRPr>
          </a:p>
          <a:p>
            <a:endParaRPr lang="en-US" sz="3200" dirty="0" smtClean="0">
              <a:cs typeface="Times New Roman" pitchFamily="18" charset="0"/>
            </a:endParaRPr>
          </a:p>
          <a:p>
            <a:endParaRPr lang="en-US" sz="3200" dirty="0">
              <a:cs typeface="Times New Roman" pitchFamily="18" charset="0"/>
            </a:endParaRPr>
          </a:p>
        </p:txBody>
      </p:sp>
      <p:sp>
        <p:nvSpPr>
          <p:cNvPr id="9218" name="Rectangle 2"/>
          <p:cNvSpPr>
            <a:spLocks noGrp="1" noRot="1" noChangeArrowheads="1"/>
          </p:cNvSpPr>
          <p:nvPr>
            <p:ph type="title"/>
          </p:nvPr>
        </p:nvSpPr>
        <p:spPr/>
        <p:txBody>
          <a:bodyPr/>
          <a:lstStyle/>
          <a:p>
            <a:r>
              <a:rPr lang="en-US" dirty="0" smtClean="0"/>
              <a:t>Triangular Trade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additive="base">
                                        <p:cTn id="11"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 calcmode="lin" valueType="num">
                                      <p:cBhvr additive="base">
                                        <p:cTn id="17"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 calcmode="lin" valueType="num">
                                      <p:cBhvr additive="base">
                                        <p:cTn id="21"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382000" cy="4572000"/>
          </a:xfrm>
        </p:spPr>
        <p:txBody>
          <a:bodyPr>
            <a:normAutofit/>
          </a:bodyPr>
          <a:lstStyle/>
          <a:p>
            <a:r>
              <a:rPr lang="en-US" sz="2400" dirty="0" smtClean="0"/>
              <a:t>John </a:t>
            </a:r>
            <a:r>
              <a:rPr lang="en-US" sz="2400" dirty="0"/>
              <a:t>M. </a:t>
            </a:r>
            <a:r>
              <a:rPr lang="en-US" sz="2400" dirty="0" smtClean="0"/>
              <a:t>Murrin, Liberty</a:t>
            </a:r>
            <a:r>
              <a:rPr lang="en-US" sz="2400" dirty="0"/>
              <a:t>, Equality, Power: A History of the American People, Concise Edition, 6th </a:t>
            </a:r>
            <a:r>
              <a:rPr lang="en-US" sz="2400" dirty="0" smtClean="0"/>
              <a:t>Edition</a:t>
            </a:r>
          </a:p>
          <a:p>
            <a:r>
              <a:rPr lang="en-US" sz="2400" dirty="0" smtClean="0"/>
              <a:t>George  Brown Tindal</a:t>
            </a:r>
            <a:r>
              <a:rPr lang="en-US" sz="2400" dirty="0"/>
              <a:t> </a:t>
            </a:r>
            <a:r>
              <a:rPr lang="en-US" sz="2400" dirty="0" smtClean="0"/>
              <a:t>&amp; David Emory Shi.  America-A Narrative History, W.W. Norton &amp; Company, New York:  2016.</a:t>
            </a:r>
            <a:endParaRPr lang="en-US" sz="2400" dirty="0"/>
          </a:p>
        </p:txBody>
      </p:sp>
      <p:sp>
        <p:nvSpPr>
          <p:cNvPr id="3" name="Title 2"/>
          <p:cNvSpPr>
            <a:spLocks noGrp="1"/>
          </p:cNvSpPr>
          <p:nvPr>
            <p:ph type="title"/>
          </p:nvPr>
        </p:nvSpPr>
        <p:spPr/>
        <p:txBody>
          <a:bodyPr/>
          <a:lstStyle/>
          <a:p>
            <a:r>
              <a:rPr lang="en-US" dirty="0" smtClean="0"/>
              <a:t>Works Cited</a:t>
            </a:r>
            <a:endParaRPr lang="en-US" dirty="0"/>
          </a:p>
        </p:txBody>
      </p:sp>
    </p:spTree>
    <p:extLst>
      <p:ext uri="{BB962C8B-B14F-4D97-AF65-F5344CB8AC3E}">
        <p14:creationId xmlns:p14="http://schemas.microsoft.com/office/powerpoint/2010/main" val="1838300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743200"/>
            <a:ext cx="8229600" cy="3352800"/>
          </a:xfrm>
        </p:spPr>
        <p:txBody>
          <a:bodyPr/>
          <a:lstStyle/>
          <a:p>
            <a:r>
              <a:rPr lang="en-US" dirty="0" smtClean="0"/>
              <a:t>II.  In the 17</a:t>
            </a:r>
            <a:r>
              <a:rPr lang="en-US" baseline="30000" dirty="0" smtClean="0"/>
              <a:t>th</a:t>
            </a:r>
            <a:r>
              <a:rPr lang="en-US" dirty="0" smtClean="0"/>
              <a:t> Century, early British colonies developed along the Atlantic coast, with regional differences that reflected various environmental, economic, </a:t>
            </a:r>
            <a:r>
              <a:rPr lang="en-US" dirty="0" err="1" smtClean="0"/>
              <a:t>cltral</a:t>
            </a:r>
            <a:r>
              <a:rPr lang="en-US" dirty="0" smtClean="0"/>
              <a:t> and demographic factors.</a:t>
            </a:r>
          </a:p>
          <a:p>
            <a:pPr lvl="1"/>
            <a:r>
              <a:rPr lang="en-US" dirty="0" smtClean="0"/>
              <a:t>B. </a:t>
            </a:r>
            <a:r>
              <a:rPr lang="en-US" dirty="0"/>
              <a:t>The New England colonies, initially settled by Puritans, developed around small towns with family farms and achieved a thriving mixed economy of agriculture and commerce</a:t>
            </a:r>
            <a:endParaRPr lang="en-US" dirty="0" smtClean="0"/>
          </a:p>
        </p:txBody>
      </p:sp>
      <p:sp>
        <p:nvSpPr>
          <p:cNvPr id="3" name="Title 2"/>
          <p:cNvSpPr>
            <a:spLocks noGrp="1"/>
          </p:cNvSpPr>
          <p:nvPr>
            <p:ph type="title"/>
          </p:nvPr>
        </p:nvSpPr>
        <p:spPr>
          <a:xfrm>
            <a:off x="457200" y="457200"/>
            <a:ext cx="8229600" cy="2057400"/>
          </a:xfrm>
        </p:spPr>
        <p:txBody>
          <a:bodyPr>
            <a:noAutofit/>
          </a:bodyPr>
          <a:lstStyle/>
          <a:p>
            <a:r>
              <a:rPr lang="en-US" sz="2400" b="1" dirty="0" smtClean="0"/>
              <a:t>Key Concept 2.1:  Europeans developed a variety of colonization and migration patterns, influenced by different imperial goals, cultures, and the varied North American environments where they settled, and they competed with each other and American Indians for resources.</a:t>
            </a:r>
            <a:endParaRPr lang="en-US" sz="2400" b="1" dirty="0"/>
          </a:p>
        </p:txBody>
      </p:sp>
    </p:spTree>
    <p:extLst>
      <p:ext uri="{BB962C8B-B14F-4D97-AF65-F5344CB8AC3E}">
        <p14:creationId xmlns:p14="http://schemas.microsoft.com/office/powerpoint/2010/main" val="349322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4" descr="map of Colonies"/>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239499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dirty="0" smtClean="0"/>
              <a:t>1607-1754</a:t>
            </a:r>
            <a:endParaRPr lang="en-US" dirty="0"/>
          </a:p>
        </p:txBody>
      </p:sp>
      <p:sp>
        <p:nvSpPr>
          <p:cNvPr id="2050" name="Rectangle 2"/>
          <p:cNvSpPr>
            <a:spLocks noGrp="1" noChangeArrowheads="1"/>
          </p:cNvSpPr>
          <p:nvPr>
            <p:ph type="ctrTitle"/>
          </p:nvPr>
        </p:nvSpPr>
        <p:spPr>
          <a:xfrm>
            <a:off x="685800" y="1952625"/>
            <a:ext cx="7772400" cy="1349375"/>
          </a:xfrm>
        </p:spPr>
        <p:txBody>
          <a:bodyPr/>
          <a:lstStyle/>
          <a:p>
            <a:r>
              <a:rPr lang="en-US" dirty="0">
                <a:latin typeface="Comic Sans MS" pitchFamily="66" charset="0"/>
                <a:cs typeface="Times New Roman" pitchFamily="18" charset="0"/>
              </a:rPr>
              <a:t>The New England Colonies</a:t>
            </a:r>
            <a:r>
              <a:rPr lang="en-US"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72000"/>
          </a:xfrm>
        </p:spPr>
        <p:txBody>
          <a:bodyPr>
            <a:normAutofit fontScale="92500" lnSpcReduction="10000"/>
          </a:bodyPr>
          <a:lstStyle/>
          <a:p>
            <a:r>
              <a:rPr lang="en-US" dirty="0" smtClean="0"/>
              <a:t>No </a:t>
            </a:r>
            <a:r>
              <a:rPr lang="en-US" dirty="0" smtClean="0"/>
              <a:t>indentured servants as in the </a:t>
            </a:r>
            <a:r>
              <a:rPr lang="en-US" dirty="0" smtClean="0"/>
              <a:t>Chesapeake; mostly </a:t>
            </a:r>
            <a:r>
              <a:rPr lang="en-US" dirty="0" smtClean="0"/>
              <a:t>middle class families that could pay their own way across the Atlantic</a:t>
            </a:r>
          </a:p>
          <a:p>
            <a:r>
              <a:rPr lang="en-US" dirty="0" smtClean="0"/>
              <a:t>Small farmers, merchants, seamen, fishermen</a:t>
            </a:r>
          </a:p>
          <a:p>
            <a:r>
              <a:rPr lang="en-US" dirty="0" smtClean="0"/>
              <a:t>Attracted more women than the southern colonies</a:t>
            </a:r>
          </a:p>
          <a:p>
            <a:r>
              <a:rPr lang="en-US" dirty="0" smtClean="0"/>
              <a:t>Soil less fertile than Chesapeake and growing season shorter</a:t>
            </a:r>
          </a:p>
          <a:p>
            <a:r>
              <a:rPr lang="en-US" dirty="0" smtClean="0"/>
              <a:t>Healthier place to live; colder climate; settlers avoided infectious diseases that plagued southern colonies</a:t>
            </a:r>
          </a:p>
          <a:p>
            <a:r>
              <a:rPr lang="en-US" dirty="0" smtClean="0"/>
              <a:t>Attracted 21,000 colonists in 17</a:t>
            </a:r>
            <a:r>
              <a:rPr lang="en-US" baseline="30000" dirty="0" smtClean="0"/>
              <a:t>th</a:t>
            </a:r>
            <a:r>
              <a:rPr lang="en-US" dirty="0" smtClean="0"/>
              <a:t> Century compared with 120,000 Chesapeake Bay colonists; by 1700 New England had larger white population than Virginia and Maryland</a:t>
            </a:r>
            <a:endParaRPr lang="en-US" dirty="0"/>
          </a:p>
        </p:txBody>
      </p:sp>
      <p:sp>
        <p:nvSpPr>
          <p:cNvPr id="3" name="Title 2"/>
          <p:cNvSpPr>
            <a:spLocks noGrp="1"/>
          </p:cNvSpPr>
          <p:nvPr>
            <p:ph type="title"/>
          </p:nvPr>
        </p:nvSpPr>
        <p:spPr/>
        <p:txBody>
          <a:bodyPr/>
          <a:lstStyle/>
          <a:p>
            <a:r>
              <a:rPr lang="en-US" dirty="0" smtClean="0"/>
              <a:t>New England Colonies</a:t>
            </a:r>
            <a:endParaRPr lang="en-US" dirty="0"/>
          </a:p>
        </p:txBody>
      </p:sp>
    </p:spTree>
    <p:extLst>
      <p:ext uri="{BB962C8B-B14F-4D97-AF65-F5344CB8AC3E}">
        <p14:creationId xmlns:p14="http://schemas.microsoft.com/office/powerpoint/2010/main" val="87693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16" presetClass="entr" presetSubtype="21"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down)">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Originally intended to be self-governing religious utopias based on teachings of John </a:t>
            </a:r>
            <a:r>
              <a:rPr lang="en-US" dirty="0" smtClean="0"/>
              <a:t>Calvin; Pilgrims </a:t>
            </a:r>
            <a:r>
              <a:rPr lang="en-US" dirty="0" smtClean="0"/>
              <a:t>and Puritans who arrived in Massachusetts in the 1620s were on a divine mission to create a model Christian society</a:t>
            </a:r>
          </a:p>
          <a:p>
            <a:r>
              <a:rPr lang="en-US" dirty="0" smtClean="0"/>
              <a:t>Puritans wanted </a:t>
            </a:r>
            <a:r>
              <a:rPr lang="en-US" dirty="0" smtClean="0"/>
              <a:t>to “purify” their churches of all Catholic and Anglican rituals and pass a code of laws and a government structure based upon biblical principles</a:t>
            </a:r>
          </a:p>
          <a:p>
            <a:r>
              <a:rPr lang="en-US" dirty="0" smtClean="0"/>
              <a:t>Puritans wanted to limit church membership to saints (chosen by God for salvation), unlike Anglican church who allowed sinners</a:t>
            </a:r>
          </a:p>
          <a:p>
            <a:r>
              <a:rPr lang="en-US" dirty="0" smtClean="0"/>
              <a:t>Sought to rid society of gambling, swearing, and breaking the Sabbath.</a:t>
            </a:r>
          </a:p>
          <a:p>
            <a:r>
              <a:rPr lang="en-US" dirty="0" smtClean="0"/>
              <a:t>Wanted to be a model for England to emulate</a:t>
            </a:r>
          </a:p>
          <a:p>
            <a:endParaRPr lang="en-US" dirty="0"/>
          </a:p>
          <a:p>
            <a:endParaRPr lang="en-US" dirty="0"/>
          </a:p>
        </p:txBody>
      </p:sp>
      <p:sp>
        <p:nvSpPr>
          <p:cNvPr id="3" name="Title 2"/>
          <p:cNvSpPr>
            <a:spLocks noGrp="1"/>
          </p:cNvSpPr>
          <p:nvPr>
            <p:ph type="title"/>
          </p:nvPr>
        </p:nvSpPr>
        <p:spPr/>
        <p:txBody>
          <a:bodyPr/>
          <a:lstStyle/>
          <a:p>
            <a:r>
              <a:rPr lang="en-US" dirty="0" smtClean="0"/>
              <a:t>New England</a:t>
            </a:r>
            <a:endParaRPr lang="en-US" dirty="0"/>
          </a:p>
        </p:txBody>
      </p:sp>
    </p:spTree>
    <p:extLst>
      <p:ext uri="{BB962C8B-B14F-4D97-AF65-F5344CB8AC3E}">
        <p14:creationId xmlns:p14="http://schemas.microsoft.com/office/powerpoint/2010/main" val="341170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barn(inVertical)">
                                      <p:cBhvr>
                                        <p:cTn id="26" dur="500"/>
                                        <p:tgtEl>
                                          <p:spTgt spid="2">
                                            <p:txEl>
                                              <p:pRg st="3" end="3"/>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barn(inVertical)">
                                      <p:cBhvr>
                                        <p:cTn id="2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Rot="1" noChangeArrowheads="1"/>
          </p:cNvSpPr>
          <p:nvPr>
            <p:ph idx="1"/>
          </p:nvPr>
        </p:nvSpPr>
        <p:spPr/>
        <p:txBody>
          <a:bodyPr>
            <a:normAutofit/>
          </a:bodyPr>
          <a:lstStyle/>
          <a:p>
            <a:pPr marL="0" indent="0">
              <a:buNone/>
            </a:pPr>
            <a:endParaRPr lang="en-US" sz="3200" dirty="0" smtClean="0">
              <a:cs typeface="Times New Roman" pitchFamily="18" charset="0"/>
            </a:endParaRPr>
          </a:p>
          <a:p>
            <a:r>
              <a:rPr lang="en-US" sz="3200" dirty="0" smtClean="0">
                <a:cs typeface="Times New Roman" pitchFamily="18" charset="0"/>
              </a:rPr>
              <a:t>The </a:t>
            </a:r>
            <a:r>
              <a:rPr lang="en-US" sz="3200" dirty="0">
                <a:cs typeface="Times New Roman" pitchFamily="18" charset="0"/>
              </a:rPr>
              <a:t>earliest New </a:t>
            </a:r>
            <a:r>
              <a:rPr lang="en-US" sz="3200" u="sng" dirty="0">
                <a:cs typeface="Times New Roman" pitchFamily="18" charset="0"/>
              </a:rPr>
              <a:t>England</a:t>
            </a:r>
            <a:r>
              <a:rPr lang="en-US" sz="3200" dirty="0">
                <a:cs typeface="Times New Roman" pitchFamily="18" charset="0"/>
              </a:rPr>
              <a:t> settlements-</a:t>
            </a:r>
            <a:r>
              <a:rPr lang="en-US" sz="3200" u="sng" dirty="0">
                <a:cs typeface="Times New Roman" pitchFamily="18" charset="0"/>
              </a:rPr>
              <a:t>Plymouth</a:t>
            </a:r>
            <a:r>
              <a:rPr lang="en-US" sz="3200" dirty="0">
                <a:cs typeface="Times New Roman" pitchFamily="18" charset="0"/>
              </a:rPr>
              <a:t> and </a:t>
            </a:r>
            <a:r>
              <a:rPr lang="en-US" sz="3200" u="sng" dirty="0">
                <a:cs typeface="Times New Roman" pitchFamily="18" charset="0"/>
              </a:rPr>
              <a:t>Massachusetts Bay</a:t>
            </a:r>
            <a:r>
              <a:rPr lang="en-US" sz="3200" dirty="0">
                <a:cs typeface="Times New Roman" pitchFamily="18" charset="0"/>
              </a:rPr>
              <a:t>-became </a:t>
            </a:r>
            <a:r>
              <a:rPr lang="en-US" sz="3200" u="sng" dirty="0">
                <a:cs typeface="Times New Roman" pitchFamily="18" charset="0"/>
              </a:rPr>
              <a:t>one</a:t>
            </a:r>
            <a:r>
              <a:rPr lang="en-US" sz="3200" dirty="0">
                <a:cs typeface="Times New Roman" pitchFamily="18" charset="0"/>
              </a:rPr>
              <a:t> colony in 1691</a:t>
            </a:r>
            <a:r>
              <a:rPr lang="en-US" sz="3200" dirty="0" smtClean="0">
                <a:cs typeface="Times New Roman" pitchFamily="18" charset="0"/>
              </a:rPr>
              <a:t>.</a:t>
            </a:r>
          </a:p>
          <a:p>
            <a:endParaRPr lang="en-US" sz="3200" dirty="0">
              <a:cs typeface="Times New Roman" pitchFamily="18" charset="0"/>
            </a:endParaRPr>
          </a:p>
          <a:p>
            <a:endParaRPr lang="en-US" sz="4400" dirty="0"/>
          </a:p>
        </p:txBody>
      </p:sp>
      <p:sp>
        <p:nvSpPr>
          <p:cNvPr id="3074" name="Rectangle 2"/>
          <p:cNvSpPr>
            <a:spLocks noGrp="1" noRot="1" noChangeArrowheads="1"/>
          </p:cNvSpPr>
          <p:nvPr>
            <p:ph type="title"/>
          </p:nvPr>
        </p:nvSpPr>
        <p:spPr/>
        <p:txBody>
          <a:bodyPr/>
          <a:lstStyle/>
          <a:p>
            <a:pPr algn="l"/>
            <a:r>
              <a:rPr lang="en-US" dirty="0" smtClean="0"/>
              <a:t>Massachusetts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77500" lnSpcReduction="20000"/>
          </a:bodyPr>
          <a:lstStyle/>
          <a:p>
            <a:r>
              <a:rPr lang="en-US" dirty="0" smtClean="0"/>
              <a:t>Settled by Pilgrims in 1620</a:t>
            </a:r>
          </a:p>
          <a:p>
            <a:r>
              <a:rPr lang="en-US" dirty="0" smtClean="0"/>
              <a:t>Pilgrims were </a:t>
            </a:r>
            <a:r>
              <a:rPr lang="en-US" b="1" dirty="0" smtClean="0"/>
              <a:t>Separatists</a:t>
            </a:r>
            <a:r>
              <a:rPr lang="en-US" dirty="0" smtClean="0"/>
              <a:t> who left England because they thought that the Anglican Church (Church of England) had too many Catholic influences</a:t>
            </a:r>
          </a:p>
          <a:p>
            <a:r>
              <a:rPr lang="en-US" dirty="0" smtClean="0"/>
              <a:t>Separatists demanded that each congregation govern itself rather than be ruled by bureaucracy of bishops and archbishops</a:t>
            </a:r>
          </a:p>
          <a:p>
            <a:r>
              <a:rPr lang="en-US" dirty="0" smtClean="0"/>
              <a:t>Sailed for Virginia on the Mayflower but ship was blown off course to Cape Cod, just south of what became Boston</a:t>
            </a:r>
          </a:p>
          <a:p>
            <a:r>
              <a:rPr lang="en-US" dirty="0" smtClean="0"/>
              <a:t>Before landing all 100 passengers agreed to the </a:t>
            </a:r>
            <a:r>
              <a:rPr lang="en-US" b="1" dirty="0" smtClean="0"/>
              <a:t>Mayflower Compact</a:t>
            </a:r>
            <a:r>
              <a:rPr lang="en-US" dirty="0" smtClean="0"/>
              <a:t>, which formed a church and bound them all to obey the decisions of the majority</a:t>
            </a:r>
          </a:p>
          <a:p>
            <a:r>
              <a:rPr lang="en-US" dirty="0" smtClean="0"/>
              <a:t>Signers of the compact met at the General Court of Plymouth plantation</a:t>
            </a:r>
          </a:p>
          <a:p>
            <a:r>
              <a:rPr lang="en-US" dirty="0" smtClean="0"/>
              <a:t>Led by Governor </a:t>
            </a:r>
            <a:r>
              <a:rPr lang="en-US" b="1" dirty="0" smtClean="0"/>
              <a:t>William Bradford</a:t>
            </a:r>
          </a:p>
          <a:p>
            <a:r>
              <a:rPr lang="en-US" dirty="0" smtClean="0"/>
              <a:t>Like Jamestown, had to endure “starving time” of the first winter when half of the Pilgrims died</a:t>
            </a:r>
          </a:p>
          <a:p>
            <a:r>
              <a:rPr lang="en-US" dirty="0" smtClean="0"/>
              <a:t>First Thanksgiving feast held in 1621 with the Wampanoag tribe</a:t>
            </a:r>
            <a:endParaRPr lang="en-US" dirty="0"/>
          </a:p>
        </p:txBody>
      </p:sp>
      <p:sp>
        <p:nvSpPr>
          <p:cNvPr id="3" name="Title 2"/>
          <p:cNvSpPr>
            <a:spLocks noGrp="1"/>
          </p:cNvSpPr>
          <p:nvPr>
            <p:ph type="title"/>
          </p:nvPr>
        </p:nvSpPr>
        <p:spPr/>
        <p:txBody>
          <a:bodyPr/>
          <a:lstStyle/>
          <a:p>
            <a:r>
              <a:rPr lang="en-US" dirty="0" smtClean="0"/>
              <a:t>Plymouth</a:t>
            </a:r>
            <a:endParaRPr lang="en-US" dirty="0"/>
          </a:p>
        </p:txBody>
      </p:sp>
    </p:spTree>
    <p:extLst>
      <p:ext uri="{BB962C8B-B14F-4D97-AF65-F5344CB8AC3E}">
        <p14:creationId xmlns:p14="http://schemas.microsoft.com/office/powerpoint/2010/main" val="186909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447800"/>
          </a:xfrm>
        </p:spPr>
        <p:txBody>
          <a:bodyPr/>
          <a:lstStyle/>
          <a:p>
            <a:r>
              <a:rPr lang="en-US" dirty="0" smtClean="0"/>
              <a:t>Plymouth</a:t>
            </a:r>
            <a:endParaRPr lang="en-US" dirty="0"/>
          </a:p>
        </p:txBody>
      </p:sp>
      <p:pic>
        <p:nvPicPr>
          <p:cNvPr id="2050" name="Picture 2" descr="File:Brooklyn Museum - Embarkation of the Pilgrims - Robert Walter Weir - overal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41" y="1143000"/>
            <a:ext cx="7620000" cy="50577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66800" y="6396335"/>
            <a:ext cx="7515134" cy="461665"/>
          </a:xfrm>
          <a:prstGeom prst="rect">
            <a:avLst/>
          </a:prstGeom>
          <a:noFill/>
        </p:spPr>
        <p:txBody>
          <a:bodyPr wrap="none" rtlCol="0">
            <a:spAutoFit/>
          </a:bodyPr>
          <a:lstStyle/>
          <a:p>
            <a:r>
              <a:rPr lang="en-US" sz="2400" dirty="0"/>
              <a:t>Robert Walter </a:t>
            </a:r>
            <a:r>
              <a:rPr lang="en-US" sz="2400" dirty="0" smtClean="0"/>
              <a:t>Weir, Embarkation of the Pilgrims, 1857</a:t>
            </a:r>
            <a:endParaRPr lang="en-US" sz="2400" dirty="0"/>
          </a:p>
        </p:txBody>
      </p:sp>
    </p:spTree>
    <p:extLst>
      <p:ext uri="{BB962C8B-B14F-4D97-AF65-F5344CB8AC3E}">
        <p14:creationId xmlns:p14="http://schemas.microsoft.com/office/powerpoint/2010/main" val="14282979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2950</TotalTime>
  <Words>893</Words>
  <Application>Microsoft Office PowerPoint</Application>
  <PresentationFormat>On-screen Show (4:3)</PresentationFormat>
  <Paragraphs>75</Paragraphs>
  <Slides>18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Comic Sans MS</vt:lpstr>
      <vt:lpstr>Constantia</vt:lpstr>
      <vt:lpstr>Tahoma</vt:lpstr>
      <vt:lpstr>Times New Roman</vt:lpstr>
      <vt:lpstr>Wingdings 2</vt:lpstr>
      <vt:lpstr>Paper</vt:lpstr>
      <vt:lpstr>13 English Colonies </vt:lpstr>
      <vt:lpstr>Key Concept 2.1:  Europeans developed a variety of colonization and migration patterns, influenced by different imperial goals, cultures, and the varied North American environments where they settled, and they competed with each other and American Indians for resources.</vt:lpstr>
      <vt:lpstr>PowerPoint Presentation</vt:lpstr>
      <vt:lpstr>The New England Colonies </vt:lpstr>
      <vt:lpstr>New England Colonies</vt:lpstr>
      <vt:lpstr>New England</vt:lpstr>
      <vt:lpstr>Massachusetts</vt:lpstr>
      <vt:lpstr>Plymouth</vt:lpstr>
      <vt:lpstr>Plymouth</vt:lpstr>
      <vt:lpstr>Massachusetts Bay</vt:lpstr>
      <vt:lpstr>Massachusetts Bay</vt:lpstr>
      <vt:lpstr>Massachusetts Bay</vt:lpstr>
      <vt:lpstr>Puritans</vt:lpstr>
      <vt:lpstr>Roger Williams</vt:lpstr>
      <vt:lpstr>New England</vt:lpstr>
      <vt:lpstr>PowerPoint Presentation</vt:lpstr>
      <vt:lpstr>Triangular Trade</vt:lpstr>
      <vt:lpstr>Works Cited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England Colonies</dc:title>
  <dc:creator>McDowell County Schools</dc:creator>
  <cp:lastModifiedBy>dedwards4</cp:lastModifiedBy>
  <cp:revision>86</cp:revision>
  <dcterms:created xsi:type="dcterms:W3CDTF">2004-09-17T18:18:02Z</dcterms:created>
  <dcterms:modified xsi:type="dcterms:W3CDTF">2016-09-08T18:20:12Z</dcterms:modified>
</cp:coreProperties>
</file>