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8" r:id="rId2"/>
    <p:sldId id="292" r:id="rId3"/>
    <p:sldId id="260" r:id="rId4"/>
    <p:sldId id="273" r:id="rId5"/>
    <p:sldId id="293" r:id="rId6"/>
    <p:sldId id="294" r:id="rId7"/>
    <p:sldId id="295" r:id="rId8"/>
    <p:sldId id="296" r:id="rId9"/>
    <p:sldId id="297" r:id="rId10"/>
    <p:sldId id="298" r:id="rId11"/>
    <p:sldId id="299" r:id="rId12"/>
    <p:sldId id="300" r:id="rId13"/>
    <p:sldId id="301" r:id="rId14"/>
    <p:sldId id="302" r:id="rId15"/>
    <p:sldId id="303" r:id="rId16"/>
    <p:sldId id="305" r:id="rId17"/>
    <p:sldId id="306" r:id="rId18"/>
    <p:sldId id="263" r:id="rId19"/>
    <p:sldId id="311" r:id="rId20"/>
    <p:sldId id="307" r:id="rId21"/>
    <p:sldId id="314" r:id="rId22"/>
    <p:sldId id="262" r:id="rId23"/>
    <p:sldId id="272" r:id="rId24"/>
    <p:sldId id="309" r:id="rId25"/>
    <p:sldId id="315" r:id="rId26"/>
    <p:sldId id="317" r:id="rId27"/>
    <p:sldId id="281" r:id="rId28"/>
    <p:sldId id="256" r:id="rId29"/>
    <p:sldId id="271" r:id="rId30"/>
    <p:sldId id="312" r:id="rId31"/>
    <p:sldId id="318" r:id="rId32"/>
    <p:sldId id="313" r:id="rId33"/>
    <p:sldId id="28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a:ea typeface="+mn-ea"/>
        <a:cs typeface="Arial" pitchFamily="34" charset="0"/>
      </a:defRPr>
    </a:lvl1pPr>
    <a:lvl2pPr marL="457200" algn="l" rtl="0" fontAlgn="base">
      <a:spcBef>
        <a:spcPct val="0"/>
      </a:spcBef>
      <a:spcAft>
        <a:spcPct val="0"/>
      </a:spcAft>
      <a:defRPr kern="1200">
        <a:solidFill>
          <a:schemeClr val="tx1"/>
        </a:solidFill>
        <a:latin typeface="Gill Sans MT"/>
        <a:ea typeface="+mn-ea"/>
        <a:cs typeface="Arial" pitchFamily="34" charset="0"/>
      </a:defRPr>
    </a:lvl2pPr>
    <a:lvl3pPr marL="914400" algn="l" rtl="0" fontAlgn="base">
      <a:spcBef>
        <a:spcPct val="0"/>
      </a:spcBef>
      <a:spcAft>
        <a:spcPct val="0"/>
      </a:spcAft>
      <a:defRPr kern="1200">
        <a:solidFill>
          <a:schemeClr val="tx1"/>
        </a:solidFill>
        <a:latin typeface="Gill Sans MT"/>
        <a:ea typeface="+mn-ea"/>
        <a:cs typeface="Arial" pitchFamily="34" charset="0"/>
      </a:defRPr>
    </a:lvl3pPr>
    <a:lvl4pPr marL="1371600" algn="l" rtl="0" fontAlgn="base">
      <a:spcBef>
        <a:spcPct val="0"/>
      </a:spcBef>
      <a:spcAft>
        <a:spcPct val="0"/>
      </a:spcAft>
      <a:defRPr kern="1200">
        <a:solidFill>
          <a:schemeClr val="tx1"/>
        </a:solidFill>
        <a:latin typeface="Gill Sans MT"/>
        <a:ea typeface="+mn-ea"/>
        <a:cs typeface="Arial" pitchFamily="34" charset="0"/>
      </a:defRPr>
    </a:lvl4pPr>
    <a:lvl5pPr marL="1828800" algn="l" rtl="0" fontAlgn="base">
      <a:spcBef>
        <a:spcPct val="0"/>
      </a:spcBef>
      <a:spcAft>
        <a:spcPct val="0"/>
      </a:spcAft>
      <a:defRPr kern="1200">
        <a:solidFill>
          <a:schemeClr val="tx1"/>
        </a:solidFill>
        <a:latin typeface="Gill Sans MT"/>
        <a:ea typeface="+mn-ea"/>
        <a:cs typeface="Arial" pitchFamily="34" charset="0"/>
      </a:defRPr>
    </a:lvl5pPr>
    <a:lvl6pPr marL="2286000" algn="l" defTabSz="914400" rtl="0" eaLnBrk="1" latinLnBrk="0" hangingPunct="1">
      <a:defRPr kern="1200">
        <a:solidFill>
          <a:schemeClr val="tx1"/>
        </a:solidFill>
        <a:latin typeface="Gill Sans MT"/>
        <a:ea typeface="+mn-ea"/>
        <a:cs typeface="Arial" pitchFamily="34" charset="0"/>
      </a:defRPr>
    </a:lvl6pPr>
    <a:lvl7pPr marL="2743200" algn="l" defTabSz="914400" rtl="0" eaLnBrk="1" latinLnBrk="0" hangingPunct="1">
      <a:defRPr kern="1200">
        <a:solidFill>
          <a:schemeClr val="tx1"/>
        </a:solidFill>
        <a:latin typeface="Gill Sans MT"/>
        <a:ea typeface="+mn-ea"/>
        <a:cs typeface="Arial" pitchFamily="34" charset="0"/>
      </a:defRPr>
    </a:lvl7pPr>
    <a:lvl8pPr marL="3200400" algn="l" defTabSz="914400" rtl="0" eaLnBrk="1" latinLnBrk="0" hangingPunct="1">
      <a:defRPr kern="1200">
        <a:solidFill>
          <a:schemeClr val="tx1"/>
        </a:solidFill>
        <a:latin typeface="Gill Sans MT"/>
        <a:ea typeface="+mn-ea"/>
        <a:cs typeface="Arial" pitchFamily="34" charset="0"/>
      </a:defRPr>
    </a:lvl8pPr>
    <a:lvl9pPr marL="3657600" algn="l" defTabSz="914400" rtl="0" eaLnBrk="1" latinLnBrk="0" hangingPunct="1">
      <a:defRPr kern="1200">
        <a:solidFill>
          <a:schemeClr val="tx1"/>
        </a:solidFill>
        <a:latin typeface="Gill Sans MT"/>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34"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5FF8624-D61C-47D1-BCC4-0ACE07E08478}" type="datetimeFigureOut">
              <a:rPr lang="en-US"/>
              <a:pPr>
                <a:defRPr/>
              </a:pPr>
              <a:t>10/28/2015</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5AECE2F-7D38-4065-89CF-AC7736564B74}" type="slidenum">
              <a:rPr lang="en-US"/>
              <a:pPr>
                <a:defRPr/>
              </a:pPr>
              <a:t>‹#›</a:t>
            </a:fld>
            <a:endParaRPr lang="en-US"/>
          </a:p>
        </p:txBody>
      </p:sp>
    </p:spTree>
    <p:extLst>
      <p:ext uri="{BB962C8B-B14F-4D97-AF65-F5344CB8AC3E}">
        <p14:creationId xmlns:p14="http://schemas.microsoft.com/office/powerpoint/2010/main" val="172453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8E55FC8-9823-4ED9-AB1A-0DEC2DB5509C}" type="datetimeFigureOut">
              <a:rPr lang="en-US"/>
              <a:pPr>
                <a:defRPr/>
              </a:pPr>
              <a:t>10/28/2015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E7005DD-A882-463D-80BC-0AFF86D71A23}" type="slidenum">
              <a:rPr lang="en-US"/>
              <a:pPr>
                <a:defRPr/>
              </a:pPr>
              <a:t>‹#›</a:t>
            </a:fld>
            <a:endParaRPr lang="en-US"/>
          </a:p>
        </p:txBody>
      </p:sp>
    </p:spTree>
    <p:extLst>
      <p:ext uri="{BB962C8B-B14F-4D97-AF65-F5344CB8AC3E}">
        <p14:creationId xmlns:p14="http://schemas.microsoft.com/office/powerpoint/2010/main" val="130047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1BDB5C1-AB1A-4867-9B50-32FFED9AB7BB}" type="datetimeFigureOut">
              <a:rPr lang="en-US"/>
              <a:pPr>
                <a:defRPr/>
              </a:pPr>
              <a:t>10/28/2015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628CEF7-F324-4975-B85F-EEC2345768B3}" type="slidenum">
              <a:rPr lang="en-US"/>
              <a:pPr>
                <a:defRPr/>
              </a:pPr>
              <a:t>‹#›</a:t>
            </a:fld>
            <a:endParaRPr lang="en-US"/>
          </a:p>
        </p:txBody>
      </p:sp>
    </p:spTree>
    <p:extLst>
      <p:ext uri="{BB962C8B-B14F-4D97-AF65-F5344CB8AC3E}">
        <p14:creationId xmlns:p14="http://schemas.microsoft.com/office/powerpoint/2010/main" val="311420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265C65C-5FF7-4D0D-A8D7-432E64934893}" type="datetimeFigureOut">
              <a:rPr lang="en-US"/>
              <a:pPr>
                <a:defRPr/>
              </a:pPr>
              <a:t>10/28/2015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20F4019-B163-41BC-B32A-13BFEF17FCC7}" type="slidenum">
              <a:rPr lang="en-US"/>
              <a:pPr>
                <a:defRPr/>
              </a:pPr>
              <a:t>‹#›</a:t>
            </a:fld>
            <a:endParaRPr lang="en-US"/>
          </a:p>
        </p:txBody>
      </p:sp>
    </p:spTree>
    <p:extLst>
      <p:ext uri="{BB962C8B-B14F-4D97-AF65-F5344CB8AC3E}">
        <p14:creationId xmlns:p14="http://schemas.microsoft.com/office/powerpoint/2010/main" val="416938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82B67B6-E171-4AC2-88D9-65419BDFF508}" type="datetimeFigureOut">
              <a:rPr lang="en-US"/>
              <a:pPr>
                <a:defRPr/>
              </a:pPr>
              <a:t>10/28/2015</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CAF8D68-80CF-45C7-A699-BA2EC161B5D1}" type="slidenum">
              <a:rPr lang="en-US"/>
              <a:pPr>
                <a:defRPr/>
              </a:pPr>
              <a:t>‹#›</a:t>
            </a:fld>
            <a:endParaRPr lang="en-US"/>
          </a:p>
        </p:txBody>
      </p:sp>
    </p:spTree>
    <p:extLst>
      <p:ext uri="{BB962C8B-B14F-4D97-AF65-F5344CB8AC3E}">
        <p14:creationId xmlns:p14="http://schemas.microsoft.com/office/powerpoint/2010/main" val="281592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C6EBA4D-4E93-451A-B611-B662C44FC0AB}" type="datetimeFigureOut">
              <a:rPr lang="en-US"/>
              <a:pPr>
                <a:defRPr/>
              </a:pPr>
              <a:t>10/28/2015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A10490F-50BC-4865-921A-D916D9491B99}" type="slidenum">
              <a:rPr lang="en-US"/>
              <a:pPr>
                <a:defRPr/>
              </a:pPr>
              <a:t>‹#›</a:t>
            </a:fld>
            <a:endParaRPr lang="en-US"/>
          </a:p>
        </p:txBody>
      </p:sp>
    </p:spTree>
    <p:extLst>
      <p:ext uri="{BB962C8B-B14F-4D97-AF65-F5344CB8AC3E}">
        <p14:creationId xmlns:p14="http://schemas.microsoft.com/office/powerpoint/2010/main" val="2279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9A4563BE-4DDE-471A-98E6-2E17DED8AD5A}" type="datetimeFigureOut">
              <a:rPr lang="en-US"/>
              <a:pPr>
                <a:defRPr/>
              </a:pPr>
              <a:t>10/28/2015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A12ECC1-7D1D-4061-AA05-15FD47E10FCA}" type="slidenum">
              <a:rPr lang="en-US"/>
              <a:pPr>
                <a:defRPr/>
              </a:pPr>
              <a:t>‹#›</a:t>
            </a:fld>
            <a:endParaRPr lang="en-US"/>
          </a:p>
        </p:txBody>
      </p:sp>
    </p:spTree>
    <p:extLst>
      <p:ext uri="{BB962C8B-B14F-4D97-AF65-F5344CB8AC3E}">
        <p14:creationId xmlns:p14="http://schemas.microsoft.com/office/powerpoint/2010/main" val="63866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E0D77DB-F15E-4280-9812-7A36EA585387}" type="datetimeFigureOut">
              <a:rPr lang="en-US"/>
              <a:pPr>
                <a:defRPr/>
              </a:pPr>
              <a:t>10/28/2015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30D3AEE-3588-4A12-A078-76DCE5A06BC0}" type="slidenum">
              <a:rPr lang="en-US"/>
              <a:pPr>
                <a:defRPr/>
              </a:pPr>
              <a:t>‹#›</a:t>
            </a:fld>
            <a:endParaRPr lang="en-US"/>
          </a:p>
        </p:txBody>
      </p:sp>
    </p:spTree>
    <p:extLst>
      <p:ext uri="{BB962C8B-B14F-4D97-AF65-F5344CB8AC3E}">
        <p14:creationId xmlns:p14="http://schemas.microsoft.com/office/powerpoint/2010/main" val="52319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D90EE00A-2C9E-4847-8F09-68CF650F0E70}" type="datetimeFigureOut">
              <a:rPr lang="en-US"/>
              <a:pPr>
                <a:defRPr/>
              </a:pPr>
              <a:t>10/28/2015</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5E694F49-A13F-4BC2-8CB5-27FCF9F7DD61}" type="slidenum">
              <a:rPr lang="en-US"/>
              <a:pPr>
                <a:defRPr/>
              </a:pPr>
              <a:t>‹#›</a:t>
            </a:fld>
            <a:endParaRPr lang="en-US"/>
          </a:p>
        </p:txBody>
      </p:sp>
    </p:spTree>
    <p:extLst>
      <p:ext uri="{BB962C8B-B14F-4D97-AF65-F5344CB8AC3E}">
        <p14:creationId xmlns:p14="http://schemas.microsoft.com/office/powerpoint/2010/main" val="20782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16B7802-95EF-4B0D-8212-D7BFBC3D3F41}" type="datetimeFigureOut">
              <a:rPr lang="en-US"/>
              <a:pPr>
                <a:defRPr/>
              </a:pPr>
              <a:t>10/28/2015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F8240DE-19FD-4D1C-8FBB-48C4502AEB75}" type="slidenum">
              <a:rPr lang="en-US"/>
              <a:pPr>
                <a:defRPr/>
              </a:pPr>
              <a:t>‹#›</a:t>
            </a:fld>
            <a:endParaRPr lang="en-US"/>
          </a:p>
        </p:txBody>
      </p:sp>
    </p:spTree>
    <p:extLst>
      <p:ext uri="{BB962C8B-B14F-4D97-AF65-F5344CB8AC3E}">
        <p14:creationId xmlns:p14="http://schemas.microsoft.com/office/powerpoint/2010/main" val="361227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354BC10-12DE-4642-AEFB-BB2E3EB4E469}" type="datetimeFigureOut">
              <a:rPr lang="en-US"/>
              <a:pPr>
                <a:defRPr/>
              </a:pPr>
              <a:t>10/28/2015</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D272CA01-4B9B-402B-8292-5E85ACFCB7B5}" type="slidenum">
              <a:rPr lang="en-US"/>
              <a:pPr>
                <a:defRPr/>
              </a:pPr>
              <a:t>‹#›</a:t>
            </a:fld>
            <a:endParaRPr lang="en-US"/>
          </a:p>
        </p:txBody>
      </p:sp>
    </p:spTree>
    <p:extLst>
      <p:ext uri="{BB962C8B-B14F-4D97-AF65-F5344CB8AC3E}">
        <p14:creationId xmlns:p14="http://schemas.microsoft.com/office/powerpoint/2010/main" val="62468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F048C1CE-62B1-4292-A8BE-092279FE4455}" type="datetimeFigureOut">
              <a:rPr lang="en-US"/>
              <a:pPr>
                <a:defRPr/>
              </a:pPr>
              <a:t>10/28/2015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7AB0FD98-D220-4516-BD11-81013B686704}"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43" r:id="rId1"/>
    <p:sldLayoutId id="2147483738" r:id="rId2"/>
    <p:sldLayoutId id="2147483744" r:id="rId3"/>
    <p:sldLayoutId id="2147483739" r:id="rId4"/>
    <p:sldLayoutId id="2147483745" r:id="rId5"/>
    <p:sldLayoutId id="2147483740" r:id="rId6"/>
    <p:sldLayoutId id="2147483746" r:id="rId7"/>
    <p:sldLayoutId id="2147483747" r:id="rId8"/>
    <p:sldLayoutId id="2147483748" r:id="rId9"/>
    <p:sldLayoutId id="2147483741" r:id="rId10"/>
    <p:sldLayoutId id="2147483742"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a:defRPr>
      </a:lvl2pPr>
      <a:lvl3pPr algn="l" rtl="0" fontAlgn="base">
        <a:spcBef>
          <a:spcPct val="0"/>
        </a:spcBef>
        <a:spcAft>
          <a:spcPct val="0"/>
        </a:spcAft>
        <a:defRPr sz="4300">
          <a:solidFill>
            <a:srgbClr val="572314"/>
          </a:solidFill>
          <a:latin typeface="Gill Sans MT"/>
        </a:defRPr>
      </a:lvl3pPr>
      <a:lvl4pPr algn="l" rtl="0" fontAlgn="base">
        <a:spcBef>
          <a:spcPct val="0"/>
        </a:spcBef>
        <a:spcAft>
          <a:spcPct val="0"/>
        </a:spcAft>
        <a:defRPr sz="4300">
          <a:solidFill>
            <a:srgbClr val="572314"/>
          </a:solidFill>
          <a:latin typeface="Gill Sans MT"/>
        </a:defRPr>
      </a:lvl4pPr>
      <a:lvl5pPr algn="l" rtl="0" fontAlgn="base">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rx8Gikjhom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upload.wikimedia.org/wikipedia/commons/9/95/James_Monroe_White_House_portrait_1819.gi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f/fe/John_Marshall_by_Henry_Inman,_1832.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f/fe/John_Marshall_by_Henry_Inman,_1832.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yez.org/cases/2015" TargetMode="External"/><Relationship Id="rId2" Type="http://schemas.openxmlformats.org/officeDocument/2006/relationships/hyperlink" Target="http://www.streetlaw.org/en/landmark/hom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3/35/Battle_of_New_Orleans.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8GHLdn4Fw7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9/92/Henry_Clay.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Warm Up-The Monroe Doctrine</a:t>
            </a:r>
            <a:endParaRPr lang="en-US" dirty="0"/>
          </a:p>
        </p:txBody>
      </p:sp>
      <p:sp>
        <p:nvSpPr>
          <p:cNvPr id="5" name="Content Placeholder 4"/>
          <p:cNvSpPr>
            <a:spLocks noGrp="1"/>
          </p:cNvSpPr>
          <p:nvPr>
            <p:ph idx="1"/>
          </p:nvPr>
        </p:nvSpPr>
        <p:spPr/>
        <p:txBody>
          <a:bodyPr/>
          <a:lstStyle/>
          <a:p>
            <a:r>
              <a:rPr lang="en-US" dirty="0" smtClean="0"/>
              <a:t>Complete an APPARTS sheet on the Monroe Doctrine</a:t>
            </a:r>
          </a:p>
          <a:p>
            <a:r>
              <a:rPr lang="en-US" dirty="0" smtClean="0"/>
              <a:t>Significance:  </a:t>
            </a:r>
            <a:r>
              <a:rPr lang="en-US" i="1" dirty="0" smtClean="0"/>
              <a:t>How did the Monroe Doctrine enable nationalism during the Era of Good Feelings?</a:t>
            </a:r>
            <a:endParaRPr lang="en-US" i="1" dirty="0"/>
          </a:p>
        </p:txBody>
      </p:sp>
    </p:spTree>
    <p:extLst>
      <p:ext uri="{BB962C8B-B14F-4D97-AF65-F5344CB8AC3E}">
        <p14:creationId xmlns:p14="http://schemas.microsoft.com/office/powerpoint/2010/main" val="2491019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45719"/>
          </a:xfrm>
        </p:spPr>
        <p:txBody>
          <a:bodyPr>
            <a:normAutofit fontScale="90000"/>
          </a:bodyPr>
          <a:lstStyle/>
          <a:p>
            <a:r>
              <a:rPr lang="en-US" dirty="0" smtClean="0"/>
              <a:t>Steamboats</a:t>
            </a:r>
            <a:endParaRPr lang="en-US" dirty="0"/>
          </a:p>
        </p:txBody>
      </p:sp>
      <p:sp>
        <p:nvSpPr>
          <p:cNvPr id="3" name="Content Placeholder 2"/>
          <p:cNvSpPr>
            <a:spLocks noGrp="1"/>
          </p:cNvSpPr>
          <p:nvPr>
            <p:ph idx="1"/>
          </p:nvPr>
        </p:nvSpPr>
        <p:spPr>
          <a:xfrm>
            <a:off x="955964" y="825266"/>
            <a:ext cx="5029200" cy="4800600"/>
          </a:xfrm>
        </p:spPr>
        <p:txBody>
          <a:bodyPr/>
          <a:lstStyle/>
          <a:p>
            <a:r>
              <a:rPr lang="en-US" sz="1800" dirty="0" smtClean="0"/>
              <a:t>Canals reached only a limited part of the continent; rivers offered faster and cheaper travel; especially the Mississippi, Ohio and Missouri Rivers</a:t>
            </a:r>
          </a:p>
          <a:p>
            <a:r>
              <a:rPr lang="en-US" sz="1800" dirty="0" smtClean="0"/>
              <a:t>But those who wanted to transport goods northward had to push boats against the current; sometimes with poles, sometimes with ropes held by crew that dragged the boats upstream; process took 3 or 4 months</a:t>
            </a:r>
          </a:p>
          <a:p>
            <a:r>
              <a:rPr lang="en-US" sz="1800" dirty="0" smtClean="0"/>
              <a:t>Others sold craft for scrap and walked back home </a:t>
            </a:r>
          </a:p>
          <a:p>
            <a:r>
              <a:rPr lang="en-US" sz="1800" dirty="0" smtClean="0"/>
              <a:t>Robert Fulton had developed steamboats in the Northeast in 1807 beginning with the </a:t>
            </a:r>
            <a:r>
              <a:rPr lang="en-US" sz="1800" i="1" dirty="0" smtClean="0"/>
              <a:t>Clermont; </a:t>
            </a:r>
            <a:r>
              <a:rPr lang="en-US" sz="1800" dirty="0" smtClean="0"/>
              <a:t>built one for the Mississippi by 1811</a:t>
            </a:r>
          </a:p>
          <a:p>
            <a:r>
              <a:rPr lang="en-US" sz="1800" dirty="0"/>
              <a:t>War of 1812 had slowed development of the steamboat because steam engines had to be shipped from England</a:t>
            </a:r>
          </a:p>
          <a:p>
            <a:r>
              <a:rPr lang="en-US" sz="1800" dirty="0" smtClean="0"/>
              <a:t>By 1815 production resumed</a:t>
            </a:r>
            <a:endParaRPr lang="en-US" sz="2000" i="1" dirty="0"/>
          </a:p>
        </p:txBody>
      </p:sp>
      <p:pic>
        <p:nvPicPr>
          <p:cNvPr id="4" name="Picture 3"/>
          <p:cNvPicPr>
            <a:picLocks noChangeAspect="1"/>
          </p:cNvPicPr>
          <p:nvPr/>
        </p:nvPicPr>
        <p:blipFill>
          <a:blip r:embed="rId2"/>
          <a:stretch>
            <a:fillRect/>
          </a:stretch>
        </p:blipFill>
        <p:spPr>
          <a:xfrm>
            <a:off x="5999949" y="1602164"/>
            <a:ext cx="2928062" cy="4191000"/>
          </a:xfrm>
          <a:prstGeom prst="rect">
            <a:avLst/>
          </a:prstGeom>
        </p:spPr>
      </p:pic>
      <p:pic>
        <p:nvPicPr>
          <p:cNvPr id="5" name="Picture 4"/>
          <p:cNvPicPr>
            <a:picLocks noChangeAspect="1"/>
          </p:cNvPicPr>
          <p:nvPr/>
        </p:nvPicPr>
        <p:blipFill>
          <a:blip r:embed="rId3"/>
          <a:stretch>
            <a:fillRect/>
          </a:stretch>
        </p:blipFill>
        <p:spPr>
          <a:xfrm>
            <a:off x="6006388" y="59742"/>
            <a:ext cx="3204590" cy="1542422"/>
          </a:xfrm>
          <a:prstGeom prst="rect">
            <a:avLst/>
          </a:prstGeom>
        </p:spPr>
      </p:pic>
    </p:spTree>
    <p:extLst>
      <p:ext uri="{BB962C8B-B14F-4D97-AF65-F5344CB8AC3E}">
        <p14:creationId xmlns:p14="http://schemas.microsoft.com/office/powerpoint/2010/main" val="28834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Money</a:t>
            </a:r>
            <a:endParaRPr lang="en-US" dirty="0"/>
          </a:p>
        </p:txBody>
      </p:sp>
      <p:sp>
        <p:nvSpPr>
          <p:cNvPr id="3" name="Content Placeholder 2"/>
          <p:cNvSpPr>
            <a:spLocks noGrp="1"/>
          </p:cNvSpPr>
          <p:nvPr>
            <p:ph idx="1"/>
          </p:nvPr>
        </p:nvSpPr>
        <p:spPr>
          <a:xfrm>
            <a:off x="1143000" y="1447800"/>
            <a:ext cx="5181600" cy="4800600"/>
          </a:xfrm>
        </p:spPr>
        <p:txBody>
          <a:bodyPr/>
          <a:lstStyle/>
          <a:p>
            <a:r>
              <a:rPr lang="en-US" sz="2000" dirty="0" smtClean="0"/>
              <a:t>Transportation revolution brought reduction in time and money it took to move heavy goods</a:t>
            </a:r>
          </a:p>
          <a:p>
            <a:r>
              <a:rPr lang="en-US" sz="2000" dirty="0" smtClean="0"/>
              <a:t>Turnpikes cut cost of wagon transport in half from 1816-1860 (30 cents per ton/mile to 15 cents)</a:t>
            </a:r>
          </a:p>
          <a:p>
            <a:r>
              <a:rPr lang="en-US" sz="2000" dirty="0" smtClean="0"/>
              <a:t>Erie Canal and Ohio canals reduced distance between East and West and carried goods at 1 cent per ton/mile</a:t>
            </a:r>
          </a:p>
          <a:p>
            <a:r>
              <a:rPr lang="en-US" sz="2000" dirty="0" smtClean="0"/>
              <a:t>Overland route from Cincinnati to New York in 1815 took 52 days minimum; by the 1840s an all water route from Cincinnati to New York City would be 18 days.</a:t>
            </a:r>
          </a:p>
          <a:p>
            <a:r>
              <a:rPr lang="en-US" sz="2000" dirty="0" smtClean="0"/>
              <a:t>In </a:t>
            </a:r>
            <a:r>
              <a:rPr lang="en-US" sz="2000" dirty="0"/>
              <a:t>1817 the journey from New Orleans to </a:t>
            </a:r>
            <a:r>
              <a:rPr lang="en-US" sz="2000" dirty="0" smtClean="0"/>
              <a:t>Louisville by steamboat </a:t>
            </a:r>
            <a:r>
              <a:rPr lang="en-US" sz="2000" dirty="0"/>
              <a:t>took 25 days; by 1819 it took 14 days</a:t>
            </a:r>
          </a:p>
          <a:p>
            <a:endParaRPr lang="en-US" sz="2000" dirty="0"/>
          </a:p>
        </p:txBody>
      </p:sp>
      <p:pic>
        <p:nvPicPr>
          <p:cNvPr id="4" name="Picture 3"/>
          <p:cNvPicPr>
            <a:picLocks noChangeAspect="1"/>
          </p:cNvPicPr>
          <p:nvPr/>
        </p:nvPicPr>
        <p:blipFill>
          <a:blip r:embed="rId2"/>
          <a:stretch>
            <a:fillRect/>
          </a:stretch>
        </p:blipFill>
        <p:spPr>
          <a:xfrm>
            <a:off x="5791200" y="-60278"/>
            <a:ext cx="3481118" cy="1542422"/>
          </a:xfrm>
          <a:prstGeom prst="rect">
            <a:avLst/>
          </a:prstGeom>
        </p:spPr>
      </p:pic>
    </p:spTree>
    <p:extLst>
      <p:ext uri="{BB962C8B-B14F-4D97-AF65-F5344CB8AC3E}">
        <p14:creationId xmlns:p14="http://schemas.microsoft.com/office/powerpoint/2010/main" val="2627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Erie Canal Video </a:t>
            </a:r>
            <a:endParaRPr lang="en-US" dirty="0"/>
          </a:p>
        </p:txBody>
      </p:sp>
      <p:sp>
        <p:nvSpPr>
          <p:cNvPr id="6" name="Content Placeholder 5"/>
          <p:cNvSpPr>
            <a:spLocks noGrp="1"/>
          </p:cNvSpPr>
          <p:nvPr>
            <p:ph idx="1"/>
          </p:nvPr>
        </p:nvSpPr>
        <p:spPr>
          <a:xfrm>
            <a:off x="1219200" y="1389734"/>
            <a:ext cx="7499350" cy="1143000"/>
          </a:xfrm>
        </p:spPr>
        <p:txBody>
          <a:bodyPr/>
          <a:lstStyle/>
          <a:p>
            <a:r>
              <a:rPr lang="en-US" dirty="0" smtClean="0">
                <a:hlinkClick r:id="rId2"/>
              </a:rPr>
              <a:t>Erie Canal</a:t>
            </a:r>
            <a:endParaRPr lang="en-US" dirty="0" smtClean="0"/>
          </a:p>
          <a:p>
            <a:r>
              <a:rPr lang="en-US" dirty="0" smtClean="0"/>
              <a:t>Guided Questions</a:t>
            </a:r>
          </a:p>
          <a:p>
            <a:pPr lvl="1"/>
            <a:r>
              <a:rPr lang="en-US" dirty="0" smtClean="0"/>
              <a:t>How did DeWitt Clinton get the Erie Canal built?</a:t>
            </a:r>
          </a:p>
          <a:p>
            <a:pPr lvl="1"/>
            <a:r>
              <a:rPr lang="en-US" dirty="0" smtClean="0"/>
              <a:t>Historian Peter Bernstein said that “the Erie Canal was the marvel of its age”.  What made it such a marvel?</a:t>
            </a:r>
            <a:endParaRPr lang="en-US" dirty="0"/>
          </a:p>
        </p:txBody>
      </p:sp>
    </p:spTree>
    <p:extLst>
      <p:ext uri="{BB962C8B-B14F-4D97-AF65-F5344CB8AC3E}">
        <p14:creationId xmlns:p14="http://schemas.microsoft.com/office/powerpoint/2010/main" val="309355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American System</a:t>
            </a:r>
            <a:endParaRPr lang="en-US" dirty="0"/>
          </a:p>
        </p:txBody>
      </p:sp>
      <p:sp>
        <p:nvSpPr>
          <p:cNvPr id="3" name="Content Placeholder 2"/>
          <p:cNvSpPr>
            <a:spLocks noGrp="1"/>
          </p:cNvSpPr>
          <p:nvPr>
            <p:ph idx="1"/>
          </p:nvPr>
        </p:nvSpPr>
        <p:spPr>
          <a:xfrm>
            <a:off x="381000" y="1295400"/>
            <a:ext cx="8229600" cy="5334000"/>
          </a:xfrm>
        </p:spPr>
        <p:txBody>
          <a:bodyPr>
            <a:normAutofit fontScale="85000" lnSpcReduction="10000"/>
          </a:bodyPr>
          <a:lstStyle/>
          <a:p>
            <a:r>
              <a:rPr lang="en-US" dirty="0" smtClean="0"/>
              <a:t>STEP 2: A tariff (a tax on imported goods)</a:t>
            </a:r>
          </a:p>
          <a:p>
            <a:pPr lvl="1"/>
            <a:r>
              <a:rPr lang="en-US" dirty="0" smtClean="0"/>
              <a:t>Made European goods more expensive</a:t>
            </a:r>
          </a:p>
          <a:p>
            <a:pPr lvl="1"/>
            <a:r>
              <a:rPr lang="en-US" dirty="0" smtClean="0"/>
              <a:t>Encouraged Americans to buy cheaper products made in America</a:t>
            </a:r>
          </a:p>
          <a:p>
            <a:pPr lvl="1"/>
            <a:r>
              <a:rPr lang="en-US" dirty="0" smtClean="0"/>
              <a:t>Made the country money, used for national improvements</a:t>
            </a:r>
          </a:p>
          <a:p>
            <a:pPr lvl="1">
              <a:buNone/>
            </a:pPr>
            <a:r>
              <a:rPr lang="en-US" dirty="0" smtClean="0"/>
              <a:t> </a:t>
            </a:r>
          </a:p>
          <a:p>
            <a:pPr lvl="1"/>
            <a:r>
              <a:rPr lang="en-US" dirty="0" smtClean="0"/>
              <a:t>Developments include…</a:t>
            </a:r>
          </a:p>
          <a:p>
            <a:pPr lvl="2"/>
            <a:r>
              <a:rPr lang="en-US" dirty="0" smtClean="0">
                <a:solidFill>
                  <a:schemeClr val="tx2"/>
                </a:solidFill>
              </a:rPr>
              <a:t>1816- </a:t>
            </a:r>
            <a:r>
              <a:rPr lang="en-US" dirty="0" smtClean="0">
                <a:solidFill>
                  <a:srgbClr val="FF0000"/>
                </a:solidFill>
              </a:rPr>
              <a:t>President James Madison </a:t>
            </a:r>
            <a:r>
              <a:rPr lang="en-US" dirty="0" smtClean="0">
                <a:solidFill>
                  <a:schemeClr val="tx2"/>
                </a:solidFill>
              </a:rPr>
              <a:t>proposes a tariff that would tax all imported foreign goods.</a:t>
            </a:r>
          </a:p>
          <a:p>
            <a:pPr marL="1154430" lvl="2" indent="-514350">
              <a:buFont typeface="+mj-lt"/>
              <a:buAutoNum type="arabicPeriod"/>
            </a:pPr>
            <a:r>
              <a:rPr lang="en-US" dirty="0" smtClean="0">
                <a:solidFill>
                  <a:schemeClr val="tx2"/>
                </a:solidFill>
              </a:rPr>
              <a:t>The proposed tariff would help the American manufacturing economy become more competitive with the foreign markets,</a:t>
            </a:r>
          </a:p>
          <a:p>
            <a:pPr marL="1154430" lvl="2" indent="-514350">
              <a:buFont typeface="+mj-lt"/>
              <a:buAutoNum type="arabicPeriod"/>
            </a:pPr>
            <a:r>
              <a:rPr lang="en-US" dirty="0" smtClean="0">
                <a:solidFill>
                  <a:schemeClr val="tx2"/>
                </a:solidFill>
              </a:rPr>
              <a:t>The north encouraged the tariff because it would improve their economy and increase total profits.</a:t>
            </a:r>
          </a:p>
          <a:p>
            <a:pPr marL="1154430" lvl="2" indent="-514350">
              <a:buFont typeface="+mj-lt"/>
              <a:buAutoNum type="arabicPeriod"/>
            </a:pPr>
            <a:r>
              <a:rPr lang="en-US" dirty="0" smtClean="0">
                <a:solidFill>
                  <a:schemeClr val="tx2"/>
                </a:solidFill>
              </a:rPr>
              <a:t>The south and west discouraged the tariff because they would have to pay more for the same products.</a:t>
            </a:r>
          </a:p>
          <a:p>
            <a:pPr lvl="1">
              <a:buNone/>
            </a:pPr>
            <a:endParaRPr lang="en-US" dirty="0" smtClean="0"/>
          </a:p>
        </p:txBody>
      </p:sp>
      <p:pic>
        <p:nvPicPr>
          <p:cNvPr id="4" name="Picture 3"/>
          <p:cNvPicPr>
            <a:picLocks noChangeAspect="1"/>
          </p:cNvPicPr>
          <p:nvPr/>
        </p:nvPicPr>
        <p:blipFill>
          <a:blip r:embed="rId2"/>
          <a:stretch>
            <a:fillRect/>
          </a:stretch>
        </p:blipFill>
        <p:spPr>
          <a:xfrm>
            <a:off x="5674255" y="19334"/>
            <a:ext cx="3481118" cy="1542422"/>
          </a:xfrm>
          <a:prstGeom prst="rect">
            <a:avLst/>
          </a:prstGeom>
        </p:spPr>
      </p:pic>
    </p:spTree>
    <p:extLst>
      <p:ext uri="{BB962C8B-B14F-4D97-AF65-F5344CB8AC3E}">
        <p14:creationId xmlns:p14="http://schemas.microsoft.com/office/powerpoint/2010/main" val="3020406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2464"/>
            <a:ext cx="8229600" cy="5181600"/>
          </a:xfrm>
        </p:spPr>
        <p:txBody>
          <a:bodyPr>
            <a:normAutofit fontScale="85000" lnSpcReduction="10000"/>
          </a:bodyPr>
          <a:lstStyle/>
          <a:p>
            <a:r>
              <a:rPr lang="en-US" dirty="0" smtClean="0"/>
              <a:t>Step 3:   A National Bank</a:t>
            </a:r>
          </a:p>
          <a:p>
            <a:pPr lvl="1"/>
            <a:r>
              <a:rPr lang="en-US" dirty="0" smtClean="0"/>
              <a:t>Stabilize/ strengthen the currency and control risky banks</a:t>
            </a:r>
          </a:p>
          <a:p>
            <a:pPr lvl="1"/>
            <a:endParaRPr lang="en-US" dirty="0" smtClean="0"/>
          </a:p>
          <a:p>
            <a:pPr lvl="1"/>
            <a:r>
              <a:rPr lang="en-US" dirty="0" smtClean="0"/>
              <a:t>Developments include…</a:t>
            </a:r>
          </a:p>
          <a:p>
            <a:pPr lvl="2"/>
            <a:r>
              <a:rPr lang="en-US" dirty="0" smtClean="0">
                <a:solidFill>
                  <a:schemeClr val="tx2"/>
                </a:solidFill>
              </a:rPr>
              <a:t>1816- The </a:t>
            </a:r>
            <a:r>
              <a:rPr lang="en-US" dirty="0" smtClean="0">
                <a:solidFill>
                  <a:srgbClr val="FF0000"/>
                </a:solidFill>
              </a:rPr>
              <a:t>Second Bank of the United States (BUS) </a:t>
            </a:r>
            <a:r>
              <a:rPr lang="en-US" dirty="0" smtClean="0">
                <a:solidFill>
                  <a:schemeClr val="tx2"/>
                </a:solidFill>
              </a:rPr>
              <a:t>was 	  approved for a 20-year term by the Congress.</a:t>
            </a:r>
          </a:p>
          <a:p>
            <a:pPr marL="1154430" lvl="2" indent="-514350">
              <a:buFont typeface="+mj-lt"/>
              <a:buAutoNum type="arabicPeriod"/>
            </a:pPr>
            <a:r>
              <a:rPr lang="en-US" dirty="0" smtClean="0">
                <a:solidFill>
                  <a:schemeClr val="tx2"/>
                </a:solidFill>
              </a:rPr>
              <a:t>The bank charter would establish a national, guaranteed currency, that would improve national and regional trading of goods and services.</a:t>
            </a:r>
          </a:p>
          <a:p>
            <a:pPr marL="1154430" lvl="2" indent="-514350">
              <a:buFont typeface="+mj-lt"/>
              <a:buAutoNum type="arabicPeriod"/>
            </a:pPr>
            <a:r>
              <a:rPr lang="en-US" dirty="0" smtClean="0">
                <a:solidFill>
                  <a:schemeClr val="tx2"/>
                </a:solidFill>
              </a:rPr>
              <a:t>The national bank idea had been revived from the presidency of George Washington, and had become vastly popular among all regions of the country.</a:t>
            </a:r>
          </a:p>
          <a:p>
            <a:pPr marL="514350" indent="-514350">
              <a:buNone/>
            </a:pPr>
            <a:r>
              <a:rPr lang="en-US" dirty="0" smtClean="0">
                <a:solidFill>
                  <a:schemeClr val="tx2"/>
                </a:solidFill>
              </a:rPr>
              <a:t>	1816- </a:t>
            </a:r>
            <a:r>
              <a:rPr lang="en-US" dirty="0" smtClean="0">
                <a:solidFill>
                  <a:srgbClr val="FF0000"/>
                </a:solidFill>
              </a:rPr>
              <a:t>James Monroe </a:t>
            </a:r>
            <a:r>
              <a:rPr lang="en-US" dirty="0" smtClean="0">
                <a:solidFill>
                  <a:schemeClr val="tx2"/>
                </a:solidFill>
              </a:rPr>
              <a:t>(VA) is elected US President.</a:t>
            </a:r>
          </a:p>
          <a:p>
            <a:pPr marL="1154430" lvl="2" indent="-514350">
              <a:buFont typeface="+mj-lt"/>
              <a:buAutoNum type="arabicPeriod"/>
            </a:pPr>
            <a:r>
              <a:rPr lang="en-US" dirty="0" smtClean="0">
                <a:solidFill>
                  <a:schemeClr val="tx2"/>
                </a:solidFill>
              </a:rPr>
              <a:t>Begins a new presidency, “</a:t>
            </a:r>
            <a:r>
              <a:rPr lang="en-US" dirty="0" smtClean="0">
                <a:solidFill>
                  <a:srgbClr val="FF0000"/>
                </a:solidFill>
              </a:rPr>
              <a:t>Era of Good Feelings</a:t>
            </a:r>
            <a:r>
              <a:rPr lang="en-US" dirty="0" smtClean="0">
                <a:solidFill>
                  <a:schemeClr val="tx2"/>
                </a:solidFill>
              </a:rPr>
              <a:t>!”</a:t>
            </a:r>
          </a:p>
          <a:p>
            <a:pPr lvl="1"/>
            <a:endParaRPr lang="en-US" dirty="0"/>
          </a:p>
        </p:txBody>
      </p:sp>
      <p:pic>
        <p:nvPicPr>
          <p:cNvPr id="2" name="Picture 1"/>
          <p:cNvPicPr>
            <a:picLocks noChangeAspect="1"/>
          </p:cNvPicPr>
          <p:nvPr/>
        </p:nvPicPr>
        <p:blipFill>
          <a:blip r:embed="rId2"/>
          <a:stretch>
            <a:fillRect/>
          </a:stretch>
        </p:blipFill>
        <p:spPr>
          <a:xfrm>
            <a:off x="316623" y="0"/>
            <a:ext cx="8510754" cy="1292464"/>
          </a:xfrm>
          <a:prstGeom prst="rect">
            <a:avLst/>
          </a:prstGeom>
        </p:spPr>
      </p:pic>
      <p:pic>
        <p:nvPicPr>
          <p:cNvPr id="4" name="Picture 3"/>
          <p:cNvPicPr>
            <a:picLocks noChangeAspect="1"/>
          </p:cNvPicPr>
          <p:nvPr/>
        </p:nvPicPr>
        <p:blipFill>
          <a:blip r:embed="rId3"/>
          <a:stretch>
            <a:fillRect/>
          </a:stretch>
        </p:blipFill>
        <p:spPr>
          <a:xfrm>
            <a:off x="5673118" y="152400"/>
            <a:ext cx="3481118" cy="1542422"/>
          </a:xfrm>
          <a:prstGeom prst="rect">
            <a:avLst/>
          </a:prstGeom>
        </p:spPr>
      </p:pic>
    </p:spTree>
    <p:extLst>
      <p:ext uri="{BB962C8B-B14F-4D97-AF65-F5344CB8AC3E}">
        <p14:creationId xmlns:p14="http://schemas.microsoft.com/office/powerpoint/2010/main" val="161242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James Monroe (Republican) 1817-1825</a:t>
            </a:r>
            <a:endParaRPr lang="en-US" dirty="0"/>
          </a:p>
        </p:txBody>
      </p:sp>
      <p:sp>
        <p:nvSpPr>
          <p:cNvPr id="5" name="Content Placeholder 4"/>
          <p:cNvSpPr>
            <a:spLocks noGrp="1"/>
          </p:cNvSpPr>
          <p:nvPr>
            <p:ph idx="1"/>
          </p:nvPr>
        </p:nvSpPr>
        <p:spPr>
          <a:xfrm>
            <a:off x="914400" y="1600200"/>
            <a:ext cx="4038600" cy="4800600"/>
          </a:xfrm>
        </p:spPr>
        <p:txBody>
          <a:bodyPr/>
          <a:lstStyle/>
          <a:p>
            <a:r>
              <a:rPr lang="en-US" sz="2000" dirty="0" smtClean="0"/>
              <a:t>Last president from the generation of founding fathers</a:t>
            </a:r>
          </a:p>
          <a:p>
            <a:r>
              <a:rPr lang="en-US" sz="2000" dirty="0" smtClean="0"/>
              <a:t>Last president of the Virginia dynasty</a:t>
            </a:r>
          </a:p>
          <a:p>
            <a:r>
              <a:rPr lang="en-US" sz="2000" dirty="0" smtClean="0"/>
              <a:t>Had negotiated the Louisiana Purchase as a minister to France</a:t>
            </a:r>
          </a:p>
          <a:p>
            <a:r>
              <a:rPr lang="en-US" sz="2000" dirty="0" smtClean="0"/>
              <a:t>Had served as president Madison’s Secretary of State and Secretary of War during the War of 1812</a:t>
            </a:r>
          </a:p>
          <a:p>
            <a:r>
              <a:rPr lang="en-US" sz="2000" dirty="0" smtClean="0"/>
              <a:t>Grounded in Republican ideas:  Jefferson said “his soul, if turned inside out, would be spotless”</a:t>
            </a:r>
          </a:p>
          <a:p>
            <a:endParaRPr lang="en-US" sz="2400" dirty="0" smtClean="0"/>
          </a:p>
          <a:p>
            <a:endParaRPr lang="en-US" dirty="0"/>
          </a:p>
        </p:txBody>
      </p:sp>
      <p:pic>
        <p:nvPicPr>
          <p:cNvPr id="2" name="Picture 1"/>
          <p:cNvPicPr>
            <a:picLocks noChangeAspect="1"/>
          </p:cNvPicPr>
          <p:nvPr/>
        </p:nvPicPr>
        <p:blipFill>
          <a:blip r:embed="rId2"/>
          <a:stretch>
            <a:fillRect/>
          </a:stretch>
        </p:blipFill>
        <p:spPr>
          <a:xfrm>
            <a:off x="5090352" y="1481919"/>
            <a:ext cx="3858883" cy="4648200"/>
          </a:xfrm>
          <a:prstGeom prst="rect">
            <a:avLst/>
          </a:prstGeom>
        </p:spPr>
      </p:pic>
    </p:spTree>
    <p:extLst>
      <p:ext uri="{BB962C8B-B14F-4D97-AF65-F5344CB8AC3E}">
        <p14:creationId xmlns:p14="http://schemas.microsoft.com/office/powerpoint/2010/main" val="14581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James Monroe (Republican) 1817-1825</a:t>
            </a:r>
            <a:endParaRPr lang="en-US" dirty="0"/>
          </a:p>
        </p:txBody>
      </p:sp>
      <p:sp>
        <p:nvSpPr>
          <p:cNvPr id="5" name="Content Placeholder 4"/>
          <p:cNvSpPr>
            <a:spLocks noGrp="1"/>
          </p:cNvSpPr>
          <p:nvPr>
            <p:ph idx="1"/>
          </p:nvPr>
        </p:nvSpPr>
        <p:spPr>
          <a:xfrm>
            <a:off x="914400" y="1600200"/>
            <a:ext cx="4038600" cy="4800600"/>
          </a:xfrm>
        </p:spPr>
        <p:txBody>
          <a:bodyPr/>
          <a:lstStyle/>
          <a:p>
            <a:r>
              <a:rPr lang="en-US" sz="2000" dirty="0" smtClean="0"/>
              <a:t>Surrounded himself as president with good people:  John Quincy Adams was his Secretary of State; William Crawford of Georgia was Secretary of the Treasury; John C. Calhoun was Secretary of War</a:t>
            </a:r>
          </a:p>
          <a:p>
            <a:r>
              <a:rPr lang="en-US" sz="2000" dirty="0" smtClean="0"/>
              <a:t>Soon after his inauguration, Monroe began a goodwill tour of New England</a:t>
            </a:r>
          </a:p>
          <a:p>
            <a:r>
              <a:rPr lang="en-US" sz="2000" dirty="0" smtClean="0"/>
              <a:t>Federalist paper commented that it was a new </a:t>
            </a:r>
            <a:r>
              <a:rPr lang="en-US" sz="2000" b="1" dirty="0" smtClean="0"/>
              <a:t>“Era of Good Feelings”</a:t>
            </a:r>
          </a:p>
          <a:p>
            <a:r>
              <a:rPr lang="en-US" sz="2000" dirty="0" smtClean="0"/>
              <a:t>Federalist party was fading away</a:t>
            </a:r>
          </a:p>
          <a:p>
            <a:r>
              <a:rPr lang="en-US" sz="2000" dirty="0" smtClean="0"/>
              <a:t>Monroe’s Republican party would soon follow</a:t>
            </a:r>
          </a:p>
          <a:p>
            <a:endParaRPr lang="en-US" sz="2400" dirty="0" smtClean="0"/>
          </a:p>
          <a:p>
            <a:endParaRPr lang="en-US" dirty="0"/>
          </a:p>
        </p:txBody>
      </p:sp>
      <p:pic>
        <p:nvPicPr>
          <p:cNvPr id="2" name="Picture 1"/>
          <p:cNvPicPr>
            <a:picLocks noChangeAspect="1"/>
          </p:cNvPicPr>
          <p:nvPr/>
        </p:nvPicPr>
        <p:blipFill>
          <a:blip r:embed="rId2"/>
          <a:stretch>
            <a:fillRect/>
          </a:stretch>
        </p:blipFill>
        <p:spPr>
          <a:xfrm>
            <a:off x="5090352" y="1481919"/>
            <a:ext cx="3858883" cy="4648200"/>
          </a:xfrm>
          <a:prstGeom prst="rect">
            <a:avLst/>
          </a:prstGeom>
        </p:spPr>
      </p:pic>
    </p:spTree>
    <p:extLst>
      <p:ext uri="{BB962C8B-B14F-4D97-AF65-F5344CB8AC3E}">
        <p14:creationId xmlns:p14="http://schemas.microsoft.com/office/powerpoint/2010/main" val="1311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77" y="219921"/>
            <a:ext cx="4584700" cy="1143000"/>
          </a:xfrm>
        </p:spPr>
        <p:txBody>
          <a:bodyPr>
            <a:normAutofit/>
          </a:bodyPr>
          <a:lstStyle/>
          <a:p>
            <a:r>
              <a:rPr lang="en-US" dirty="0" smtClean="0"/>
              <a:t>Foreign Affairs</a:t>
            </a:r>
            <a:endParaRPr lang="en-US" dirty="0"/>
          </a:p>
        </p:txBody>
      </p:sp>
      <p:sp>
        <p:nvSpPr>
          <p:cNvPr id="3" name="Content Placeholder 2"/>
          <p:cNvSpPr>
            <a:spLocks noGrp="1"/>
          </p:cNvSpPr>
          <p:nvPr>
            <p:ph idx="1"/>
          </p:nvPr>
        </p:nvSpPr>
        <p:spPr>
          <a:xfrm>
            <a:off x="838200" y="1452894"/>
            <a:ext cx="8020050" cy="4800600"/>
          </a:xfrm>
        </p:spPr>
        <p:txBody>
          <a:bodyPr/>
          <a:lstStyle/>
          <a:p>
            <a:r>
              <a:rPr lang="en-US" sz="1800" b="1" dirty="0" smtClean="0"/>
              <a:t>Transcontinental Treaty (Adams/</a:t>
            </a:r>
            <a:r>
              <a:rPr lang="en-US" sz="1800" b="1" dirty="0" err="1" smtClean="0"/>
              <a:t>Onis</a:t>
            </a:r>
            <a:r>
              <a:rPr lang="en-US" sz="1800" b="1" dirty="0" smtClean="0"/>
              <a:t> Treaty) 1819</a:t>
            </a:r>
          </a:p>
          <a:p>
            <a:pPr lvl="1"/>
            <a:r>
              <a:rPr lang="en-US" sz="1800" dirty="0" smtClean="0"/>
              <a:t>There were problems with Spanish control of Florida</a:t>
            </a:r>
          </a:p>
          <a:p>
            <a:pPr lvl="2"/>
            <a:r>
              <a:rPr lang="en-US" sz="1800" dirty="0" smtClean="0"/>
              <a:t>Seminole Indians kept attacking U.S. citizens in Georgia and then retreating into Florida</a:t>
            </a:r>
          </a:p>
          <a:p>
            <a:pPr lvl="2"/>
            <a:r>
              <a:rPr lang="en-US" sz="1800" dirty="0" smtClean="0"/>
              <a:t>African slaves who escaped across the border into Florida could not be recovered</a:t>
            </a:r>
          </a:p>
          <a:p>
            <a:pPr lvl="1"/>
            <a:r>
              <a:rPr lang="en-US" sz="1800" dirty="0" smtClean="0"/>
              <a:t>General Andrew Jackson was sent by President Monroe into Florida to stop the Seminole attacks; He crossed into Florida and seized two Spanish forts</a:t>
            </a:r>
          </a:p>
          <a:p>
            <a:pPr lvl="1"/>
            <a:r>
              <a:rPr lang="en-US" sz="1800" dirty="0" smtClean="0"/>
              <a:t>Spanish realized they couldn’t control American expansion into Florida so they were ready to surrender Florida if they could agree to terms with U.S. on the boundary of the Louisiana Territory</a:t>
            </a:r>
          </a:p>
          <a:p>
            <a:pPr lvl="1"/>
            <a:r>
              <a:rPr lang="en-US" sz="1800" dirty="0" smtClean="0"/>
              <a:t>Spain wanted a boundary as far east of the Rio Grande as possible; but the Spanish minister in Washington, </a:t>
            </a:r>
            <a:r>
              <a:rPr lang="en-US" sz="1800" b="1" dirty="0" smtClean="0"/>
              <a:t>Luis de </a:t>
            </a:r>
            <a:r>
              <a:rPr lang="en-US" sz="1800" b="1" dirty="0" err="1" smtClean="0"/>
              <a:t>Onis</a:t>
            </a:r>
            <a:r>
              <a:rPr lang="en-US" sz="1800" b="1" dirty="0" smtClean="0"/>
              <a:t> </a:t>
            </a:r>
            <a:r>
              <a:rPr lang="en-US" sz="1800" dirty="0" smtClean="0"/>
              <a:t>gave in to the demands of Secretary of State </a:t>
            </a:r>
            <a:r>
              <a:rPr lang="en-US" sz="1800" b="1" dirty="0" smtClean="0"/>
              <a:t>John Quincy Adams</a:t>
            </a:r>
          </a:p>
          <a:p>
            <a:pPr lvl="1"/>
            <a:r>
              <a:rPr lang="en-US" sz="1800" dirty="0" smtClean="0"/>
              <a:t>Agreed to give up Florida for $5 million and the Louisiana line was drawn through present day Texas to the Rocky Mountains; Spain would also give up claims north of the 42</a:t>
            </a:r>
            <a:r>
              <a:rPr lang="en-US" sz="1800" baseline="30000" dirty="0" smtClean="0"/>
              <a:t>nd</a:t>
            </a:r>
            <a:r>
              <a:rPr lang="en-US" sz="1800" dirty="0" smtClean="0"/>
              <a:t> Parallel (Oregon Territory)</a:t>
            </a:r>
          </a:p>
          <a:p>
            <a:pPr lvl="1"/>
            <a:endParaRPr lang="en-US" sz="2000" dirty="0" smtClean="0"/>
          </a:p>
          <a:p>
            <a:pPr lvl="1"/>
            <a:endParaRPr lang="en-US" sz="2000" b="1" dirty="0" smtClean="0"/>
          </a:p>
          <a:p>
            <a:endParaRPr lang="en-US" sz="2400" dirty="0"/>
          </a:p>
        </p:txBody>
      </p:sp>
      <p:pic>
        <p:nvPicPr>
          <p:cNvPr id="4" name="Picture 3"/>
          <p:cNvPicPr>
            <a:picLocks noChangeAspect="1"/>
          </p:cNvPicPr>
          <p:nvPr/>
        </p:nvPicPr>
        <p:blipFill>
          <a:blip r:embed="rId2"/>
          <a:stretch>
            <a:fillRect/>
          </a:stretch>
        </p:blipFill>
        <p:spPr>
          <a:xfrm>
            <a:off x="5369839" y="129948"/>
            <a:ext cx="3779848" cy="1322947"/>
          </a:xfrm>
          <a:prstGeom prst="rect">
            <a:avLst/>
          </a:prstGeom>
        </p:spPr>
      </p:pic>
    </p:spTree>
    <p:extLst>
      <p:ext uri="{BB962C8B-B14F-4D97-AF65-F5344CB8AC3E}">
        <p14:creationId xmlns:p14="http://schemas.microsoft.com/office/powerpoint/2010/main" val="261291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9050" cy="1143000"/>
          </a:xfrm>
        </p:spPr>
        <p:txBody>
          <a:bodyPr/>
          <a:lstStyle/>
          <a:p>
            <a:pPr fontAlgn="auto">
              <a:spcAft>
                <a:spcPts val="0"/>
              </a:spcAft>
              <a:defRPr/>
            </a:pPr>
            <a:r>
              <a:rPr lang="en-US" dirty="0" smtClean="0">
                <a:solidFill>
                  <a:schemeClr val="tx2">
                    <a:satMod val="130000"/>
                  </a:schemeClr>
                </a:solidFill>
              </a:rPr>
              <a:t>Foreign Affairs</a:t>
            </a:r>
            <a:endParaRPr lang="en-US" dirty="0">
              <a:solidFill>
                <a:schemeClr val="tx2">
                  <a:satMod val="130000"/>
                </a:schemeClr>
              </a:solidFill>
            </a:endParaRPr>
          </a:p>
        </p:txBody>
      </p:sp>
      <p:sp>
        <p:nvSpPr>
          <p:cNvPr id="3" name="Content Placeholder 2"/>
          <p:cNvSpPr>
            <a:spLocks noGrp="1"/>
          </p:cNvSpPr>
          <p:nvPr>
            <p:ph idx="1"/>
          </p:nvPr>
        </p:nvSpPr>
        <p:spPr>
          <a:xfrm>
            <a:off x="1066800" y="1447800"/>
            <a:ext cx="4191000" cy="5334000"/>
          </a:xfrm>
        </p:spPr>
        <p:txBody>
          <a:bodyPr>
            <a:normAutofit fontScale="77500" lnSpcReduction="20000"/>
          </a:bodyPr>
          <a:lstStyle/>
          <a:p>
            <a:pPr marL="365760" indent="-283464" fontAlgn="auto">
              <a:spcAft>
                <a:spcPts val="0"/>
              </a:spcAft>
              <a:buFont typeface="Wingdings 2"/>
              <a:buChar char=""/>
              <a:defRPr/>
            </a:pPr>
            <a:r>
              <a:rPr lang="en-US" dirty="0" smtClean="0"/>
              <a:t>In his 1823 message to Congress, President Monroe warned all outside powers not to interfere with the affairs of the Western Hemisphere=</a:t>
            </a:r>
            <a:r>
              <a:rPr lang="en-US" b="1" dirty="0" smtClean="0"/>
              <a:t>Monroe Doctrine</a:t>
            </a:r>
          </a:p>
          <a:p>
            <a:pPr marL="365760" indent="-283464" fontAlgn="auto">
              <a:spcAft>
                <a:spcPts val="0"/>
              </a:spcAft>
              <a:buFont typeface="Wingdings 2"/>
              <a:buChar char=""/>
              <a:defRPr/>
            </a:pPr>
            <a:r>
              <a:rPr lang="en-US" dirty="0"/>
              <a:t>Reasons for the Monroe Doctrine centered around an attempt to end quarreling with foreign powers that might distract America from </a:t>
            </a:r>
            <a:r>
              <a:rPr lang="en-US" dirty="0" smtClean="0"/>
              <a:t>building and strengthening our nation</a:t>
            </a:r>
            <a:endParaRPr lang="en-US" dirty="0"/>
          </a:p>
        </p:txBody>
      </p:sp>
      <p:pic>
        <p:nvPicPr>
          <p:cNvPr id="16388" name="Picture 2" descr="File:James Monroe White House portrait 1819.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1524000"/>
            <a:ext cx="36687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5507038" y="1016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t>Nationalism exerted a strong influence in the courts, foreign affairs, and westward expansion in the early 1800s.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130000"/>
                  </a:schemeClr>
                </a:solidFill>
              </a:rPr>
              <a:t>Foreign Affairs</a:t>
            </a:r>
            <a:endParaRPr lang="en-US" dirty="0"/>
          </a:p>
        </p:txBody>
      </p:sp>
      <p:sp>
        <p:nvSpPr>
          <p:cNvPr id="3" name="Content Placeholder 2"/>
          <p:cNvSpPr>
            <a:spLocks noGrp="1"/>
          </p:cNvSpPr>
          <p:nvPr>
            <p:ph idx="1"/>
          </p:nvPr>
        </p:nvSpPr>
        <p:spPr>
          <a:xfrm>
            <a:off x="990600" y="1447800"/>
            <a:ext cx="8153400" cy="4800600"/>
          </a:xfrm>
        </p:spPr>
        <p:txBody>
          <a:bodyPr/>
          <a:lstStyle/>
          <a:p>
            <a:r>
              <a:rPr lang="en-US" sz="2000" dirty="0"/>
              <a:t>The first </a:t>
            </a:r>
            <a:r>
              <a:rPr lang="en-US" sz="2000" dirty="0" smtClean="0"/>
              <a:t>foreign threat in the western hemisphere was from </a:t>
            </a:r>
            <a:r>
              <a:rPr lang="en-US" sz="2000" dirty="0"/>
              <a:t>Russia.  Beginning with the explorations of Vitus Bering in 1741, the Russians had </a:t>
            </a:r>
            <a:r>
              <a:rPr lang="en-US" sz="2000" dirty="0" smtClean="0"/>
              <a:t>kept </a:t>
            </a:r>
            <a:r>
              <a:rPr lang="en-US" sz="2000" dirty="0"/>
              <a:t>an interest in fishing and fur trading along the northwest coast of North America, from Alaska to the Oregon country.  </a:t>
            </a:r>
            <a:endParaRPr lang="en-US" sz="2000" dirty="0" smtClean="0"/>
          </a:p>
          <a:p>
            <a:pPr lvl="0"/>
            <a:r>
              <a:rPr lang="en-US" sz="2000" dirty="0"/>
              <a:t>The second foreign </a:t>
            </a:r>
            <a:r>
              <a:rPr lang="en-US" sz="2000" dirty="0" smtClean="0"/>
              <a:t>threat </a:t>
            </a:r>
            <a:r>
              <a:rPr lang="en-US" sz="2000" dirty="0"/>
              <a:t>in the western hemisphere came from European monarchs in Latin America.  Between 1817 and 1822 practically all of </a:t>
            </a:r>
            <a:r>
              <a:rPr lang="en-US" sz="2000" dirty="0" smtClean="0"/>
              <a:t>Latin America had </a:t>
            </a:r>
            <a:r>
              <a:rPr lang="en-US" sz="2000" dirty="0"/>
              <a:t>won its </a:t>
            </a:r>
            <a:r>
              <a:rPr lang="en-US" sz="2000" dirty="0" smtClean="0"/>
              <a:t>independence from Spain.  Spain </a:t>
            </a:r>
            <a:r>
              <a:rPr lang="en-US" sz="2000" dirty="0"/>
              <a:t>was too weak to win it back by force, but Austria, Prussia, France, and Russia </a:t>
            </a:r>
            <a:r>
              <a:rPr lang="en-US" sz="2000" dirty="0" smtClean="0"/>
              <a:t>all had interest in helping Spain regain the territory</a:t>
            </a:r>
          </a:p>
          <a:p>
            <a:pPr lvl="0"/>
            <a:r>
              <a:rPr lang="en-US" sz="2000" dirty="0"/>
              <a:t>In 1823, the British foreign </a:t>
            </a:r>
            <a:r>
              <a:rPr lang="en-US" sz="2000" dirty="0" smtClean="0"/>
              <a:t>minister suggested </a:t>
            </a:r>
            <a:r>
              <a:rPr lang="en-US" sz="2000" dirty="0"/>
              <a:t>that the United States and Great Britain issue a joint statement opposing any French interference in South </a:t>
            </a:r>
            <a:r>
              <a:rPr lang="en-US" sz="2000" dirty="0" smtClean="0"/>
              <a:t>America</a:t>
            </a:r>
          </a:p>
          <a:p>
            <a:pPr lvl="0"/>
            <a:r>
              <a:rPr lang="en-US" sz="2000" dirty="0" smtClean="0"/>
              <a:t>The United States refused to issue such a statement with the British, and instead issued a separate statement which became the Monroe Doctrine</a:t>
            </a:r>
            <a:endParaRPr lang="en-US" dirty="0"/>
          </a:p>
        </p:txBody>
      </p:sp>
    </p:spTree>
    <p:extLst>
      <p:ext uri="{BB962C8B-B14F-4D97-AF65-F5344CB8AC3E}">
        <p14:creationId xmlns:p14="http://schemas.microsoft.com/office/powerpoint/2010/main" val="351594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Nationalism and “the era of good feelings”</a:t>
            </a:r>
            <a:endParaRPr lang="en-US" dirty="0"/>
          </a:p>
        </p:txBody>
      </p:sp>
      <p:sp>
        <p:nvSpPr>
          <p:cNvPr id="5" name="Text Placeholder 4"/>
          <p:cNvSpPr>
            <a:spLocks noGrp="1"/>
          </p:cNvSpPr>
          <p:nvPr>
            <p:ph type="body" idx="1"/>
          </p:nvPr>
        </p:nvSpPr>
        <p:spPr/>
        <p:txBody>
          <a:bodyPr/>
          <a:lstStyle/>
          <a:p>
            <a:r>
              <a:rPr lang="en-US" altLang="en-US" dirty="0"/>
              <a:t>Nationalism exerted a strong influence in the courts, foreign affairs, and westward expansion in the early 1800s.</a:t>
            </a:r>
          </a:p>
          <a:p>
            <a:endParaRPr lang="en-US" dirty="0"/>
          </a:p>
        </p:txBody>
      </p:sp>
    </p:spTree>
    <p:extLst>
      <p:ext uri="{BB962C8B-B14F-4D97-AF65-F5344CB8AC3E}">
        <p14:creationId xmlns:p14="http://schemas.microsoft.com/office/powerpoint/2010/main" val="2257631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Affairs</a:t>
            </a:r>
            <a:endParaRPr lang="en-US" dirty="0"/>
          </a:p>
        </p:txBody>
      </p:sp>
      <p:sp>
        <p:nvSpPr>
          <p:cNvPr id="3" name="Content Placeholder 2"/>
          <p:cNvSpPr>
            <a:spLocks noGrp="1"/>
          </p:cNvSpPr>
          <p:nvPr>
            <p:ph idx="1"/>
          </p:nvPr>
        </p:nvSpPr>
        <p:spPr>
          <a:xfrm>
            <a:off x="990600" y="1447800"/>
            <a:ext cx="4267200" cy="5257800"/>
          </a:xfrm>
        </p:spPr>
        <p:txBody>
          <a:bodyPr/>
          <a:lstStyle/>
          <a:p>
            <a:pPr marL="365760" indent="-283464" fontAlgn="auto">
              <a:spcAft>
                <a:spcPts val="0"/>
              </a:spcAft>
              <a:buFont typeface="Wingdings 2"/>
              <a:buChar char=""/>
              <a:defRPr/>
            </a:pPr>
            <a:r>
              <a:rPr lang="en-US" sz="2000" dirty="0" smtClean="0"/>
              <a:t>The Monroe Doctrine warned that European </a:t>
            </a:r>
            <a:r>
              <a:rPr lang="en-US" sz="2000" dirty="0"/>
              <a:t>powers should not attempt to create new colonies or try to overthrow new independent republics in the hemisphere</a:t>
            </a:r>
          </a:p>
          <a:p>
            <a:pPr marL="365760" indent="-283464" fontAlgn="auto">
              <a:spcAft>
                <a:spcPts val="0"/>
              </a:spcAft>
              <a:buFont typeface="Wingdings 2"/>
              <a:buChar char=""/>
              <a:defRPr/>
            </a:pPr>
            <a:r>
              <a:rPr lang="en-US" sz="2000" dirty="0"/>
              <a:t>The U.S. would consider such action “dangerous to our peace and safety”</a:t>
            </a:r>
          </a:p>
          <a:p>
            <a:pPr marL="365760" indent="-283464" fontAlgn="auto">
              <a:spcAft>
                <a:spcPts val="0"/>
              </a:spcAft>
              <a:buFont typeface="Wingdings 2"/>
              <a:buChar char=""/>
              <a:defRPr/>
            </a:pPr>
            <a:r>
              <a:rPr lang="en-US" sz="2000" dirty="0"/>
              <a:t>In addition, the U.S. would not involve itself in European affairs</a:t>
            </a:r>
          </a:p>
          <a:p>
            <a:pPr lvl="0"/>
            <a:r>
              <a:rPr lang="en-US" sz="2000" dirty="0" smtClean="0"/>
              <a:t>Monroe’s </a:t>
            </a:r>
            <a:r>
              <a:rPr lang="en-US" sz="2000" dirty="0"/>
              <a:t>Doctrine was a public announcement that the sovereign United States had completed its independence and wanted to be left alone to concentrate on its own development.  </a:t>
            </a:r>
          </a:p>
          <a:p>
            <a:endParaRPr lang="en-US" sz="2400" dirty="0"/>
          </a:p>
        </p:txBody>
      </p:sp>
      <p:pic>
        <p:nvPicPr>
          <p:cNvPr id="4" name="Picture 3"/>
          <p:cNvPicPr>
            <a:picLocks noChangeAspect="1"/>
          </p:cNvPicPr>
          <p:nvPr/>
        </p:nvPicPr>
        <p:blipFill>
          <a:blip r:embed="rId2"/>
          <a:stretch>
            <a:fillRect/>
          </a:stretch>
        </p:blipFill>
        <p:spPr>
          <a:xfrm>
            <a:off x="5274576" y="1828417"/>
            <a:ext cx="3670110" cy="4419983"/>
          </a:xfrm>
          <a:prstGeom prst="rect">
            <a:avLst/>
          </a:prstGeom>
        </p:spPr>
      </p:pic>
    </p:spTree>
    <p:extLst>
      <p:ext uri="{BB962C8B-B14F-4D97-AF65-F5344CB8AC3E}">
        <p14:creationId xmlns:p14="http://schemas.microsoft.com/office/powerpoint/2010/main" val="27721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596900" indent="-514350">
              <a:buFont typeface="+mj-lt"/>
              <a:buAutoNum type="arabicPeriod"/>
            </a:pPr>
            <a:r>
              <a:rPr lang="en-US" dirty="0" smtClean="0"/>
              <a:t>Review Power Point questions from yesterday’s presentation</a:t>
            </a:r>
          </a:p>
          <a:p>
            <a:pPr marL="596900" indent="-514350">
              <a:buFont typeface="+mj-lt"/>
              <a:buAutoNum type="arabicPeriod"/>
            </a:pPr>
            <a:r>
              <a:rPr lang="en-US" dirty="0" smtClean="0"/>
              <a:t>Review Supreme Court cases from the Marshall Court:  How did these cases enable nationalism during the “Era of Good Feelings”?</a:t>
            </a:r>
          </a:p>
          <a:p>
            <a:pPr marL="596900" indent="-514350">
              <a:buFont typeface="+mj-lt"/>
              <a:buAutoNum type="arabicPeriod"/>
            </a:pPr>
            <a:r>
              <a:rPr lang="en-US" dirty="0" smtClean="0"/>
              <a:t>What was the Missouri Compromise?  How did it enable nationalism during the “Era of Good Feelings”?</a:t>
            </a:r>
            <a:endParaRPr lang="en-US" dirty="0"/>
          </a:p>
        </p:txBody>
      </p:sp>
    </p:spTree>
    <p:extLst>
      <p:ext uri="{BB962C8B-B14F-4D97-AF65-F5344CB8AC3E}">
        <p14:creationId xmlns:p14="http://schemas.microsoft.com/office/powerpoint/2010/main" val="35032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5486400" cy="1143000"/>
          </a:xfrm>
        </p:spPr>
        <p:txBody>
          <a:bodyPr/>
          <a:lstStyle/>
          <a:p>
            <a:pPr fontAlgn="auto">
              <a:spcAft>
                <a:spcPts val="0"/>
              </a:spcAft>
              <a:defRPr/>
            </a:pPr>
            <a:r>
              <a:rPr lang="en-US" dirty="0" smtClean="0">
                <a:solidFill>
                  <a:schemeClr val="tx2">
                    <a:satMod val="130000"/>
                  </a:schemeClr>
                </a:solidFill>
              </a:rPr>
              <a:t>Supreme Court</a:t>
            </a:r>
            <a:endParaRPr lang="en-US" dirty="0">
              <a:solidFill>
                <a:schemeClr val="tx2">
                  <a:satMod val="130000"/>
                </a:schemeClr>
              </a:solidFill>
            </a:endParaRPr>
          </a:p>
        </p:txBody>
      </p:sp>
      <p:sp>
        <p:nvSpPr>
          <p:cNvPr id="3" name="Content Placeholder 2"/>
          <p:cNvSpPr>
            <a:spLocks noGrp="1"/>
          </p:cNvSpPr>
          <p:nvPr>
            <p:ph idx="1"/>
          </p:nvPr>
        </p:nvSpPr>
        <p:spPr>
          <a:xfrm>
            <a:off x="914400" y="1447800"/>
            <a:ext cx="4038600" cy="4800600"/>
          </a:xfrm>
        </p:spPr>
        <p:txBody>
          <a:bodyPr>
            <a:normAutofit/>
          </a:bodyPr>
          <a:lstStyle/>
          <a:p>
            <a:pPr marL="365760" indent="-283464" fontAlgn="auto">
              <a:spcAft>
                <a:spcPts val="0"/>
              </a:spcAft>
              <a:buFont typeface="Wingdings 2"/>
              <a:buChar char=""/>
              <a:defRPr/>
            </a:pPr>
            <a:r>
              <a:rPr lang="en-US" dirty="0" smtClean="0"/>
              <a:t>The </a:t>
            </a:r>
            <a:r>
              <a:rPr lang="en-US" b="1" dirty="0" smtClean="0"/>
              <a:t>Supreme Court </a:t>
            </a:r>
            <a:r>
              <a:rPr lang="en-US" dirty="0" smtClean="0"/>
              <a:t>under John Marshall’s leadership made </a:t>
            </a:r>
            <a:r>
              <a:rPr lang="en-US" b="1" dirty="0" smtClean="0"/>
              <a:t>decisions</a:t>
            </a:r>
            <a:r>
              <a:rPr lang="en-US" dirty="0" smtClean="0"/>
              <a:t> that strengthened the federal government and encouraged the growth of business.</a:t>
            </a:r>
            <a:endParaRPr lang="en-US" dirty="0"/>
          </a:p>
        </p:txBody>
      </p:sp>
      <p:pic>
        <p:nvPicPr>
          <p:cNvPr id="14340" name="Picture 2" descr="File:John Marshall by Henry Inman, 183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749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5507038" y="1016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a:t>Nationalism exerted a strong influence in the courts, foreign affairs, and westward expansion in the early 1800s.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4356100" cy="1143000"/>
          </a:xfrm>
        </p:spPr>
        <p:txBody>
          <a:bodyPr/>
          <a:lstStyle/>
          <a:p>
            <a:pPr fontAlgn="auto">
              <a:spcAft>
                <a:spcPts val="0"/>
              </a:spcAft>
              <a:defRPr/>
            </a:pPr>
            <a:r>
              <a:rPr lang="en-US" dirty="0" smtClean="0">
                <a:solidFill>
                  <a:schemeClr val="tx2">
                    <a:satMod val="130000"/>
                  </a:schemeClr>
                </a:solidFill>
              </a:rPr>
              <a:t>Supreme Court</a:t>
            </a:r>
            <a:endParaRPr lang="en-US" dirty="0">
              <a:solidFill>
                <a:schemeClr val="tx2">
                  <a:satMod val="130000"/>
                </a:schemeClr>
              </a:solidFill>
            </a:endParaRPr>
          </a:p>
        </p:txBody>
      </p:sp>
      <p:sp>
        <p:nvSpPr>
          <p:cNvPr id="3" name="Content Placeholder 2"/>
          <p:cNvSpPr>
            <a:spLocks noGrp="1"/>
          </p:cNvSpPr>
          <p:nvPr>
            <p:ph idx="1"/>
          </p:nvPr>
        </p:nvSpPr>
        <p:spPr>
          <a:xfrm>
            <a:off x="1066800" y="1447800"/>
            <a:ext cx="3886200" cy="4800600"/>
          </a:xfrm>
        </p:spPr>
        <p:txBody>
          <a:bodyPr/>
          <a:lstStyle/>
          <a:p>
            <a:r>
              <a:rPr lang="en-US" altLang="en-US" i="1" dirty="0" smtClean="0"/>
              <a:t>McCulloch v. Maryland (1819)</a:t>
            </a:r>
          </a:p>
          <a:p>
            <a:r>
              <a:rPr lang="en-US" altLang="en-US" i="1" dirty="0" smtClean="0"/>
              <a:t>Dartmouth College v. Woodward (1819)</a:t>
            </a:r>
          </a:p>
          <a:p>
            <a:r>
              <a:rPr lang="en-US" altLang="en-US" i="1" dirty="0" smtClean="0"/>
              <a:t>Gibbons v. Ogden (1824)</a:t>
            </a:r>
          </a:p>
        </p:txBody>
      </p:sp>
      <p:pic>
        <p:nvPicPr>
          <p:cNvPr id="15364" name="Picture 2" descr="File:John Marshall by Henry Inman, 183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749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5507038" y="1016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a:t>Nationalism exerted a strong influence in the courts, foreign affairs, and westward expansion in the early 1800s.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Supreme </a:t>
            </a:r>
            <a:r>
              <a:rPr lang="en-US" dirty="0" smtClean="0"/>
              <a:t>Court Case Activity</a:t>
            </a:r>
            <a:endParaRPr lang="en-US" dirty="0"/>
          </a:p>
        </p:txBody>
      </p:sp>
      <p:sp>
        <p:nvSpPr>
          <p:cNvPr id="3" name="Content Placeholder 2"/>
          <p:cNvSpPr>
            <a:spLocks noGrp="1"/>
          </p:cNvSpPr>
          <p:nvPr>
            <p:ph idx="1"/>
          </p:nvPr>
        </p:nvSpPr>
        <p:spPr>
          <a:xfrm>
            <a:off x="1066800" y="1447800"/>
            <a:ext cx="7867650" cy="4800600"/>
          </a:xfrm>
        </p:spPr>
        <p:txBody>
          <a:bodyPr/>
          <a:lstStyle/>
          <a:p>
            <a:r>
              <a:rPr lang="en-US" dirty="0">
                <a:hlinkClick r:id="rId2"/>
              </a:rPr>
              <a:t>http://</a:t>
            </a:r>
            <a:r>
              <a:rPr lang="en-US" dirty="0" smtClean="0">
                <a:hlinkClick r:id="rId2"/>
              </a:rPr>
              <a:t>www.streetlaw.org/en/landmark/home</a:t>
            </a:r>
            <a:endParaRPr lang="en-US" dirty="0" smtClean="0"/>
          </a:p>
          <a:p>
            <a:r>
              <a:rPr lang="en-US" dirty="0">
                <a:hlinkClick r:id="rId3"/>
              </a:rPr>
              <a:t>https://</a:t>
            </a:r>
            <a:r>
              <a:rPr lang="en-US" dirty="0" smtClean="0">
                <a:hlinkClick r:id="rId3"/>
              </a:rPr>
              <a:t>www.oyez.org/cases/2015</a:t>
            </a:r>
            <a:endParaRPr lang="en-US" dirty="0" smtClean="0"/>
          </a:p>
          <a:p>
            <a:r>
              <a:rPr lang="en-US" dirty="0" smtClean="0"/>
              <a:t>Textbook, Chapter 7 Section 3</a:t>
            </a:r>
          </a:p>
          <a:p>
            <a:r>
              <a:rPr lang="en-US" dirty="0" smtClean="0"/>
              <a:t>Directions:  </a:t>
            </a:r>
          </a:p>
          <a:p>
            <a:pPr lvl="1"/>
            <a:r>
              <a:rPr lang="en-US" dirty="0" smtClean="0"/>
              <a:t>Use the links above to access information about three of John Marshall’s cases during the “Era of Good Feelings”.</a:t>
            </a:r>
          </a:p>
          <a:p>
            <a:pPr lvl="1"/>
            <a:r>
              <a:rPr lang="en-US" dirty="0" smtClean="0"/>
              <a:t>Complete the graphic organizer provided for each of the cases</a:t>
            </a:r>
          </a:p>
          <a:p>
            <a:pPr lvl="1"/>
            <a:r>
              <a:rPr lang="en-US" dirty="0" smtClean="0"/>
              <a:t>Be prepared to share your findings to the class</a:t>
            </a:r>
          </a:p>
          <a:p>
            <a:pPr marL="82550" indent="0">
              <a:buNone/>
            </a:pPr>
            <a:endParaRPr lang="en-US" dirty="0" smtClean="0"/>
          </a:p>
          <a:p>
            <a:endParaRPr lang="en-US" dirty="0"/>
          </a:p>
        </p:txBody>
      </p:sp>
    </p:spTree>
    <p:extLst>
      <p:ext uri="{BB962C8B-B14F-4D97-AF65-F5344CB8AC3E}">
        <p14:creationId xmlns:p14="http://schemas.microsoft.com/office/powerpoint/2010/main" val="411949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Missouri Compromise Activity</a:t>
            </a:r>
            <a:endParaRPr lang="en-US" dirty="0"/>
          </a:p>
        </p:txBody>
      </p:sp>
      <p:sp>
        <p:nvSpPr>
          <p:cNvPr id="3" name="Content Placeholder 2"/>
          <p:cNvSpPr>
            <a:spLocks noGrp="1"/>
          </p:cNvSpPr>
          <p:nvPr>
            <p:ph idx="1"/>
          </p:nvPr>
        </p:nvSpPr>
        <p:spPr/>
        <p:txBody>
          <a:bodyPr/>
          <a:lstStyle/>
          <a:p>
            <a:pPr marL="82550" indent="0">
              <a:buNone/>
            </a:pPr>
            <a:r>
              <a:rPr lang="en-US" dirty="0" smtClean="0"/>
              <a:t>A.  Map Activity-Missouri Compromise</a:t>
            </a:r>
          </a:p>
          <a:p>
            <a:pPr lvl="1"/>
            <a:r>
              <a:rPr lang="en-US" dirty="0" smtClean="0"/>
              <a:t>Follow the directions to label the map and answer the questions that follow.</a:t>
            </a:r>
          </a:p>
          <a:p>
            <a:pPr marL="82550" indent="0">
              <a:buNone/>
            </a:pPr>
            <a:r>
              <a:rPr lang="en-US" dirty="0" smtClean="0"/>
              <a:t>B.  Jefferson Letter-Missouri Compromise</a:t>
            </a:r>
          </a:p>
          <a:p>
            <a:pPr lvl="1"/>
            <a:r>
              <a:rPr lang="en-US" sz="2200" dirty="0" smtClean="0"/>
              <a:t>Why </a:t>
            </a:r>
            <a:r>
              <a:rPr lang="en-US" sz="2200" dirty="0"/>
              <a:t>does Jefferson describe the Missouri Compromise as the “knell of the Union”?</a:t>
            </a:r>
          </a:p>
          <a:p>
            <a:pPr lvl="1"/>
            <a:r>
              <a:rPr lang="en-US" sz="2200" dirty="0"/>
              <a:t>What will it take to end slavery in the United States, according to Jefferson, and is he hopeful or doubtful that it will be accomplished? </a:t>
            </a:r>
          </a:p>
          <a:p>
            <a:pPr lvl="1"/>
            <a:r>
              <a:rPr lang="en-US" sz="2200" dirty="0"/>
              <a:t>Why does Jefferson fear the “passions” of the younger generation of Americans?</a:t>
            </a:r>
          </a:p>
          <a:p>
            <a:pPr lvl="1"/>
            <a:endParaRPr lang="en-US" dirty="0"/>
          </a:p>
        </p:txBody>
      </p:sp>
    </p:spTree>
    <p:extLst>
      <p:ext uri="{BB962C8B-B14F-4D97-AF65-F5344CB8AC3E}">
        <p14:creationId xmlns:p14="http://schemas.microsoft.com/office/powerpoint/2010/main" val="2624798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Nationalism (1816-1823)</a:t>
            </a:r>
            <a:endParaRPr lang="en-US" dirty="0"/>
          </a:p>
        </p:txBody>
      </p:sp>
      <p:pic>
        <p:nvPicPr>
          <p:cNvPr id="5" name="Content Placeholder 4"/>
          <p:cNvPicPr>
            <a:picLocks noGrp="1" noChangeAspect="1"/>
          </p:cNvPicPr>
          <p:nvPr>
            <p:ph idx="1"/>
          </p:nvPr>
        </p:nvPicPr>
        <p:blipFill>
          <a:blip r:embed="rId2"/>
          <a:stretch>
            <a:fillRect/>
          </a:stretch>
        </p:blipFill>
        <p:spPr>
          <a:xfrm>
            <a:off x="3812625" y="4803043"/>
            <a:ext cx="2383743" cy="1700931"/>
          </a:xfrm>
          <a:prstGeom prst="rect">
            <a:avLst/>
          </a:prstGeom>
        </p:spPr>
      </p:pic>
      <p:sp>
        <p:nvSpPr>
          <p:cNvPr id="4" name="Oval 3"/>
          <p:cNvSpPr/>
          <p:nvPr/>
        </p:nvSpPr>
        <p:spPr>
          <a:xfrm>
            <a:off x="1277453" y="2189628"/>
            <a:ext cx="2362200" cy="1676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Foreign Affairs</a:t>
            </a:r>
            <a:endParaRPr lang="en-US" dirty="0"/>
          </a:p>
        </p:txBody>
      </p:sp>
      <p:pic>
        <p:nvPicPr>
          <p:cNvPr id="6" name="Picture 5"/>
          <p:cNvPicPr>
            <a:picLocks noChangeAspect="1"/>
          </p:cNvPicPr>
          <p:nvPr/>
        </p:nvPicPr>
        <p:blipFill>
          <a:blip r:embed="rId2"/>
          <a:stretch>
            <a:fillRect/>
          </a:stretch>
        </p:blipFill>
        <p:spPr>
          <a:xfrm>
            <a:off x="5486400" y="1422187"/>
            <a:ext cx="2383743" cy="1700931"/>
          </a:xfrm>
          <a:prstGeom prst="rect">
            <a:avLst/>
          </a:prstGeom>
        </p:spPr>
      </p:pic>
      <p:cxnSp>
        <p:nvCxnSpPr>
          <p:cNvPr id="8" name="Straight Connector 7"/>
          <p:cNvCxnSpPr/>
          <p:nvPr/>
        </p:nvCxnSpPr>
        <p:spPr>
          <a:xfrm flipH="1">
            <a:off x="1435100" y="3707342"/>
            <a:ext cx="628650" cy="566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2348" y="3866028"/>
            <a:ext cx="206481" cy="81525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9268" y="1701572"/>
            <a:ext cx="1369731" cy="646331"/>
          </a:xfrm>
          <a:prstGeom prst="rect">
            <a:avLst/>
          </a:prstGeom>
          <a:noFill/>
        </p:spPr>
        <p:txBody>
          <a:bodyPr wrap="square" rtlCol="0">
            <a:spAutoFit/>
          </a:bodyPr>
          <a:lstStyle/>
          <a:p>
            <a:pPr algn="ctr"/>
            <a:r>
              <a:rPr lang="en-US" dirty="0" smtClean="0"/>
              <a:t>Supreme Court Cases</a:t>
            </a:r>
            <a:endParaRPr lang="en-US" dirty="0"/>
          </a:p>
        </p:txBody>
      </p:sp>
      <p:sp>
        <p:nvSpPr>
          <p:cNvPr id="16" name="TextBox 15"/>
          <p:cNvSpPr txBox="1"/>
          <p:nvPr/>
        </p:nvSpPr>
        <p:spPr>
          <a:xfrm>
            <a:off x="3999245" y="5305438"/>
            <a:ext cx="2154629" cy="369332"/>
          </a:xfrm>
          <a:prstGeom prst="rect">
            <a:avLst/>
          </a:prstGeom>
          <a:noFill/>
        </p:spPr>
        <p:txBody>
          <a:bodyPr wrap="none" rtlCol="0">
            <a:spAutoFit/>
          </a:bodyPr>
          <a:lstStyle/>
          <a:p>
            <a:r>
              <a:rPr lang="en-US" dirty="0" smtClean="0"/>
              <a:t>Westward Expansion</a:t>
            </a:r>
            <a:endParaRPr lang="en-US" dirty="0"/>
          </a:p>
        </p:txBody>
      </p:sp>
      <p:cxnSp>
        <p:nvCxnSpPr>
          <p:cNvPr id="19" name="Straight Connector 18"/>
          <p:cNvCxnSpPr/>
          <p:nvPr/>
        </p:nvCxnSpPr>
        <p:spPr>
          <a:xfrm>
            <a:off x="7265348" y="3027828"/>
            <a:ext cx="425605" cy="314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119053" y="2764088"/>
            <a:ext cx="539645" cy="439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46363" y="3045170"/>
            <a:ext cx="69916" cy="1450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1"/>
          </p:cNvCxnSpPr>
          <p:nvPr/>
        </p:nvCxnSpPr>
        <p:spPr>
          <a:xfrm flipH="1">
            <a:off x="2743645" y="5653509"/>
            <a:ext cx="1068980" cy="33413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4367" y="4253901"/>
            <a:ext cx="1959383" cy="369332"/>
          </a:xfrm>
          <a:prstGeom prst="rect">
            <a:avLst/>
          </a:prstGeom>
          <a:noFill/>
        </p:spPr>
        <p:txBody>
          <a:bodyPr wrap="none" rtlCol="0">
            <a:spAutoFit/>
          </a:bodyPr>
          <a:lstStyle/>
          <a:p>
            <a:r>
              <a:rPr lang="en-US" dirty="0" smtClean="0"/>
              <a:t>Adams-</a:t>
            </a:r>
            <a:r>
              <a:rPr lang="en-US" dirty="0" err="1" smtClean="0"/>
              <a:t>Onis</a:t>
            </a:r>
            <a:r>
              <a:rPr lang="en-US" dirty="0" smtClean="0"/>
              <a:t> Treaty</a:t>
            </a:r>
            <a:endParaRPr lang="en-US" dirty="0"/>
          </a:p>
        </p:txBody>
      </p:sp>
      <p:sp>
        <p:nvSpPr>
          <p:cNvPr id="33" name="TextBox 32"/>
          <p:cNvSpPr txBox="1"/>
          <p:nvPr/>
        </p:nvSpPr>
        <p:spPr>
          <a:xfrm>
            <a:off x="3812625" y="3183177"/>
            <a:ext cx="2279085" cy="369332"/>
          </a:xfrm>
          <a:prstGeom prst="rect">
            <a:avLst/>
          </a:prstGeom>
          <a:noFill/>
        </p:spPr>
        <p:txBody>
          <a:bodyPr wrap="none" rtlCol="0">
            <a:spAutoFit/>
          </a:bodyPr>
          <a:lstStyle/>
          <a:p>
            <a:r>
              <a:rPr lang="en-US" dirty="0" smtClean="0"/>
              <a:t>McCulloch V. Maryland</a:t>
            </a:r>
            <a:endParaRPr lang="en-US" dirty="0"/>
          </a:p>
        </p:txBody>
      </p:sp>
      <p:sp>
        <p:nvSpPr>
          <p:cNvPr id="37" name="TextBox 36"/>
          <p:cNvSpPr txBox="1"/>
          <p:nvPr/>
        </p:nvSpPr>
        <p:spPr>
          <a:xfrm>
            <a:off x="5756416" y="4476234"/>
            <a:ext cx="1843710" cy="369332"/>
          </a:xfrm>
          <a:prstGeom prst="rect">
            <a:avLst/>
          </a:prstGeom>
          <a:noFill/>
        </p:spPr>
        <p:txBody>
          <a:bodyPr wrap="none" rtlCol="0">
            <a:spAutoFit/>
          </a:bodyPr>
          <a:lstStyle/>
          <a:p>
            <a:r>
              <a:rPr lang="en-US" dirty="0" smtClean="0"/>
              <a:t>Gibbons v. Ogden</a:t>
            </a:r>
            <a:endParaRPr lang="en-US" dirty="0"/>
          </a:p>
        </p:txBody>
      </p:sp>
      <p:sp>
        <p:nvSpPr>
          <p:cNvPr id="38" name="TextBox 37"/>
          <p:cNvSpPr txBox="1"/>
          <p:nvPr/>
        </p:nvSpPr>
        <p:spPr>
          <a:xfrm>
            <a:off x="6678271" y="3481661"/>
            <a:ext cx="2256179" cy="646331"/>
          </a:xfrm>
          <a:prstGeom prst="rect">
            <a:avLst/>
          </a:prstGeom>
          <a:noFill/>
        </p:spPr>
        <p:txBody>
          <a:bodyPr wrap="square" rtlCol="0">
            <a:spAutoFit/>
          </a:bodyPr>
          <a:lstStyle/>
          <a:p>
            <a:r>
              <a:rPr lang="en-US" dirty="0" smtClean="0"/>
              <a:t>Dartmouth College v. Woodward</a:t>
            </a:r>
            <a:endParaRPr lang="en-US" dirty="0"/>
          </a:p>
        </p:txBody>
      </p:sp>
      <p:sp>
        <p:nvSpPr>
          <p:cNvPr id="39" name="TextBox 38"/>
          <p:cNvSpPr txBox="1"/>
          <p:nvPr/>
        </p:nvSpPr>
        <p:spPr>
          <a:xfrm>
            <a:off x="1702263" y="6052600"/>
            <a:ext cx="2264402" cy="369332"/>
          </a:xfrm>
          <a:prstGeom prst="rect">
            <a:avLst/>
          </a:prstGeom>
          <a:noFill/>
        </p:spPr>
        <p:txBody>
          <a:bodyPr wrap="none" rtlCol="0">
            <a:spAutoFit/>
          </a:bodyPr>
          <a:lstStyle/>
          <a:p>
            <a:r>
              <a:rPr lang="en-US" dirty="0" smtClean="0"/>
              <a:t>Missouri Compromise</a:t>
            </a:r>
            <a:endParaRPr lang="en-US" dirty="0"/>
          </a:p>
        </p:txBody>
      </p:sp>
      <p:sp>
        <p:nvSpPr>
          <p:cNvPr id="40" name="TextBox 39"/>
          <p:cNvSpPr txBox="1"/>
          <p:nvPr/>
        </p:nvSpPr>
        <p:spPr>
          <a:xfrm>
            <a:off x="1962545" y="4618377"/>
            <a:ext cx="1839606" cy="369332"/>
          </a:xfrm>
          <a:prstGeom prst="rect">
            <a:avLst/>
          </a:prstGeom>
          <a:noFill/>
        </p:spPr>
        <p:txBody>
          <a:bodyPr wrap="none" rtlCol="0">
            <a:spAutoFit/>
          </a:bodyPr>
          <a:lstStyle/>
          <a:p>
            <a:r>
              <a:rPr lang="en-US" dirty="0" smtClean="0"/>
              <a:t>Monroe Doctrine</a:t>
            </a:r>
            <a:endParaRPr lang="en-US" dirty="0"/>
          </a:p>
        </p:txBody>
      </p:sp>
    </p:spTree>
    <p:extLst>
      <p:ext uri="{BB962C8B-B14F-4D97-AF65-F5344CB8AC3E}">
        <p14:creationId xmlns:p14="http://schemas.microsoft.com/office/powerpoint/2010/main" val="16247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31" grpId="0"/>
      <p:bldP spid="33" grpId="0"/>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Westward Expansion</a:t>
            </a:r>
            <a:br>
              <a:rPr lang="en-US" dirty="0" smtClean="0">
                <a:solidFill>
                  <a:schemeClr val="tx2">
                    <a:satMod val="130000"/>
                  </a:schemeClr>
                </a:solidFill>
              </a:rPr>
            </a:br>
            <a:r>
              <a:rPr lang="en-US" dirty="0" smtClean="0">
                <a:solidFill>
                  <a:schemeClr val="tx2">
                    <a:satMod val="130000"/>
                  </a:schemeClr>
                </a:solidFill>
              </a:rPr>
              <a:t>Missouri Compromise</a:t>
            </a:r>
            <a:endParaRPr lang="en-US" dirty="0">
              <a:solidFill>
                <a:schemeClr val="tx2">
                  <a:satMod val="130000"/>
                </a:schemeClr>
              </a:solidFill>
            </a:endParaRPr>
          </a:p>
        </p:txBody>
      </p:sp>
      <p:sp>
        <p:nvSpPr>
          <p:cNvPr id="2" name="Content Placeholder 1"/>
          <p:cNvSpPr>
            <a:spLocks noGrp="1"/>
          </p:cNvSpPr>
          <p:nvPr>
            <p:ph idx="1"/>
          </p:nvPr>
        </p:nvSpPr>
        <p:spPr>
          <a:xfrm>
            <a:off x="1435100" y="1676400"/>
            <a:ext cx="7499350" cy="4800600"/>
          </a:xfrm>
        </p:spPr>
        <p:txBody>
          <a:bodyPr>
            <a:normAutofit fontScale="85000" lnSpcReduction="20000"/>
          </a:bodyPr>
          <a:lstStyle/>
          <a:p>
            <a:pPr marL="365760" indent="-283464" fontAlgn="auto">
              <a:spcAft>
                <a:spcPts val="0"/>
              </a:spcAft>
              <a:buFont typeface="Wingdings 2"/>
              <a:buChar char=""/>
              <a:defRPr/>
            </a:pPr>
            <a:r>
              <a:rPr lang="en-US" dirty="0" smtClean="0"/>
              <a:t>In 1819, when Missouri petitioned for statehood, conflict arose.</a:t>
            </a:r>
          </a:p>
          <a:p>
            <a:pPr marL="365760" indent="-283464" fontAlgn="auto">
              <a:spcAft>
                <a:spcPts val="0"/>
              </a:spcAft>
              <a:buFont typeface="Wingdings 2"/>
              <a:buChar char=""/>
              <a:defRPr/>
            </a:pPr>
            <a:r>
              <a:rPr lang="en-US" dirty="0" smtClean="0"/>
              <a:t>Government had admitted Illinois as eleventh free state.  Politicians assumed Missouri would enter the union as a slave state.</a:t>
            </a:r>
          </a:p>
          <a:p>
            <a:pPr marL="365760" indent="-283464" fontAlgn="auto">
              <a:spcAft>
                <a:spcPts val="0"/>
              </a:spcAft>
              <a:buFont typeface="Wingdings 2"/>
              <a:buChar char=""/>
              <a:defRPr/>
            </a:pPr>
            <a:r>
              <a:rPr lang="en-US" dirty="0" smtClean="0"/>
              <a:t>N.Y. Congressmen amended the Missouri statehood bill to require the state to gradually free its slaves.  Southerners blocked passage of the bill</a:t>
            </a:r>
          </a:p>
          <a:p>
            <a:pPr marL="365760" indent="-283464" fontAlgn="auto">
              <a:spcAft>
                <a:spcPts val="0"/>
              </a:spcAft>
              <a:buFont typeface="Wingdings 2"/>
              <a:buChar char=""/>
              <a:defRPr/>
            </a:pPr>
            <a:r>
              <a:rPr lang="en-US" dirty="0" smtClean="0"/>
              <a:t>During the debates, Alabama was admitted as the 11</a:t>
            </a:r>
            <a:r>
              <a:rPr lang="en-US" baseline="30000" dirty="0" smtClean="0"/>
              <a:t>th</a:t>
            </a:r>
            <a:r>
              <a:rPr lang="en-US" dirty="0" smtClean="0"/>
              <a:t> slave state </a:t>
            </a:r>
          </a:p>
          <a:p>
            <a:pPr marL="365760" indent="-283464" fontAlgn="auto">
              <a:spcAft>
                <a:spcPts val="0"/>
              </a:spcAft>
              <a:buFont typeface="Wingdings 2"/>
              <a:buChar char=""/>
              <a:defRPr/>
            </a:pPr>
            <a:r>
              <a:rPr lang="en-US" dirty="0" smtClean="0"/>
              <a:t>Missouri’s status became crucial to the balance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ttp://mrkash.com/activities/images/MissouriCompromis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131175"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435100" y="274638"/>
            <a:ext cx="7499350" cy="1143000"/>
          </a:xfrm>
        </p:spPr>
        <p:txBody>
          <a:bodyPr>
            <a:normAutofit fontScale="90000"/>
          </a:bodyPr>
          <a:lstStyle/>
          <a:p>
            <a:pPr fontAlgn="auto">
              <a:spcAft>
                <a:spcPts val="0"/>
              </a:spcAft>
              <a:defRPr/>
            </a:pPr>
            <a:r>
              <a:rPr lang="en-US" dirty="0" smtClean="0">
                <a:solidFill>
                  <a:schemeClr val="tx2">
                    <a:satMod val="130000"/>
                  </a:schemeClr>
                </a:solidFill>
              </a:rPr>
              <a:t>Westward Expansion-Missouri Compromise</a:t>
            </a:r>
            <a:endParaRPr lang="en-US"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Westward Expansion-Missouri Compromise</a:t>
            </a:r>
            <a:endParaRPr lang="en-US" dirty="0">
              <a:solidFill>
                <a:schemeClr val="tx2">
                  <a:satMod val="130000"/>
                </a:schemeClr>
              </a:solidFill>
            </a:endParaRPr>
          </a:p>
        </p:txBody>
      </p:sp>
      <p:sp>
        <p:nvSpPr>
          <p:cNvPr id="4" name="Content Placeholder 3"/>
          <p:cNvSpPr>
            <a:spLocks noGrp="1"/>
          </p:cNvSpPr>
          <p:nvPr>
            <p:ph idx="1"/>
          </p:nvPr>
        </p:nvSpPr>
        <p:spPr/>
        <p:txBody>
          <a:bodyPr>
            <a:normAutofit lnSpcReduction="10000"/>
          </a:bodyPr>
          <a:lstStyle/>
          <a:p>
            <a:pPr marL="365760" indent="-283464" fontAlgn="auto">
              <a:spcAft>
                <a:spcPts val="0"/>
              </a:spcAft>
              <a:buFont typeface="Wingdings 2"/>
              <a:buChar char=""/>
              <a:defRPr/>
            </a:pPr>
            <a:r>
              <a:rPr lang="en-US" dirty="0" smtClean="0"/>
              <a:t>Maine was admitted as a free state and Missouri as a slave state</a:t>
            </a:r>
          </a:p>
          <a:p>
            <a:pPr marL="365760" indent="-283464" fontAlgn="auto">
              <a:spcAft>
                <a:spcPts val="0"/>
              </a:spcAft>
              <a:buFont typeface="Wingdings 2"/>
              <a:buChar char=""/>
              <a:defRPr/>
            </a:pPr>
            <a:r>
              <a:rPr lang="en-US" dirty="0" smtClean="0"/>
              <a:t>Rest of Louisiana territory was split into two spheres of interest, one for slaveholders and one for free states.</a:t>
            </a:r>
          </a:p>
          <a:p>
            <a:pPr marL="365760" indent="-283464" fontAlgn="auto">
              <a:spcAft>
                <a:spcPts val="0"/>
              </a:spcAft>
              <a:buFont typeface="Wingdings 2"/>
              <a:buChar char=""/>
              <a:defRPr/>
            </a:pPr>
            <a:r>
              <a:rPr lang="en-US" dirty="0" smtClean="0"/>
              <a:t>The dividing line was set at 36.30’ north latitude.  South of the line slavery was legal.  North of the line, with the exception of Missouri, slavery was banned.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lstStyle/>
          <a:p>
            <a:pPr fontAlgn="auto">
              <a:spcAft>
                <a:spcPts val="0"/>
              </a:spcAft>
              <a:defRPr/>
            </a:pPr>
            <a:r>
              <a:rPr lang="en-US" dirty="0" smtClean="0">
                <a:solidFill>
                  <a:schemeClr val="tx2">
                    <a:satMod val="130000"/>
                  </a:schemeClr>
                </a:solidFill>
              </a:rPr>
              <a:t>The War of 1812 </a:t>
            </a:r>
            <a:endParaRPr lang="en-US" dirty="0">
              <a:solidFill>
                <a:schemeClr val="tx2">
                  <a:satMod val="130000"/>
                </a:schemeClr>
              </a:solidFill>
            </a:endParaRPr>
          </a:p>
        </p:txBody>
      </p:sp>
      <p:pic>
        <p:nvPicPr>
          <p:cNvPr id="11267" name="Picture 2" descr="File:Battle of New Orlea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71628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5507038" y="1016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t>Nationalism exerted a strong influence in the courts, foreign affairs, and westward expansion in the early 1800s.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Jefferson to John Holmes, April 22, 1820</a:t>
            </a:r>
            <a:endParaRPr lang="en-US" dirty="0"/>
          </a:p>
        </p:txBody>
      </p:sp>
      <p:sp>
        <p:nvSpPr>
          <p:cNvPr id="3" name="Content Placeholder 2"/>
          <p:cNvSpPr>
            <a:spLocks noGrp="1"/>
          </p:cNvSpPr>
          <p:nvPr>
            <p:ph idx="1"/>
          </p:nvPr>
        </p:nvSpPr>
        <p:spPr/>
        <p:txBody>
          <a:bodyPr/>
          <a:lstStyle/>
          <a:p>
            <a:r>
              <a:rPr lang="en-US" dirty="0"/>
              <a:t>Why does Jefferson describe the Missouri Compromise as the “knell of the Union</a:t>
            </a:r>
            <a:r>
              <a:rPr lang="en-US" dirty="0" smtClean="0"/>
              <a:t>”?</a:t>
            </a:r>
          </a:p>
          <a:p>
            <a:r>
              <a:rPr lang="en-US" dirty="0" smtClean="0"/>
              <a:t>What </a:t>
            </a:r>
            <a:r>
              <a:rPr lang="en-US" dirty="0"/>
              <a:t>will it take to end slavery in the United States, according to Jefferson, and is he hopeful or doubtful that it will be accomplished? </a:t>
            </a:r>
            <a:endParaRPr lang="en-US" dirty="0" smtClean="0"/>
          </a:p>
          <a:p>
            <a:r>
              <a:rPr lang="en-US" dirty="0" smtClean="0"/>
              <a:t>Why </a:t>
            </a:r>
            <a:r>
              <a:rPr lang="en-US" dirty="0"/>
              <a:t>does Jefferson fear the “passions” of the younger generation of Americans?</a:t>
            </a:r>
          </a:p>
        </p:txBody>
      </p:sp>
    </p:spTree>
    <p:extLst>
      <p:ext uri="{BB962C8B-B14F-4D97-AF65-F5344CB8AC3E}">
        <p14:creationId xmlns:p14="http://schemas.microsoft.com/office/powerpoint/2010/main" val="1077039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Jefferson to John Holmes, April 22, 1820</a:t>
            </a:r>
            <a:endParaRPr lang="en-US" dirty="0"/>
          </a:p>
        </p:txBody>
      </p:sp>
      <p:sp>
        <p:nvSpPr>
          <p:cNvPr id="3" name="Content Placeholder 2"/>
          <p:cNvSpPr>
            <a:spLocks noGrp="1"/>
          </p:cNvSpPr>
          <p:nvPr>
            <p:ph idx="1"/>
          </p:nvPr>
        </p:nvSpPr>
        <p:spPr/>
        <p:txBody>
          <a:bodyPr/>
          <a:lstStyle/>
          <a:p>
            <a:r>
              <a:rPr lang="en-US" dirty="0"/>
              <a:t>Why does Jefferson describe the Missouri Compromise as the “knell of the Union</a:t>
            </a:r>
            <a:r>
              <a:rPr lang="en-US" dirty="0" smtClean="0"/>
              <a:t>”?</a:t>
            </a:r>
          </a:p>
          <a:p>
            <a:r>
              <a:rPr lang="en-US" dirty="0" smtClean="0"/>
              <a:t>What </a:t>
            </a:r>
            <a:r>
              <a:rPr lang="en-US" dirty="0"/>
              <a:t>will it take to end slavery in the United States, according to Jefferson, and is he hopeful or doubtful that it will be accomplished? </a:t>
            </a:r>
            <a:endParaRPr lang="en-US" dirty="0" smtClean="0"/>
          </a:p>
          <a:p>
            <a:r>
              <a:rPr lang="en-US" dirty="0" smtClean="0"/>
              <a:t>Why </a:t>
            </a:r>
            <a:r>
              <a:rPr lang="en-US" dirty="0"/>
              <a:t>does Jefferson fear the “passions” of the younger generation of Americans?</a:t>
            </a:r>
          </a:p>
        </p:txBody>
      </p:sp>
    </p:spTree>
    <p:extLst>
      <p:ext uri="{BB962C8B-B14F-4D97-AF65-F5344CB8AC3E}">
        <p14:creationId xmlns:p14="http://schemas.microsoft.com/office/powerpoint/2010/main" val="1297620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Monroe-Review</a:t>
            </a:r>
            <a:endParaRPr lang="en-US" dirty="0"/>
          </a:p>
        </p:txBody>
      </p:sp>
      <p:sp>
        <p:nvSpPr>
          <p:cNvPr id="3" name="Content Placeholder 2"/>
          <p:cNvSpPr>
            <a:spLocks noGrp="1"/>
          </p:cNvSpPr>
          <p:nvPr>
            <p:ph idx="1"/>
          </p:nvPr>
        </p:nvSpPr>
        <p:spPr/>
        <p:txBody>
          <a:bodyPr/>
          <a:lstStyle/>
          <a:p>
            <a:r>
              <a:rPr lang="en-US" dirty="0" smtClean="0">
                <a:hlinkClick r:id="rId2"/>
              </a:rPr>
              <a:t>James Monroe Presidency</a:t>
            </a:r>
            <a:endParaRPr lang="en-US" dirty="0"/>
          </a:p>
        </p:txBody>
      </p:sp>
    </p:spTree>
    <p:extLst>
      <p:ext uri="{BB962C8B-B14F-4D97-AF65-F5344CB8AC3E}">
        <p14:creationId xmlns:p14="http://schemas.microsoft.com/office/powerpoint/2010/main" val="190279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Assignment</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a:bodyPr>
          <a:lstStyle/>
          <a:p>
            <a:pPr marL="365760" indent="-283464" fontAlgn="auto">
              <a:spcAft>
                <a:spcPts val="0"/>
              </a:spcAft>
              <a:buFont typeface="Wingdings 2"/>
              <a:buChar char=""/>
              <a:defRPr/>
            </a:pPr>
            <a:r>
              <a:rPr lang="en-US" dirty="0" smtClean="0"/>
              <a:t>The year is 1828.  You are a senator from a Southern state.  Congress has just passed a high tax on imported cloth and iron in order to protect Northern industry.  The tax will raise the cost of these goods in the South and will cause Britain to buy less cotton.  Southern states hope to nullify, or cancel, such federal laws that they consider unfair.</a:t>
            </a:r>
          </a:p>
          <a:p>
            <a:pPr marL="365760" indent="-283464" fontAlgn="auto">
              <a:spcAft>
                <a:spcPts val="0"/>
              </a:spcAft>
              <a:buFont typeface="Wingdings 2"/>
              <a:buChar char=""/>
              <a:defRPr/>
            </a:pPr>
            <a:r>
              <a:rPr lang="en-US" dirty="0" smtClean="0"/>
              <a:t>Would you support the federal or state government?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lstStyle/>
          <a:p>
            <a:pPr fontAlgn="auto">
              <a:spcAft>
                <a:spcPts val="0"/>
              </a:spcAft>
              <a:defRPr/>
            </a:pPr>
            <a:r>
              <a:rPr lang="en-US" dirty="0" smtClean="0">
                <a:solidFill>
                  <a:schemeClr val="tx2">
                    <a:satMod val="130000"/>
                  </a:schemeClr>
                </a:solidFill>
              </a:rPr>
              <a:t>Nationalism</a:t>
            </a:r>
            <a:endParaRPr lang="en-US" dirty="0">
              <a:solidFill>
                <a:schemeClr val="tx2">
                  <a:satMod val="130000"/>
                </a:schemeClr>
              </a:solidFill>
            </a:endParaRPr>
          </a:p>
        </p:txBody>
      </p:sp>
      <p:sp>
        <p:nvSpPr>
          <p:cNvPr id="4" name="Content Placeholder 3"/>
          <p:cNvSpPr>
            <a:spLocks noGrp="1"/>
          </p:cNvSpPr>
          <p:nvPr>
            <p:ph idx="1"/>
          </p:nvPr>
        </p:nvSpPr>
        <p:spPr>
          <a:xfrm>
            <a:off x="1206500" y="1447800"/>
            <a:ext cx="7937500" cy="5029200"/>
          </a:xfrm>
        </p:spPr>
        <p:txBody>
          <a:bodyPr>
            <a:normAutofit fontScale="92500"/>
          </a:bodyPr>
          <a:lstStyle/>
          <a:p>
            <a:pPr marL="365760" indent="-283464" fontAlgn="auto">
              <a:spcAft>
                <a:spcPts val="0"/>
              </a:spcAft>
              <a:buFont typeface="Wingdings 2"/>
              <a:buChar char=""/>
              <a:defRPr/>
            </a:pPr>
            <a:r>
              <a:rPr lang="en-US" sz="2900" b="1" dirty="0" smtClean="0"/>
              <a:t>The War of 1812 encouraged Nationalism</a:t>
            </a:r>
            <a:r>
              <a:rPr lang="en-US" sz="2900" dirty="0" smtClean="0"/>
              <a:t>.</a:t>
            </a:r>
          </a:p>
          <a:p>
            <a:pPr marL="640080" lvl="1" indent="-237744" fontAlgn="auto">
              <a:spcAft>
                <a:spcPts val="0"/>
              </a:spcAft>
              <a:buFont typeface="Verdana"/>
              <a:buChar char="◦"/>
              <a:defRPr/>
            </a:pPr>
            <a:r>
              <a:rPr lang="en-US" sz="2500" dirty="0" smtClean="0"/>
              <a:t>The territorial boundaries of the United States were secure—defeat of Native Americans and the British.</a:t>
            </a:r>
          </a:p>
          <a:p>
            <a:pPr marL="640080" lvl="1" indent="-237744" fontAlgn="auto">
              <a:spcAft>
                <a:spcPts val="0"/>
              </a:spcAft>
              <a:buFont typeface="Verdana"/>
              <a:buChar char="◦"/>
              <a:defRPr/>
            </a:pPr>
            <a:r>
              <a:rPr lang="en-US" sz="2500" dirty="0" smtClean="0"/>
              <a:t>Peace between the United States and Great Britain—beginning of a long partnership.</a:t>
            </a:r>
          </a:p>
          <a:p>
            <a:pPr marL="640080" lvl="1" indent="-237744" fontAlgn="auto">
              <a:spcAft>
                <a:spcPts val="0"/>
              </a:spcAft>
              <a:buFont typeface="Verdana"/>
              <a:buChar char="◦"/>
              <a:defRPr/>
            </a:pPr>
            <a:r>
              <a:rPr lang="en-US" sz="2500" dirty="0" smtClean="0"/>
              <a:t>End of the Federalist Party—they had supported peace in December 1814 at the </a:t>
            </a:r>
            <a:r>
              <a:rPr lang="en-US" sz="2500" b="1" dirty="0" smtClean="0"/>
              <a:t>Hartford Convention</a:t>
            </a:r>
            <a:r>
              <a:rPr lang="en-US" sz="2500" dirty="0" smtClean="0"/>
              <a:t>.</a:t>
            </a:r>
          </a:p>
          <a:p>
            <a:pPr marL="640080" lvl="1" indent="-237744" fontAlgn="auto">
              <a:spcAft>
                <a:spcPts val="0"/>
              </a:spcAft>
              <a:buFont typeface="Verdana"/>
              <a:buChar char="◦"/>
              <a:defRPr/>
            </a:pPr>
            <a:r>
              <a:rPr lang="en-US" sz="2500" dirty="0" smtClean="0"/>
              <a:t>America had survived “the second American revolution”—The U.S. Constitution and the federal government survived.</a:t>
            </a:r>
          </a:p>
          <a:p>
            <a:pPr marL="640080" lvl="1" indent="-237744" fontAlgn="auto">
              <a:spcAft>
                <a:spcPts val="0"/>
              </a:spcAft>
              <a:buFont typeface="Verdana"/>
              <a:buChar char="◦"/>
              <a:defRPr/>
            </a:pPr>
            <a:r>
              <a:rPr lang="en-US" sz="2500" dirty="0" smtClean="0"/>
              <a:t>a new national identity—symbolism</a:t>
            </a:r>
            <a:r>
              <a:rPr lang="en-US" sz="2500" b="1" dirty="0" smtClean="0"/>
              <a:t>—“Star Spangled Banner”, “Uncle Sam”</a:t>
            </a:r>
            <a:endParaRPr lang="en-US" sz="2500" dirty="0" smtClean="0"/>
          </a:p>
          <a:p>
            <a:pPr marL="640080" lvl="1" indent="-237744" fontAlgn="auto">
              <a:spcAft>
                <a:spcPts val="0"/>
              </a:spcAft>
              <a:buFont typeface="Verdana"/>
              <a:buChar char="◦"/>
              <a:defRPr/>
            </a:pPr>
            <a:r>
              <a:rPr lang="en-US" sz="2500" dirty="0" smtClean="0"/>
              <a:t>new American hero—</a:t>
            </a:r>
            <a:r>
              <a:rPr lang="en-US" sz="2500" b="1" dirty="0" smtClean="0"/>
              <a:t>Andrew Jackson</a:t>
            </a:r>
            <a:endParaRPr lang="en-US" sz="2500" dirty="0" smtClean="0"/>
          </a:p>
          <a:p>
            <a:pPr marL="365760" indent="-283464" fontAlgn="auto">
              <a:spcAft>
                <a:spcPts val="0"/>
              </a:spcAft>
              <a:buFont typeface="Wingdings 2"/>
              <a:buChar char=""/>
              <a:defRPr/>
            </a:pPr>
            <a:endParaRPr lang="en-US" dirty="0"/>
          </a:p>
        </p:txBody>
      </p:sp>
      <p:sp>
        <p:nvSpPr>
          <p:cNvPr id="12292" name="Rectangle 7"/>
          <p:cNvSpPr>
            <a:spLocks noChangeArrowheads="1"/>
          </p:cNvSpPr>
          <p:nvPr/>
        </p:nvSpPr>
        <p:spPr bwMode="auto">
          <a:xfrm>
            <a:off x="5507038" y="1016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a:t>Nationalism exerted a strong influence in the courts, foreign affairs, and westward expansion in the early 1800s.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96200" cy="1143000"/>
          </a:xfrm>
        </p:spPr>
        <p:txBody>
          <a:bodyPr/>
          <a:lstStyle/>
          <a:p>
            <a:pPr fontAlgn="auto">
              <a:spcAft>
                <a:spcPts val="0"/>
              </a:spcAft>
              <a:defRPr/>
            </a:pPr>
            <a:r>
              <a:rPr lang="en-US" dirty="0" smtClean="0">
                <a:solidFill>
                  <a:schemeClr val="tx2">
                    <a:satMod val="130000"/>
                  </a:schemeClr>
                </a:solidFill>
              </a:rPr>
              <a:t>American System</a:t>
            </a:r>
            <a:endParaRPr lang="en-US" dirty="0">
              <a:solidFill>
                <a:schemeClr val="tx2">
                  <a:satMod val="130000"/>
                </a:schemeClr>
              </a:solidFill>
            </a:endParaRPr>
          </a:p>
        </p:txBody>
      </p:sp>
      <p:sp>
        <p:nvSpPr>
          <p:cNvPr id="3" name="Content Placeholder 2"/>
          <p:cNvSpPr>
            <a:spLocks noGrp="1"/>
          </p:cNvSpPr>
          <p:nvPr>
            <p:ph idx="1"/>
          </p:nvPr>
        </p:nvSpPr>
        <p:spPr>
          <a:xfrm>
            <a:off x="990600" y="1447800"/>
            <a:ext cx="4889858" cy="5334000"/>
          </a:xfrm>
        </p:spPr>
        <p:txBody>
          <a:bodyPr>
            <a:normAutofit fontScale="77500" lnSpcReduction="20000"/>
          </a:bodyPr>
          <a:lstStyle/>
          <a:p>
            <a:pPr marL="365760" indent="-283464" fontAlgn="auto">
              <a:spcAft>
                <a:spcPts val="0"/>
              </a:spcAft>
              <a:buFont typeface="Wingdings 2"/>
              <a:buChar char=""/>
              <a:defRPr/>
            </a:pPr>
            <a:r>
              <a:rPr lang="en-US" sz="2600" dirty="0" smtClean="0"/>
              <a:t>Speaker of the House, Henry Clay, promoted President James Madison’s plan to unify the nation as the </a:t>
            </a:r>
            <a:r>
              <a:rPr lang="en-US" sz="2600" b="1" dirty="0" smtClean="0"/>
              <a:t>American System</a:t>
            </a:r>
          </a:p>
          <a:p>
            <a:pPr marL="916686" lvl="1" indent="-514350" fontAlgn="auto">
              <a:spcAft>
                <a:spcPts val="0"/>
              </a:spcAft>
              <a:buFont typeface="+mj-lt"/>
              <a:buAutoNum type="arabicPeriod"/>
              <a:defRPr/>
            </a:pPr>
            <a:r>
              <a:rPr lang="en-US" sz="2600" dirty="0" smtClean="0"/>
              <a:t>Develop transportation systems and other internal improvements</a:t>
            </a:r>
          </a:p>
          <a:p>
            <a:pPr marL="916686" lvl="1" indent="-514350" fontAlgn="auto">
              <a:spcAft>
                <a:spcPts val="0"/>
              </a:spcAft>
              <a:buFont typeface="+mj-lt"/>
              <a:buAutoNum type="arabicPeriod"/>
              <a:defRPr/>
            </a:pPr>
            <a:r>
              <a:rPr lang="en-US" sz="2600" dirty="0" smtClean="0"/>
              <a:t>Establish a protective tariff</a:t>
            </a:r>
          </a:p>
          <a:p>
            <a:pPr marL="916686" lvl="1" indent="-514350" fontAlgn="auto">
              <a:spcAft>
                <a:spcPts val="0"/>
              </a:spcAft>
              <a:buFont typeface="+mj-lt"/>
              <a:buAutoNum type="arabicPeriod"/>
              <a:defRPr/>
            </a:pPr>
            <a:r>
              <a:rPr lang="en-US" sz="2600" dirty="0" smtClean="0"/>
              <a:t>Establish a second national bank</a:t>
            </a:r>
          </a:p>
          <a:p>
            <a:pPr marL="470598" indent="-342900" fontAlgn="auto">
              <a:spcAft>
                <a:spcPts val="0"/>
              </a:spcAft>
              <a:defRPr/>
            </a:pPr>
            <a:r>
              <a:rPr lang="en-US" sz="2600" dirty="0" smtClean="0"/>
              <a:t>The plan would allow an increasingly industrial North to produce manufactured goods that farmers in the South and West could buy</a:t>
            </a:r>
          </a:p>
          <a:p>
            <a:pPr marL="470598" indent="-342900" fontAlgn="auto">
              <a:spcAft>
                <a:spcPts val="0"/>
              </a:spcAft>
              <a:defRPr/>
            </a:pPr>
            <a:r>
              <a:rPr lang="en-US" sz="2600" dirty="0" smtClean="0"/>
              <a:t>While the South and West would produce most of the grain, meat and cotton needed in the North</a:t>
            </a:r>
          </a:p>
          <a:p>
            <a:pPr marL="470598" indent="-342900" fontAlgn="auto">
              <a:spcAft>
                <a:spcPts val="0"/>
              </a:spcAft>
              <a:defRPr/>
            </a:pPr>
            <a:r>
              <a:rPr lang="en-US" sz="2600" dirty="0" smtClean="0"/>
              <a:t>By sustaining each other, we could be economically independent </a:t>
            </a:r>
            <a:r>
              <a:rPr lang="en-US" sz="2400" dirty="0" smtClean="0"/>
              <a:t>from Britain and the rest of Europe</a:t>
            </a:r>
          </a:p>
        </p:txBody>
      </p:sp>
      <p:pic>
        <p:nvPicPr>
          <p:cNvPr id="13316" name="Picture 2" descr="File:Henry Cl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996" y="2340012"/>
            <a:ext cx="29638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880458" y="76201"/>
            <a:ext cx="3428999" cy="1508602"/>
          </a:xfrm>
          <a:prstGeom prst="rect">
            <a:avLst/>
          </a:prstGeom>
          <a:noFill/>
        </p:spPr>
        <p:txBody>
          <a:bodyPr wrap="square" rtlCol="0">
            <a:spAutoFit/>
          </a:bodyPr>
          <a:lstStyle/>
          <a:p>
            <a:r>
              <a:rPr lang="en-US" dirty="0"/>
              <a:t>As the North and South developed different economies politicians rallied behind an economic plan to unify the nation.</a:t>
            </a:r>
          </a:p>
          <a:p>
            <a:endParaRPr lang="en-US" dirty="0"/>
          </a:p>
        </p:txBody>
      </p:sp>
    </p:spTree>
    <p:extLst>
      <p:ext uri="{BB962C8B-B14F-4D97-AF65-F5344CB8AC3E}">
        <p14:creationId xmlns:p14="http://schemas.microsoft.com/office/powerpoint/2010/main" val="3796547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Road</a:t>
            </a:r>
            <a:endParaRPr lang="en-US" dirty="0"/>
          </a:p>
        </p:txBody>
      </p:sp>
      <p:sp>
        <p:nvSpPr>
          <p:cNvPr id="5" name="Content Placeholder 4"/>
          <p:cNvSpPr>
            <a:spLocks noGrp="1"/>
          </p:cNvSpPr>
          <p:nvPr>
            <p:ph idx="1"/>
          </p:nvPr>
        </p:nvSpPr>
        <p:spPr>
          <a:xfrm>
            <a:off x="1194459" y="1515080"/>
            <a:ext cx="5880100" cy="4800600"/>
          </a:xfrm>
        </p:spPr>
        <p:txBody>
          <a:bodyPr/>
          <a:lstStyle/>
          <a:p>
            <a:r>
              <a:rPr lang="en-US" sz="2000" dirty="0" smtClean="0"/>
              <a:t>After the War of 1812,  Americans went on a road building frenzy</a:t>
            </a:r>
          </a:p>
          <a:p>
            <a:r>
              <a:rPr lang="en-US" sz="2000" dirty="0" smtClean="0"/>
              <a:t>Private investors, states and the federal government built private roads called turnpikes; charged tolls to offset costs of maintenance</a:t>
            </a:r>
          </a:p>
          <a:p>
            <a:r>
              <a:rPr lang="en-US" sz="2000" dirty="0"/>
              <a:t>By 1815, New York had chartered 300 companies to build 5,000 miles of gravel </a:t>
            </a:r>
            <a:r>
              <a:rPr lang="en-US" sz="2000" dirty="0" smtClean="0"/>
              <a:t>roads</a:t>
            </a:r>
          </a:p>
          <a:p>
            <a:r>
              <a:rPr lang="en-US" sz="2000" dirty="0" smtClean="0"/>
              <a:t>By 1818 U.S. government opened the “National Road” connecting the Potomac River at Cumberland Maryland with Wheeling (West) Virginia on the Ohio River</a:t>
            </a:r>
          </a:p>
          <a:p>
            <a:r>
              <a:rPr lang="en-US" sz="2000" dirty="0" smtClean="0"/>
              <a:t>Road was best technology could offer, but fell into poor condition because of heavy traffic</a:t>
            </a:r>
            <a:endParaRPr lang="en-US" sz="2000" dirty="0"/>
          </a:p>
        </p:txBody>
      </p:sp>
      <p:pic>
        <p:nvPicPr>
          <p:cNvPr id="6" name="Picture 5"/>
          <p:cNvPicPr>
            <a:picLocks noChangeAspect="1"/>
          </p:cNvPicPr>
          <p:nvPr/>
        </p:nvPicPr>
        <p:blipFill>
          <a:blip r:embed="rId2"/>
          <a:stretch>
            <a:fillRect/>
          </a:stretch>
        </p:blipFill>
        <p:spPr>
          <a:xfrm>
            <a:off x="5334000" y="152400"/>
            <a:ext cx="3481118" cy="1542422"/>
          </a:xfrm>
          <a:prstGeom prst="rect">
            <a:avLst/>
          </a:prstGeom>
        </p:spPr>
      </p:pic>
    </p:spTree>
    <p:extLst>
      <p:ext uri="{BB962C8B-B14F-4D97-AF65-F5344CB8AC3E}">
        <p14:creationId xmlns:p14="http://schemas.microsoft.com/office/powerpoint/2010/main" val="19237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375" y="838200"/>
            <a:ext cx="8807250" cy="5181599"/>
          </a:xfrm>
          <a:prstGeom prst="rect">
            <a:avLst/>
          </a:prstGeom>
        </p:spPr>
      </p:pic>
    </p:spTree>
    <p:extLst>
      <p:ext uri="{BB962C8B-B14F-4D97-AF65-F5344CB8AC3E}">
        <p14:creationId xmlns:p14="http://schemas.microsoft.com/office/powerpoint/2010/main" val="178651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Erie Canal</a:t>
            </a:r>
            <a:endParaRPr lang="en-US" dirty="0"/>
          </a:p>
        </p:txBody>
      </p:sp>
      <p:sp>
        <p:nvSpPr>
          <p:cNvPr id="5" name="Content Placeholder 4"/>
          <p:cNvSpPr>
            <a:spLocks noGrp="1"/>
          </p:cNvSpPr>
          <p:nvPr>
            <p:ph idx="1"/>
          </p:nvPr>
        </p:nvSpPr>
        <p:spPr>
          <a:xfrm>
            <a:off x="1138639" y="1631190"/>
            <a:ext cx="7499350" cy="4800600"/>
          </a:xfrm>
        </p:spPr>
        <p:txBody>
          <a:bodyPr/>
          <a:lstStyle/>
          <a:p>
            <a:r>
              <a:rPr lang="en-US" sz="2000" dirty="0" smtClean="0"/>
              <a:t>In 1817 Governor DeWitt Clinton talked the NY state legislature into building a canal linking the Hudson River with Lake Erie</a:t>
            </a:r>
          </a:p>
          <a:p>
            <a:r>
              <a:rPr lang="en-US" sz="2000" dirty="0" smtClean="0"/>
              <a:t>Would open a continuous water route between the Northwest and New York City</a:t>
            </a:r>
          </a:p>
          <a:p>
            <a:r>
              <a:rPr lang="en-US" sz="2000" dirty="0" smtClean="0"/>
              <a:t>Built with the </a:t>
            </a:r>
            <a:r>
              <a:rPr lang="en-US" sz="2000" dirty="0"/>
              <a:t>hands, backs and </a:t>
            </a:r>
            <a:r>
              <a:rPr lang="en-US" sz="2000" dirty="0" smtClean="0"/>
              <a:t>shovels of self-taught engineers and gangs of Irish immigrants, local farm boys and convict labor</a:t>
            </a:r>
          </a:p>
          <a:p>
            <a:r>
              <a:rPr lang="en-US" sz="2000" dirty="0" smtClean="0"/>
              <a:t>Known as “Clinton’s Ditch”; it stretched 364 miles from Albany to Buffalo; </a:t>
            </a:r>
            <a:r>
              <a:rPr lang="en-US" sz="2000" dirty="0"/>
              <a:t>Canal was 4 feet deep and 40 feet </a:t>
            </a:r>
            <a:r>
              <a:rPr lang="en-US" sz="2000" dirty="0" smtClean="0"/>
              <a:t>wide</a:t>
            </a:r>
          </a:p>
          <a:p>
            <a:r>
              <a:rPr lang="en-US" sz="2000" dirty="0" smtClean="0"/>
              <a:t>Required a system of 83 locks and it passed over 18 rivers on stone aqueducts; enabled boats to travel 675 feet up and down from one end to the other</a:t>
            </a:r>
          </a:p>
          <a:p>
            <a:r>
              <a:rPr lang="en-US" sz="2000" dirty="0" smtClean="0"/>
              <a:t>Construction began in 1819 and reached Buffalo by 1825</a:t>
            </a:r>
          </a:p>
          <a:p>
            <a:r>
              <a:rPr lang="en-US" sz="2000" dirty="0" smtClean="0"/>
              <a:t>Clinton in a ceremony poured water from Lake Erie into the Atlantic Ocean when completed</a:t>
            </a:r>
          </a:p>
          <a:p>
            <a:endParaRPr lang="en-US" dirty="0"/>
          </a:p>
        </p:txBody>
      </p:sp>
      <p:pic>
        <p:nvPicPr>
          <p:cNvPr id="7" name="Picture 6"/>
          <p:cNvPicPr>
            <a:picLocks noChangeAspect="1"/>
          </p:cNvPicPr>
          <p:nvPr/>
        </p:nvPicPr>
        <p:blipFill>
          <a:blip r:embed="rId2"/>
          <a:stretch>
            <a:fillRect/>
          </a:stretch>
        </p:blipFill>
        <p:spPr>
          <a:xfrm>
            <a:off x="5156871" y="74927"/>
            <a:ext cx="3481118" cy="1542422"/>
          </a:xfrm>
          <a:prstGeom prst="rect">
            <a:avLst/>
          </a:prstGeom>
        </p:spPr>
      </p:pic>
    </p:spTree>
    <p:extLst>
      <p:ext uri="{BB962C8B-B14F-4D97-AF65-F5344CB8AC3E}">
        <p14:creationId xmlns:p14="http://schemas.microsoft.com/office/powerpoint/2010/main" val="13117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52400"/>
            <a:ext cx="7499350" cy="1143000"/>
          </a:xfrm>
        </p:spPr>
        <p:txBody>
          <a:bodyPr/>
          <a:lstStyle/>
          <a:p>
            <a:r>
              <a:rPr lang="en-US" dirty="0" smtClean="0"/>
              <a:t>Erie Canal</a:t>
            </a:r>
            <a:endParaRPr lang="en-US" dirty="0"/>
          </a:p>
        </p:txBody>
      </p:sp>
      <p:sp>
        <p:nvSpPr>
          <p:cNvPr id="5" name="Content Placeholder 4"/>
          <p:cNvSpPr>
            <a:spLocks noGrp="1"/>
          </p:cNvSpPr>
          <p:nvPr>
            <p:ph idx="1"/>
          </p:nvPr>
        </p:nvSpPr>
        <p:spPr>
          <a:xfrm>
            <a:off x="838200" y="838200"/>
            <a:ext cx="7696200" cy="4800600"/>
          </a:xfrm>
        </p:spPr>
        <p:txBody>
          <a:bodyPr/>
          <a:lstStyle/>
          <a:p>
            <a:r>
              <a:rPr lang="en-US" sz="2000" dirty="0" smtClean="0"/>
              <a:t>Once opened, traffic on the canal expanded quickly; western agricultural products moved eastward while manufactured goods and immigrants traveled westward</a:t>
            </a:r>
          </a:p>
          <a:p>
            <a:r>
              <a:rPr lang="en-US" sz="2000" dirty="0" smtClean="0"/>
              <a:t>By replacing rough roads, transportation costs dropped drastically</a:t>
            </a:r>
          </a:p>
          <a:p>
            <a:r>
              <a:rPr lang="en-US" sz="2000" dirty="0" smtClean="0"/>
              <a:t>Biggest </a:t>
            </a:r>
            <a:r>
              <a:rPr lang="en-US" sz="2000" dirty="0"/>
              <a:t>impact on western NY:  cities of Syracuse, Rochester and Buffalo grew out of </a:t>
            </a:r>
            <a:r>
              <a:rPr lang="en-US" sz="2000" dirty="0" smtClean="0"/>
              <a:t>farmland; New York City would become the greatest city in the nation</a:t>
            </a:r>
          </a:p>
          <a:p>
            <a:r>
              <a:rPr lang="en-US" sz="2000" dirty="0" smtClean="0"/>
              <a:t>By 1834 9 boats passed through the locks of the canal each minute</a:t>
            </a:r>
          </a:p>
          <a:p>
            <a:r>
              <a:rPr lang="en-US" sz="2000" dirty="0"/>
              <a:t>NY gained $500,000 a year from </a:t>
            </a:r>
            <a:r>
              <a:rPr lang="en-US" sz="2000" dirty="0" smtClean="0"/>
              <a:t>tolls; by 1882 it had produced revenues of up to $121 million</a:t>
            </a:r>
          </a:p>
          <a:p>
            <a:r>
              <a:rPr lang="en-US" sz="2000" dirty="0" smtClean="0"/>
              <a:t>More than 40,000 passengers traveled on the new waterway a year; settlers, tourists, salesmen and evangelical ministers</a:t>
            </a:r>
            <a:endParaRPr lang="en-US" sz="2000" dirty="0"/>
          </a:p>
          <a:p>
            <a:r>
              <a:rPr lang="en-US" sz="2000" dirty="0" smtClean="0"/>
              <a:t>Started a canal boom lasting 20 years; Ohio and Pennsylvania led the nation in canal building</a:t>
            </a:r>
          </a:p>
          <a:p>
            <a:r>
              <a:rPr lang="en-US" sz="2000" dirty="0" smtClean="0"/>
              <a:t>When construction began on Erie Canal there were fewer than 100 miles of canal in the U.S.; by 1840 there were 3,300 miles most of which were in the Northeast and Northwest</a:t>
            </a:r>
          </a:p>
          <a:p>
            <a:endParaRPr lang="en-US" sz="2000" dirty="0" smtClean="0"/>
          </a:p>
          <a:p>
            <a:endParaRPr lang="en-US" dirty="0"/>
          </a:p>
        </p:txBody>
      </p:sp>
    </p:spTree>
    <p:extLst>
      <p:ext uri="{BB962C8B-B14F-4D97-AF65-F5344CB8AC3E}">
        <p14:creationId xmlns:p14="http://schemas.microsoft.com/office/powerpoint/2010/main" val="5314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3450</TotalTime>
  <Words>2434</Words>
  <Application>Microsoft Office PowerPoint</Application>
  <PresentationFormat>On-screen Show (4:3)</PresentationFormat>
  <Paragraphs>183</Paragraphs>
  <Slides>33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Gill Sans MT</vt:lpstr>
      <vt:lpstr>Verdana</vt:lpstr>
      <vt:lpstr>Wingdings 2</vt:lpstr>
      <vt:lpstr>Solstice</vt:lpstr>
      <vt:lpstr>Warm Up-The Monroe Doctrine</vt:lpstr>
      <vt:lpstr>Nationalism and “the era of good feelings”</vt:lpstr>
      <vt:lpstr>The War of 1812 </vt:lpstr>
      <vt:lpstr>Nationalism</vt:lpstr>
      <vt:lpstr>American System</vt:lpstr>
      <vt:lpstr>National Road</vt:lpstr>
      <vt:lpstr>PowerPoint Presentation</vt:lpstr>
      <vt:lpstr>Erie Canal</vt:lpstr>
      <vt:lpstr>Erie Canal</vt:lpstr>
      <vt:lpstr>Steamboats</vt:lpstr>
      <vt:lpstr>Time and Money</vt:lpstr>
      <vt:lpstr>Erie Canal Video </vt:lpstr>
      <vt:lpstr>The American System</vt:lpstr>
      <vt:lpstr>PowerPoint Presentation</vt:lpstr>
      <vt:lpstr>James Monroe (Republican) 1817-1825</vt:lpstr>
      <vt:lpstr>James Monroe (Republican) 1817-1825</vt:lpstr>
      <vt:lpstr>Foreign Affairs</vt:lpstr>
      <vt:lpstr>Foreign Affairs</vt:lpstr>
      <vt:lpstr>Foreign Affairs</vt:lpstr>
      <vt:lpstr>Foreign Affairs</vt:lpstr>
      <vt:lpstr>Warm up</vt:lpstr>
      <vt:lpstr>Supreme Court</vt:lpstr>
      <vt:lpstr>Supreme Court</vt:lpstr>
      <vt:lpstr>I.  Supreme Court Case Activity</vt:lpstr>
      <vt:lpstr>II.  Missouri Compromise Activity</vt:lpstr>
      <vt:lpstr>Nationalism (1816-1823)</vt:lpstr>
      <vt:lpstr>Westward Expansion Missouri Compromise</vt:lpstr>
      <vt:lpstr>Westward Expansion-Missouri Compromise</vt:lpstr>
      <vt:lpstr>Westward Expansion-Missouri Compromise</vt:lpstr>
      <vt:lpstr>Thomas Jefferson to John Holmes, April 22, 1820</vt:lpstr>
      <vt:lpstr>Thomas Jefferson to John Holmes, April 22, 1820</vt:lpstr>
      <vt:lpstr>James Monroe-Review</vt:lpstr>
      <vt:lpstr>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 vs. Sectionalism during an age of Expansion</dc:title>
  <dc:creator>Dal</dc:creator>
  <cp:lastModifiedBy>dedwards4</cp:lastModifiedBy>
  <cp:revision>81</cp:revision>
  <dcterms:created xsi:type="dcterms:W3CDTF">2006-08-16T00:00:00Z</dcterms:created>
  <dcterms:modified xsi:type="dcterms:W3CDTF">2015-10-29T19:32:33Z</dcterms:modified>
</cp:coreProperties>
</file>