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9"/>
  </p:notesMasterIdLst>
  <p:sldIdLst>
    <p:sldId id="347" r:id="rId2"/>
    <p:sldId id="270" r:id="rId3"/>
    <p:sldId id="301" r:id="rId4"/>
    <p:sldId id="350" r:id="rId5"/>
    <p:sldId id="351" r:id="rId6"/>
    <p:sldId id="352" r:id="rId7"/>
    <p:sldId id="269" r:id="rId8"/>
    <p:sldId id="346" r:id="rId9"/>
    <p:sldId id="271" r:id="rId10"/>
    <p:sldId id="349" r:id="rId11"/>
    <p:sldId id="323" r:id="rId12"/>
    <p:sldId id="322" r:id="rId13"/>
    <p:sldId id="324" r:id="rId14"/>
    <p:sldId id="345" r:id="rId15"/>
    <p:sldId id="277" r:id="rId16"/>
    <p:sldId id="353" r:id="rId17"/>
    <p:sldId id="34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323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FB4337F-EEF4-403B-87EA-F545295AF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B4710-9DF6-40BE-992C-B00F2F860A1C}" type="slidenum">
              <a:rPr lang="en-US"/>
              <a:pPr/>
              <a:t>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13675-0487-4A95-9D29-D4ED7BE9DDD6}" type="slidenum">
              <a:rPr lang="en-US"/>
              <a:pPr/>
              <a:t>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8A278-30D4-47EB-94B1-3EAB54EDC4B0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3050F-98EF-46AB-82CC-98DAB048C404}" type="slidenum">
              <a:rPr lang="en-US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BBDF9-3E09-45BB-9FE1-F6671BAC5270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EACC0-D035-4DCB-B5FE-8664EE5EC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90D-5653-482C-8773-B0CF935D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1D9-1974-43DB-A5FD-3DAC0DAE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C70E01-82DD-45AA-AE4C-262685392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8254-3DE6-42E0-9CA2-E95ED608ED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8325-9352-4574-9AF0-F8535ED71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AF68-FFDC-4A7B-8CCD-154FE72F9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078B-D335-4997-B1D5-DD2A4120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05CB-9676-496A-94F9-E37EDF4F3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320DF-30A9-401A-84F2-1F70EF4DE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B665D7-CE51-4326-AC73-BC003882E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7D4447-029C-4192-9BCD-6A599D6B7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b/b8/Quaker_star-T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Think about how you would answer the following question using your prior knowledge:  </a:t>
            </a:r>
            <a:r>
              <a:rPr lang="en-US" i="1" dirty="0" smtClean="0"/>
              <a:t>To what extent did environmental</a:t>
            </a:r>
            <a:r>
              <a:rPr lang="en-US" i="1" dirty="0"/>
              <a:t>, economic, cultural and demographic factors </a:t>
            </a:r>
            <a:r>
              <a:rPr lang="en-US" i="1" dirty="0" smtClean="0"/>
              <a:t>make </a:t>
            </a:r>
            <a:r>
              <a:rPr lang="en-US" i="1" dirty="0"/>
              <a:t>Pennsylvania a </a:t>
            </a:r>
            <a:r>
              <a:rPr lang="en-US" i="1" dirty="0" smtClean="0"/>
              <a:t>different or unique colony in the 17</a:t>
            </a:r>
            <a:r>
              <a:rPr lang="en-US" i="1" baseline="30000" dirty="0" smtClean="0"/>
              <a:t>th</a:t>
            </a:r>
            <a:r>
              <a:rPr lang="en-US" i="1" dirty="0" smtClean="0"/>
              <a:t> and early 18</a:t>
            </a:r>
            <a:r>
              <a:rPr lang="en-US" i="1" baseline="30000" dirty="0" smtClean="0"/>
              <a:t>th</a:t>
            </a:r>
            <a:r>
              <a:rPr lang="en-US" i="1" dirty="0" smtClean="0"/>
              <a:t> Centuries?  </a:t>
            </a:r>
            <a:r>
              <a:rPr lang="en-US" dirty="0" smtClean="0"/>
              <a:t>Write this question at the top of your HIPP analysis sheet.</a:t>
            </a:r>
          </a:p>
          <a:p>
            <a:r>
              <a:rPr lang="en-US" dirty="0" smtClean="0"/>
              <a:t>Write a one-two statement response to the question somewhere on the HIPP analysis sheet.  Your response should answer the question, take a position and include categories of potential analysis.</a:t>
            </a:r>
          </a:p>
          <a:p>
            <a:r>
              <a:rPr lang="en-US" dirty="0" smtClean="0"/>
              <a:t>Analyze each of the following documents using the HIPP analysis sheet.  Use the documents and your analysis as evidence to support your answer to this question.</a:t>
            </a:r>
          </a:p>
          <a:p>
            <a:r>
              <a:rPr lang="en-US" dirty="0" smtClean="0"/>
              <a:t>This will be a timed activity.  You will only have 5 minutes for each document.  You only need to find </a:t>
            </a:r>
            <a:r>
              <a:rPr lang="en-US" u="sng" dirty="0" smtClean="0"/>
              <a:t>one</a:t>
            </a:r>
            <a:r>
              <a:rPr lang="en-US" dirty="0" smtClean="0"/>
              <a:t> category of HIPP for </a:t>
            </a:r>
            <a:r>
              <a:rPr lang="en-US" u="sng" dirty="0" smtClean="0"/>
              <a:t>each</a:t>
            </a:r>
            <a:r>
              <a:rPr lang="en-US" dirty="0" smtClean="0"/>
              <a:t> of the documents (Thus, one completed HIPP would derive from all of the documents)</a:t>
            </a:r>
          </a:p>
          <a:p>
            <a:r>
              <a:rPr lang="en-US" dirty="0" smtClean="0"/>
              <a:t>Google Classroom:</a:t>
            </a:r>
          </a:p>
          <a:p>
            <a:pPr lvl="1"/>
            <a:r>
              <a:rPr lang="en-US" dirty="0" smtClean="0"/>
              <a:t>Document </a:t>
            </a:r>
            <a:r>
              <a:rPr lang="en-US" dirty="0"/>
              <a:t>A: Digital History, William Penn</a:t>
            </a:r>
            <a:br>
              <a:rPr lang="en-US" dirty="0"/>
            </a:br>
            <a:r>
              <a:rPr lang="en-US" dirty="0"/>
              <a:t>Document B: History Matters, </a:t>
            </a:r>
            <a:r>
              <a:rPr lang="en-US" dirty="0" err="1"/>
              <a:t>Gottleib</a:t>
            </a:r>
            <a:r>
              <a:rPr lang="en-US" dirty="0"/>
              <a:t> </a:t>
            </a:r>
            <a:r>
              <a:rPr lang="en-US" dirty="0" err="1"/>
              <a:t>Mittleberger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Document C: National Humanities Center, Robert Parke</a:t>
            </a:r>
            <a:br>
              <a:rPr lang="en-US" dirty="0"/>
            </a:br>
            <a:r>
              <a:rPr lang="en-US" dirty="0"/>
              <a:t>Document D: National Humanities Center, Thomas Makin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Bell Ringer:  Colony of Pennsylvania Analysis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85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free men were allowed to vote, regardless of property holdings</a:t>
            </a:r>
          </a:p>
          <a:p>
            <a:r>
              <a:rPr lang="en-US" dirty="0" smtClean="0"/>
              <a:t>Fair and open trials of persons accused of a crime; and rules for the fair treatment of prisoners</a:t>
            </a:r>
          </a:p>
          <a:p>
            <a:r>
              <a:rPr lang="en-US" dirty="0" smtClean="0"/>
              <a:t>Colony was open to all religious faiths without fear of persecution; this “Holy Experiment” encouraged a diversity of cultures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Pennsylvania’s Legal Legacy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9904" y="1066800"/>
            <a:ext cx="4021696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cs typeface="Times New Roman" pitchFamily="18" charset="0"/>
              </a:rPr>
              <a:t>George Fox established the Religious Society of Friends in mid-1600s in England; “tremble at the name of the Lord”</a:t>
            </a:r>
          </a:p>
          <a:p>
            <a:r>
              <a:rPr lang="en-US" sz="2800" dirty="0" smtClean="0">
                <a:cs typeface="Times New Roman" pitchFamily="18" charset="0"/>
              </a:rPr>
              <a:t>Quakers </a:t>
            </a:r>
            <a:r>
              <a:rPr lang="en-US" sz="2800" dirty="0">
                <a:cs typeface="Times New Roman" pitchFamily="18" charset="0"/>
              </a:rPr>
              <a:t>entered Pennsylvania unarmed; friendly relations with local Indians were important</a:t>
            </a:r>
          </a:p>
          <a:p>
            <a:r>
              <a:rPr lang="en-US" sz="2800" dirty="0">
                <a:cs typeface="Times New Roman" pitchFamily="18" charset="0"/>
              </a:rPr>
              <a:t>Capital punishment banned except for murder; granted religious freedom, trial by jury and habeas </a:t>
            </a:r>
            <a:r>
              <a:rPr lang="en-US" sz="2800" dirty="0" smtClean="0">
                <a:cs typeface="Times New Roman" pitchFamily="18" charset="0"/>
              </a:rPr>
              <a:t>corpus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Pennsylvania and Quakers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4" y="838200"/>
            <a:ext cx="45910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Made other Christians angry because of their beliefs</a:t>
            </a:r>
          </a:p>
          <a:p>
            <a:r>
              <a:rPr lang="en-US" dirty="0" smtClean="0"/>
              <a:t>Believed that God, in the form of the Inner Light, is present in all people.  People could become good by letting their light shine through.</a:t>
            </a:r>
          </a:p>
          <a:p>
            <a:r>
              <a:rPr lang="en-US" dirty="0" smtClean="0"/>
              <a:t>Believed in pacifism.  This angered Catholics and other Protestants who had found ways to justify war</a:t>
            </a:r>
          </a:p>
          <a:p>
            <a:r>
              <a:rPr lang="en-US" dirty="0" smtClean="0"/>
              <a:t>Slavery made them uncomfortable, and they would later become abolitionists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Quakers</a:t>
            </a:r>
            <a:endParaRPr lang="en-US" dirty="0"/>
          </a:p>
        </p:txBody>
      </p:sp>
      <p:pic>
        <p:nvPicPr>
          <p:cNvPr id="9218" name="Picture 2" descr="File:Quaker star-T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7337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18" y="1081790"/>
            <a:ext cx="81534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They began “the Lamb’s war” against human pride.  Refused to doff their hats to social </a:t>
            </a:r>
            <a:r>
              <a:rPr lang="en-US" sz="3400" dirty="0" smtClean="0"/>
              <a:t>superiors</a:t>
            </a:r>
          </a:p>
          <a:p>
            <a:r>
              <a:rPr lang="en-US" sz="3400" dirty="0" smtClean="0"/>
              <a:t>Saw no need for priests or ceremonies or religious artifacts</a:t>
            </a:r>
          </a:p>
          <a:p>
            <a:r>
              <a:rPr lang="en-US" sz="3400" dirty="0" smtClean="0"/>
              <a:t>Held </a:t>
            </a:r>
            <a:r>
              <a:rPr lang="en-US" sz="3400" dirty="0"/>
              <a:t>weekly meetings with no clergy; people spoke when the Light inspired them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Despised rank and outward show-dressed in plain clothes</a:t>
            </a:r>
            <a:endParaRPr lang="en-US" sz="3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Quakers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0052"/>
            <a:ext cx="3352800" cy="23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3657600"/>
            <a:ext cx="47640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Refused to accept or give titles; referred to everyone as “thee” or “thou</a:t>
            </a:r>
            <a:r>
              <a:rPr lang="en-US" sz="2400" dirty="0" smtClean="0">
                <a:latin typeface="+mn-lt"/>
              </a:rPr>
              <a:t>” (as if addressing servants)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Women </a:t>
            </a:r>
            <a:r>
              <a:rPr lang="en-US" sz="2400" dirty="0">
                <a:latin typeface="+mn-lt"/>
              </a:rPr>
              <a:t>enjoyed almost full </a:t>
            </a:r>
            <a:r>
              <a:rPr lang="en-US" sz="2400" dirty="0" smtClean="0">
                <a:latin typeface="+mn-lt"/>
              </a:rPr>
              <a:t>equality (Margaret Fell)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Treated their children with affection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Prospered from the beginning; Penn successfully recruited; planned out the city of Philadelphia; paid Natives for their land and had no major conflicts with Natives</a:t>
            </a:r>
          </a:p>
          <a:p>
            <a:r>
              <a:rPr lang="en-US" sz="2200" dirty="0" smtClean="0"/>
              <a:t>Quakers and non-Quakers could live together with complete freedom to worship God as they chose</a:t>
            </a:r>
          </a:p>
          <a:p>
            <a:r>
              <a:rPr lang="en-US" sz="2200" dirty="0"/>
              <a:t>Penn advertised throughout Europe that he offered religious freedom and rich </a:t>
            </a:r>
            <a:r>
              <a:rPr lang="en-US" sz="2200" dirty="0" smtClean="0"/>
              <a:t>farmland</a:t>
            </a:r>
            <a:r>
              <a:rPr lang="en-US" sz="2200" dirty="0"/>
              <a:t> </a:t>
            </a:r>
            <a:r>
              <a:rPr lang="en-US" sz="2200" dirty="0" smtClean="0"/>
              <a:t>(5o acres to every master who paid for a servant to come and 50 acres to every servant when their contract expired)</a:t>
            </a:r>
          </a:p>
          <a:p>
            <a:r>
              <a:rPr lang="en-US" sz="2200" dirty="0" smtClean="0"/>
              <a:t>Population included Swedes, Finns, Dutchmen, Germans, English, Welsh, and Irish settlers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onstantia" panose="02030602050306030303" pitchFamily="18" charset="0"/>
                <a:cs typeface="Times New Roman" pitchFamily="18" charset="0"/>
              </a:rPr>
              <a:t>Location, plus rich resources, helped the Middle Colonies to </a:t>
            </a:r>
            <a:r>
              <a:rPr lang="en-US" sz="3200" dirty="0" smtClean="0">
                <a:latin typeface="Constantia" panose="02030602050306030303" pitchFamily="18" charset="0"/>
                <a:cs typeface="Times New Roman" pitchFamily="18" charset="0"/>
              </a:rPr>
              <a:t>have the most prosperous family farms</a:t>
            </a:r>
            <a:endParaRPr lang="en-US" sz="3200" dirty="0"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en-US" sz="3200" dirty="0" smtClean="0"/>
              <a:t>The most diverse colonies from the beginning and after 1720 became more diverse with new immigrants from Ireland and Germany</a:t>
            </a:r>
          </a:p>
          <a:p>
            <a:r>
              <a:rPr lang="en-US" sz="3200" dirty="0" smtClean="0"/>
              <a:t>Many immigrant families arrived as indentured servants</a:t>
            </a:r>
          </a:p>
          <a:p>
            <a:r>
              <a:rPr lang="en-US" sz="3200" dirty="0" smtClean="0"/>
              <a:t>Penn’s </a:t>
            </a:r>
            <a:r>
              <a:rPr lang="en-US" sz="3200" dirty="0"/>
              <a:t>city, Philadelphia, grew quickly.  It was the largest city in America by 1775 with </a:t>
            </a:r>
            <a:r>
              <a:rPr lang="en-US" sz="3200" dirty="0" smtClean="0"/>
              <a:t>32,000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change your response to your original answer to this question given any new evidence?</a:t>
            </a:r>
          </a:p>
          <a:p>
            <a:pPr lvl="1"/>
            <a:r>
              <a:rPr lang="en-US" i="1" dirty="0"/>
              <a:t>To what extent did environmental, economic, cultural and demographic factors make Pennsylvania a different or unique colony in the 17</a:t>
            </a:r>
            <a:r>
              <a:rPr lang="en-US" i="1" baseline="30000" dirty="0"/>
              <a:t>th</a:t>
            </a:r>
            <a:r>
              <a:rPr lang="en-US" i="1" dirty="0"/>
              <a:t> and early 18</a:t>
            </a:r>
            <a:r>
              <a:rPr lang="en-US" i="1" baseline="30000" dirty="0"/>
              <a:t>th</a:t>
            </a:r>
            <a:r>
              <a:rPr lang="en-US" i="1" dirty="0"/>
              <a:t> Centuries?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researching your colonial brochure.</a:t>
            </a:r>
          </a:p>
          <a:p>
            <a:r>
              <a:rPr lang="en-US" dirty="0" smtClean="0"/>
              <a:t>Please ask any questions related to your research and presentation.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Brochure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1607-1754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2625"/>
            <a:ext cx="7772400" cy="1349375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The Middle Colonies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ap of Colon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Brinkley:  The Restoration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were the origins and outcome of the English Civil War?  How did it impact English colonization?</a:t>
            </a:r>
          </a:p>
          <a:p>
            <a:pPr lvl="1"/>
            <a:r>
              <a:rPr lang="en-US" dirty="0" smtClean="0"/>
              <a:t>1629-Charles I, son of James I dissolved Parliament and ruled as an absolute monarch favoring Roman Catholicism</a:t>
            </a:r>
          </a:p>
          <a:p>
            <a:pPr lvl="1"/>
            <a:r>
              <a:rPr lang="en-US" dirty="0" smtClean="0"/>
              <a:t>1642-Parliament organized military challenge; Cavaliers were supporters of the King; Roundheads were supporters of Parliament; lasted seven years</a:t>
            </a:r>
          </a:p>
          <a:p>
            <a:pPr lvl="1"/>
            <a:r>
              <a:rPr lang="en-US" dirty="0" smtClean="0"/>
              <a:t>1649-Roundheads won; Charles I beheaded; Oliver Cromwell ruled as militant Protestant</a:t>
            </a:r>
          </a:p>
          <a:p>
            <a:pPr lvl="1"/>
            <a:r>
              <a:rPr lang="en-US" dirty="0" smtClean="0"/>
              <a:t>1660-Charles II reclaimed throne after Cromwell’s death; supported colonization; ruled 25 years</a:t>
            </a:r>
          </a:p>
          <a:p>
            <a:pPr lvl="1"/>
            <a:r>
              <a:rPr lang="en-US" dirty="0" smtClean="0"/>
              <a:t>Carolina, New York, New Jersey and Pennsylvania were </a:t>
            </a:r>
            <a:r>
              <a:rPr lang="en-US" b="1" dirty="0" smtClean="0"/>
              <a:t>proprietary colonies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30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were the incentives for settling Carolina?</a:t>
            </a:r>
          </a:p>
          <a:p>
            <a:pPr lvl="1"/>
            <a:r>
              <a:rPr lang="en-US" dirty="0" smtClean="0"/>
              <a:t>Incentives:  proprietors promised political freedom; religious freedom; but people would not move there until the efforts of Anthony Ashley Cooper who convinced wealthy donors to finance voyages from England to Carolina; founded Charles Town in 1690; supposed to be planned and thought out; Fundamental Constitution for Carolina</a:t>
            </a:r>
          </a:p>
          <a:p>
            <a:r>
              <a:rPr lang="en-US" dirty="0"/>
              <a:t>How and why did </a:t>
            </a:r>
            <a:r>
              <a:rPr lang="en-US" dirty="0" smtClean="0"/>
              <a:t>Carolina </a:t>
            </a:r>
            <a:r>
              <a:rPr lang="en-US" dirty="0"/>
              <a:t>separate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Northern and southern regions were socially and economically distinct; northerners were backwoods farmers and southerners were more aristocratic and imported slave labor from Barbados; southern plantations were larger and grew rice and indigo</a:t>
            </a:r>
          </a:p>
          <a:p>
            <a:pPr lvl="1"/>
            <a:r>
              <a:rPr lang="en-US" dirty="0" smtClean="0"/>
              <a:t>1719-King divided region 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Brinkley:  The Carolinas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did the Dutch presence in America provide a problem for the English?</a:t>
            </a:r>
          </a:p>
          <a:p>
            <a:pPr lvl="1"/>
            <a:r>
              <a:rPr lang="en-US" dirty="0" smtClean="0"/>
              <a:t>Part of a larger commercial rivalry</a:t>
            </a:r>
          </a:p>
          <a:p>
            <a:pPr lvl="1"/>
            <a:r>
              <a:rPr lang="en-US" dirty="0" smtClean="0"/>
              <a:t>Separated England’s northern and southern colonies</a:t>
            </a:r>
          </a:p>
          <a:p>
            <a:pPr lvl="1"/>
            <a:r>
              <a:rPr lang="en-US" dirty="0" smtClean="0"/>
              <a:t>Provided bases for Dutch smuggling past English customs laws</a:t>
            </a:r>
          </a:p>
          <a:p>
            <a:r>
              <a:rPr lang="en-US" dirty="0" smtClean="0"/>
              <a:t>How was the conflict settled?</a:t>
            </a:r>
          </a:p>
          <a:p>
            <a:pPr lvl="1"/>
            <a:r>
              <a:rPr lang="en-US" dirty="0" smtClean="0"/>
              <a:t>1664, English fleet forced Dutch governor Peter Stuyvesant to agree to Articles of Capitulation with agreement that Dutch would not have to leave</a:t>
            </a:r>
          </a:p>
          <a:p>
            <a:pPr lvl="1"/>
            <a:r>
              <a:rPr lang="en-US" dirty="0">
                <a:latin typeface="Constantia" panose="02030602050306030303" pitchFamily="18" charset="0"/>
                <a:cs typeface="Times New Roman" pitchFamily="18" charset="0"/>
              </a:rPr>
              <a:t>Charles II </a:t>
            </a:r>
            <a:r>
              <a:rPr lang="en-US" dirty="0" smtClean="0">
                <a:latin typeface="Constantia" panose="02030602050306030303" pitchFamily="18" charset="0"/>
                <a:cs typeface="Times New Roman" pitchFamily="18" charset="0"/>
              </a:rPr>
              <a:t>had given his </a:t>
            </a:r>
            <a:r>
              <a:rPr lang="en-US" dirty="0">
                <a:latin typeface="Constantia" panose="02030602050306030303" pitchFamily="18" charset="0"/>
                <a:cs typeface="Times New Roman" pitchFamily="18" charset="0"/>
              </a:rPr>
              <a:t>brother James, the Duke of York, the territory between the Connecticut and Delaware Rivers including the Hudson Valley and Long </a:t>
            </a:r>
            <a:r>
              <a:rPr lang="en-US" dirty="0" smtClean="0">
                <a:latin typeface="Constantia" panose="02030602050306030303" pitchFamily="18" charset="0"/>
                <a:cs typeface="Times New Roman" pitchFamily="18" charset="0"/>
              </a:rPr>
              <a:t>Island</a:t>
            </a:r>
            <a:endParaRPr lang="en-US" dirty="0" smtClean="0"/>
          </a:p>
          <a:p>
            <a:pPr lvl="1"/>
            <a:r>
              <a:rPr lang="en-US" dirty="0">
                <a:latin typeface="Constantia" panose="02030602050306030303" pitchFamily="18" charset="0"/>
                <a:cs typeface="Times New Roman" pitchFamily="18" charset="0"/>
              </a:rPr>
              <a:t>Dutch colony of New Netherland, would become New York; New Amsterdam became New York </a:t>
            </a:r>
            <a:r>
              <a:rPr lang="en-US" dirty="0" smtClean="0">
                <a:latin typeface="Constantia" panose="02030602050306030303" pitchFamily="18" charset="0"/>
                <a:cs typeface="Times New Roman" pitchFamily="18" charset="0"/>
              </a:rPr>
              <a:t>City</a:t>
            </a:r>
          </a:p>
          <a:p>
            <a:pPr lvl="1"/>
            <a:endParaRPr lang="en-US" dirty="0">
              <a:latin typeface="Constantia" panose="02030602050306030303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Brinkley:  New Netherland, New York and New Jersey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16462" y="1295400"/>
            <a:ext cx="4198468" cy="510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Charles II gave his brother James, the Duke of York, the territory between the Connecticut and Delaware Rivers including the Hudson Valley and Long Island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This land would become the states of New Jersey and New York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Constantia" panose="02030602050306030303" pitchFamily="18" charset="0"/>
                <a:cs typeface="Times New Roman" pitchFamily="18" charset="0"/>
              </a:rPr>
              <a:t>1644, </a:t>
            </a:r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James sent commissioners and a fleet to establish power over the Dutch colony already there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Fleet arrived and Dutch Governor Peter Stuyvesant  surrendered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Dutch </a:t>
            </a:r>
            <a:r>
              <a:rPr lang="en-US" sz="2000" dirty="0">
                <a:latin typeface="Constantia" panose="02030602050306030303" pitchFamily="18" charset="0"/>
                <a:cs typeface="Times New Roman" pitchFamily="18" charset="0"/>
              </a:rPr>
              <a:t>colony of New Netherland, </a:t>
            </a:r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would become New York; New Amsterdam became New York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29400" y="2514600"/>
            <a:ext cx="2212975" cy="35845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BHC2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30" y="381000"/>
            <a:ext cx="4303042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21783"/>
            <a:ext cx="2085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n-lt"/>
              </a:rPr>
              <a:t>New York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24000"/>
            <a:ext cx="4382651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Friction developed between the Dutch that remained and the English that now had control</a:t>
            </a:r>
          </a:p>
          <a:p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Originally ruled by a military governor, Sir Edmund Andros, who set up all of the rules of law</a:t>
            </a:r>
          </a:p>
          <a:p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To attract new settlers and please English merchants, the Duke had to give in and allow the creation of a general assembly that was </a:t>
            </a:r>
            <a:r>
              <a:rPr lang="en-US" sz="2800" dirty="0" smtClean="0">
                <a:latin typeface="Constantia" panose="02030602050306030303" pitchFamily="18" charset="0"/>
                <a:cs typeface="Times New Roman" pitchFamily="18" charset="0"/>
              </a:rPr>
              <a:t>elected</a:t>
            </a:r>
          </a:p>
          <a:p>
            <a:r>
              <a:rPr lang="en-US" sz="2800" dirty="0" smtClean="0">
                <a:latin typeface="Constantia" panose="02030602050306030303" pitchFamily="18" charset="0"/>
                <a:cs typeface="Times New Roman" pitchFamily="18" charset="0"/>
              </a:rPr>
              <a:t>Within months of receiving proprietary grant, James gave the land that would become New Jersey to two followers:  Sir George Carteret and John Berkeley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7136"/>
            <a:ext cx="4304149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63292" y="1066800"/>
            <a:ext cx="41148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>
                <a:cs typeface="Times New Roman" pitchFamily="18" charset="0"/>
              </a:rPr>
              <a:t>Designed as a “holy experiment” for Quakers by </a:t>
            </a:r>
            <a:r>
              <a:rPr lang="en-US" sz="3500" dirty="0">
                <a:cs typeface="Times New Roman" pitchFamily="18" charset="0"/>
              </a:rPr>
              <a:t>William Penn </a:t>
            </a:r>
            <a:endParaRPr lang="en-US" sz="3500" dirty="0" smtClean="0">
              <a:cs typeface="Times New Roman" pitchFamily="18" charset="0"/>
            </a:endParaRPr>
          </a:p>
          <a:p>
            <a:r>
              <a:rPr lang="en-US" sz="3500" dirty="0" smtClean="0">
                <a:cs typeface="Times New Roman" pitchFamily="18" charset="0"/>
              </a:rPr>
              <a:t>Penn took an old debt owed to his father by Charles II and received a charter from the king for a </a:t>
            </a:r>
            <a:r>
              <a:rPr lang="en-US" sz="3500" b="1" dirty="0" smtClean="0">
                <a:cs typeface="Times New Roman" pitchFamily="18" charset="0"/>
              </a:rPr>
              <a:t>proprietary colony </a:t>
            </a:r>
            <a:r>
              <a:rPr lang="en-US" sz="3500" dirty="0" smtClean="0">
                <a:cs typeface="Times New Roman" pitchFamily="18" charset="0"/>
              </a:rPr>
              <a:t>named for his father</a:t>
            </a:r>
          </a:p>
          <a:p>
            <a:r>
              <a:rPr lang="en-US" sz="3500" dirty="0" smtClean="0">
                <a:cs typeface="Times New Roman" pitchFamily="18" charset="0"/>
              </a:rPr>
              <a:t>It was the best planned colony; Penn’s First Frame of Government was written in 1682; a council of 72 men was to be elected; </a:t>
            </a:r>
          </a:p>
          <a:p>
            <a:r>
              <a:rPr lang="en-US" sz="3500" dirty="0" smtClean="0">
                <a:cs typeface="Times New Roman" pitchFamily="18" charset="0"/>
              </a:rPr>
              <a:t>as sole proprietor, Penn could work with the council to propose laws that an assembly could approve or reject; create courts and appoint judges, manage the treasury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96" y="457200"/>
            <a:ext cx="40767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2916</TotalTime>
  <Words>1280</Words>
  <Application>Microsoft Office PowerPoint</Application>
  <PresentationFormat>On-screen Show (4:3)</PresentationFormat>
  <Paragraphs>91</Paragraphs>
  <Slides>17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Comic Sans MS</vt:lpstr>
      <vt:lpstr>Constantia</vt:lpstr>
      <vt:lpstr>Tahoma</vt:lpstr>
      <vt:lpstr>Times New Roman</vt:lpstr>
      <vt:lpstr>Wingdings 2</vt:lpstr>
      <vt:lpstr>Paper</vt:lpstr>
      <vt:lpstr>Bell Ringer:  Colony of Pennsylvania Analysis</vt:lpstr>
      <vt:lpstr>The Middle Colonies </vt:lpstr>
      <vt:lpstr>PowerPoint Presentation</vt:lpstr>
      <vt:lpstr>Brinkley:  The Restoration Colonies</vt:lpstr>
      <vt:lpstr>Brinkley:  The Carolinas</vt:lpstr>
      <vt:lpstr>Brinkley:  New Netherland, New York and New Jersey</vt:lpstr>
      <vt:lpstr>PowerPoint Presentation</vt:lpstr>
      <vt:lpstr>New York</vt:lpstr>
      <vt:lpstr>Pennsylvania</vt:lpstr>
      <vt:lpstr>Pennsylvania’s Legal Legacy</vt:lpstr>
      <vt:lpstr>Pennsylvania and Quakers</vt:lpstr>
      <vt:lpstr>Quakers</vt:lpstr>
      <vt:lpstr>Quakers</vt:lpstr>
      <vt:lpstr>Pennsylvania</vt:lpstr>
      <vt:lpstr>Middle Colonies</vt:lpstr>
      <vt:lpstr>Debrief</vt:lpstr>
      <vt:lpstr>Colonial Brochure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England Colonies</dc:title>
  <dc:creator>McDowell County Schools</dc:creator>
  <cp:lastModifiedBy>dedwards4</cp:lastModifiedBy>
  <cp:revision>86</cp:revision>
  <dcterms:created xsi:type="dcterms:W3CDTF">2004-09-17T18:18:02Z</dcterms:created>
  <dcterms:modified xsi:type="dcterms:W3CDTF">2017-09-14T12:38:05Z</dcterms:modified>
</cp:coreProperties>
</file>