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74" r:id="rId4"/>
    <p:sldId id="275" r:id="rId5"/>
    <p:sldId id="257" r:id="rId6"/>
    <p:sldId id="266" r:id="rId7"/>
    <p:sldId id="258" r:id="rId8"/>
    <p:sldId id="265" r:id="rId9"/>
    <p:sldId id="267" r:id="rId10"/>
    <p:sldId id="268" r:id="rId11"/>
    <p:sldId id="259" r:id="rId12"/>
    <p:sldId id="260" r:id="rId13"/>
    <p:sldId id="261" r:id="rId14"/>
    <p:sldId id="263" r:id="rId15"/>
    <p:sldId id="264" r:id="rId16"/>
    <p:sldId id="262" r:id="rId17"/>
    <p:sldId id="269" r:id="rId18"/>
    <p:sldId id="270" r:id="rId19"/>
    <p:sldId id="271" r:id="rId20"/>
    <p:sldId id="272" r:id="rId21"/>
    <p:sldId id="273" r:id="rId22"/>
    <p:sldId id="276" r:id="rId23"/>
    <p:sldId id="277" r:id="rId24"/>
    <p:sldId id="281" r:id="rId25"/>
    <p:sldId id="279" r:id="rId26"/>
    <p:sldId id="280" r:id="rId27"/>
    <p:sldId id="282" r:id="rId28"/>
    <p:sldId id="285" r:id="rId29"/>
    <p:sldId id="286" r:id="rId30"/>
    <p:sldId id="287" r:id="rId31"/>
    <p:sldId id="288"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3B33DB8-F5F8-4F8F-BE68-F1298EA44A4F}" type="datetimeFigureOut">
              <a:rPr lang="en-US" smtClean="0"/>
              <a:t>5/6/2018</a:t>
            </a:fld>
            <a:endParaRPr lang="en-US"/>
          </a:p>
        </p:txBody>
      </p:sp>
      <p:sp>
        <p:nvSpPr>
          <p:cNvPr id="8" name="Slide Number Placeholder 7"/>
          <p:cNvSpPr>
            <a:spLocks noGrp="1"/>
          </p:cNvSpPr>
          <p:nvPr>
            <p:ph type="sldNum" sz="quarter" idx="11"/>
          </p:nvPr>
        </p:nvSpPr>
        <p:spPr/>
        <p:txBody>
          <a:bodyPr/>
          <a:lstStyle/>
          <a:p>
            <a:fld id="{BBEBF270-9B89-4102-9FC1-6F83683E831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33DB8-F5F8-4F8F-BE68-F1298EA44A4F}"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33DB8-F5F8-4F8F-BE68-F1298EA44A4F}"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fld id="{34D5B0B5-B3DA-4702-8A99-3AEFAD1D63E5}" type="slidenum">
              <a:rPr lang="en-US" altLang="en-US"/>
              <a:pPr/>
              <a:t>‹#›</a:t>
            </a:fld>
            <a:endParaRPr lang="en-US" altLang="en-US"/>
          </a:p>
        </p:txBody>
      </p:sp>
    </p:spTree>
    <p:extLst>
      <p:ext uri="{BB962C8B-B14F-4D97-AF65-F5344CB8AC3E}">
        <p14:creationId xmlns:p14="http://schemas.microsoft.com/office/powerpoint/2010/main" val="333323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B33DB8-F5F8-4F8F-BE68-F1298EA44A4F}"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33DB8-F5F8-4F8F-BE68-F1298EA44A4F}"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B33DB8-F5F8-4F8F-BE68-F1298EA44A4F}"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BF270-9B89-4102-9FC1-6F83683E831C}"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3B33DB8-F5F8-4F8F-BE68-F1298EA44A4F}"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BF270-9B89-4102-9FC1-6F83683E831C}"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B33DB8-F5F8-4F8F-BE68-F1298EA44A4F}"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33DB8-F5F8-4F8F-BE68-F1298EA44A4F}"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33DB8-F5F8-4F8F-BE68-F1298EA44A4F}"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33DB8-F5F8-4F8F-BE68-F1298EA44A4F}"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BF270-9B89-4102-9FC1-6F83683E83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3B33DB8-F5F8-4F8F-BE68-F1298EA44A4F}" type="datetimeFigureOut">
              <a:rPr lang="en-US" smtClean="0"/>
              <a:t>5/6/2018</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BEBF270-9B89-4102-9FC1-6F83683E831C}"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Lyndon Johnson and the Great Society</a:t>
            </a:r>
            <a:endParaRPr lang="en-US" dirty="0"/>
          </a:p>
        </p:txBody>
      </p:sp>
      <p:sp>
        <p:nvSpPr>
          <p:cNvPr id="3" name="Subtitle 2"/>
          <p:cNvSpPr>
            <a:spLocks noGrp="1"/>
          </p:cNvSpPr>
          <p:nvPr>
            <p:ph type="subTitle" idx="1"/>
          </p:nvPr>
        </p:nvSpPr>
        <p:spPr/>
        <p:txBody>
          <a:bodyPr/>
          <a:lstStyle/>
          <a:p>
            <a:pPr marL="0" lvl="2"/>
            <a:r>
              <a:rPr lang="en-US" dirty="0"/>
              <a:t>“Whatever Lyndon really wants, he gets in the end”</a:t>
            </a:r>
            <a:endParaRPr lang="en-US" sz="3600" dirty="0"/>
          </a:p>
          <a:p>
            <a:endParaRPr lang="en-US" dirty="0"/>
          </a:p>
        </p:txBody>
      </p:sp>
    </p:spTree>
    <p:extLst>
      <p:ext uri="{BB962C8B-B14F-4D97-AF65-F5344CB8AC3E}">
        <p14:creationId xmlns:p14="http://schemas.microsoft.com/office/powerpoint/2010/main" val="3311125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58941"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80509"/>
            <a:ext cx="3962400" cy="332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380509"/>
            <a:ext cx="3810000" cy="330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451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457200" y="1447800"/>
            <a:ext cx="8382000" cy="5105399"/>
          </a:xfrm>
        </p:spPr>
        <p:txBody>
          <a:bodyPr>
            <a:normAutofit/>
          </a:bodyPr>
          <a:lstStyle/>
          <a:p>
            <a:pPr lvl="0"/>
            <a:r>
              <a:rPr lang="en-US" dirty="0"/>
              <a:t>Self-made man who through gritty determination and manipulation worked his way out of rural Texas to become a powerful politician.  He began his professional life as a school teacher.</a:t>
            </a:r>
          </a:p>
          <a:p>
            <a:pPr lvl="0"/>
            <a:r>
              <a:rPr lang="en-US" dirty="0"/>
              <a:t>Had none of Kennedy’s elegance or charm.  Was rough, gregarious, domineering and craved political power and public affection</a:t>
            </a:r>
          </a:p>
          <a:p>
            <a:pPr lvl="0"/>
            <a:r>
              <a:rPr lang="en-US" dirty="0" smtClean="0"/>
              <a:t>First </a:t>
            </a:r>
            <a:r>
              <a:rPr lang="en-US" dirty="0"/>
              <a:t>southern president since Woodrow Wilson, and harbored a feeling of being a Washington “outsider” like another southern president—Andrew Jackson </a:t>
            </a:r>
          </a:p>
          <a:p>
            <a:pPr lvl="0"/>
            <a:r>
              <a:rPr lang="en-US" dirty="0"/>
              <a:t>Thought by many to be a typical southern conservative, but held long-standing admiration for Franklin Roosevelt, as well as a commitment to the poor and civil rights.  Referred to FDR as his political “Daddy” and had supported New Deal measures down the line</a:t>
            </a:r>
          </a:p>
          <a:p>
            <a:pPr lvl="0"/>
            <a:r>
              <a:rPr lang="en-US" dirty="0"/>
              <a:t>Wanted to be the greatest American president who would do the most good for the most people.  Would not allow anyone or anything to stand in his way.</a:t>
            </a:r>
          </a:p>
          <a:p>
            <a:endParaRPr lang="en-US" dirty="0"/>
          </a:p>
        </p:txBody>
      </p:sp>
    </p:spTree>
    <p:extLst>
      <p:ext uri="{BB962C8B-B14F-4D97-AF65-F5344CB8AC3E}">
        <p14:creationId xmlns:p14="http://schemas.microsoft.com/office/powerpoint/2010/main" val="42166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1154097"/>
          </a:xfrm>
        </p:spPr>
        <p:txBody>
          <a:bodyPr/>
          <a:lstStyle/>
          <a:p>
            <a:r>
              <a:rPr lang="en-US" dirty="0" smtClean="0"/>
              <a:t>The War on Poverty</a:t>
            </a:r>
            <a:endParaRPr lang="en-US" dirty="0"/>
          </a:p>
        </p:txBody>
      </p:sp>
      <p:sp>
        <p:nvSpPr>
          <p:cNvPr id="3" name="Content Placeholder 2"/>
          <p:cNvSpPr>
            <a:spLocks noGrp="1"/>
          </p:cNvSpPr>
          <p:nvPr>
            <p:ph idx="1"/>
          </p:nvPr>
        </p:nvSpPr>
        <p:spPr>
          <a:xfrm>
            <a:off x="609600" y="1447800"/>
            <a:ext cx="8305800" cy="5181600"/>
          </a:xfrm>
        </p:spPr>
        <p:txBody>
          <a:bodyPr>
            <a:normAutofit/>
          </a:bodyPr>
          <a:lstStyle/>
          <a:p>
            <a:pPr lvl="0"/>
            <a:r>
              <a:rPr lang="en-US" dirty="0"/>
              <a:t>At top of his agenda were tax reductions that Kennedy had proposed and civil rights.  He added a bold new idea—“This Administration today, here and now, declares unconditional war on poverty in America”.</a:t>
            </a:r>
          </a:p>
          <a:p>
            <a:pPr lvl="0"/>
            <a:r>
              <a:rPr lang="en-US" dirty="0"/>
              <a:t>Poverty had been rediscovered after the social critic Michael Harrington published an expose titled </a:t>
            </a:r>
            <a:r>
              <a:rPr lang="en-US" i="1" dirty="0"/>
              <a:t>The Other America</a:t>
            </a:r>
            <a:r>
              <a:rPr lang="en-US" dirty="0"/>
              <a:t> (1962).  He argued that more than 40 million people were mired in a “culture of </a:t>
            </a:r>
            <a:r>
              <a:rPr lang="en-US" dirty="0" smtClean="0"/>
              <a:t>poverty…To </a:t>
            </a:r>
            <a:r>
              <a:rPr lang="en-US" dirty="0"/>
              <a:t>be impoverished is to be an internal alien, to grow up in a culture that is radically different from the one that dominates the society”.</a:t>
            </a:r>
          </a:p>
          <a:p>
            <a:pPr lvl="0"/>
            <a:r>
              <a:rPr lang="en-US" dirty="0"/>
              <a:t>Money for the “War on Poverty” would come from the tax revenues generated by corporate profits that had resulted from capital investment and increased individual purchasing power made possible by tax cuts of 1964.</a:t>
            </a:r>
          </a:p>
          <a:p>
            <a:endParaRPr lang="en-US" dirty="0"/>
          </a:p>
        </p:txBody>
      </p:sp>
    </p:spTree>
    <p:extLst>
      <p:ext uri="{BB962C8B-B14F-4D97-AF65-F5344CB8AC3E}">
        <p14:creationId xmlns:p14="http://schemas.microsoft.com/office/powerpoint/2010/main" val="26785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15200" cy="1154097"/>
          </a:xfrm>
        </p:spPr>
        <p:txBody>
          <a:bodyPr/>
          <a:lstStyle/>
          <a:p>
            <a:r>
              <a:rPr lang="en-US" dirty="0" smtClean="0"/>
              <a:t>War on Poverty</a:t>
            </a:r>
            <a:endParaRPr lang="en-US" dirty="0"/>
          </a:p>
        </p:txBody>
      </p:sp>
      <p:sp>
        <p:nvSpPr>
          <p:cNvPr id="3" name="Content Placeholder 2"/>
          <p:cNvSpPr>
            <a:spLocks noGrp="1"/>
          </p:cNvSpPr>
          <p:nvPr>
            <p:ph idx="1"/>
          </p:nvPr>
        </p:nvSpPr>
        <p:spPr>
          <a:xfrm>
            <a:off x="34636" y="1600199"/>
            <a:ext cx="5299364" cy="5105401"/>
          </a:xfrm>
        </p:spPr>
        <p:txBody>
          <a:bodyPr>
            <a:normAutofit/>
          </a:bodyPr>
          <a:lstStyle/>
          <a:p>
            <a:pPr lvl="0"/>
            <a:r>
              <a:rPr lang="en-US" b="1" u="sng" dirty="0"/>
              <a:t>Economic Opportunity Act of 1964</a:t>
            </a:r>
            <a:r>
              <a:rPr lang="en-US" b="1" dirty="0"/>
              <a:t> </a:t>
            </a:r>
            <a:r>
              <a:rPr lang="en-US" dirty="0"/>
              <a:t>incorporated a wide range </a:t>
            </a:r>
            <a:r>
              <a:rPr lang="en-US" dirty="0" smtClean="0"/>
              <a:t>of programs</a:t>
            </a:r>
          </a:p>
          <a:p>
            <a:pPr lvl="1"/>
            <a:r>
              <a:rPr lang="en-US" u="sng" dirty="0" smtClean="0"/>
              <a:t>Job </a:t>
            </a:r>
            <a:r>
              <a:rPr lang="en-US" u="sng" dirty="0"/>
              <a:t>Corps</a:t>
            </a:r>
            <a:r>
              <a:rPr lang="en-US" dirty="0"/>
              <a:t> for inner-city youths aged sixteen to </a:t>
            </a:r>
            <a:r>
              <a:rPr lang="en-US" dirty="0" smtClean="0"/>
              <a:t>21</a:t>
            </a:r>
          </a:p>
          <a:p>
            <a:pPr lvl="1"/>
            <a:r>
              <a:rPr lang="en-US" dirty="0" smtClean="0"/>
              <a:t>a </a:t>
            </a:r>
            <a:r>
              <a:rPr lang="en-US" u="sng" dirty="0"/>
              <a:t>Head Start</a:t>
            </a:r>
            <a:r>
              <a:rPr lang="en-US" dirty="0"/>
              <a:t> program for disadvantaged </a:t>
            </a:r>
            <a:r>
              <a:rPr lang="en-US" dirty="0" smtClean="0"/>
              <a:t>preschoolers</a:t>
            </a:r>
          </a:p>
          <a:p>
            <a:pPr lvl="1"/>
            <a:r>
              <a:rPr lang="en-US" u="sng" dirty="0" smtClean="0"/>
              <a:t>work </a:t>
            </a:r>
            <a:r>
              <a:rPr lang="en-US" u="sng" dirty="0"/>
              <a:t>study</a:t>
            </a:r>
            <a:r>
              <a:rPr lang="en-US" dirty="0"/>
              <a:t> jobs for college </a:t>
            </a:r>
            <a:r>
              <a:rPr lang="en-US" dirty="0" smtClean="0"/>
              <a:t>students </a:t>
            </a:r>
          </a:p>
          <a:p>
            <a:pPr lvl="1"/>
            <a:r>
              <a:rPr lang="en-US" u="sng" dirty="0" smtClean="0"/>
              <a:t>grants</a:t>
            </a:r>
            <a:r>
              <a:rPr lang="en-US" dirty="0" smtClean="0"/>
              <a:t> </a:t>
            </a:r>
            <a:r>
              <a:rPr lang="en-US" dirty="0"/>
              <a:t>to farmers and rural </a:t>
            </a:r>
            <a:r>
              <a:rPr lang="en-US" dirty="0" smtClean="0"/>
              <a:t>businesses</a:t>
            </a:r>
          </a:p>
          <a:p>
            <a:pPr lvl="1"/>
            <a:r>
              <a:rPr lang="en-US" u="sng" dirty="0" smtClean="0"/>
              <a:t>loans </a:t>
            </a:r>
            <a:r>
              <a:rPr lang="en-US" dirty="0"/>
              <a:t>to those willing to hire the chronically </a:t>
            </a:r>
            <a:r>
              <a:rPr lang="en-US" dirty="0" smtClean="0"/>
              <a:t>unemployed</a:t>
            </a:r>
          </a:p>
          <a:p>
            <a:pPr lvl="0"/>
            <a:r>
              <a:rPr lang="en-US" dirty="0" smtClean="0"/>
              <a:t>the </a:t>
            </a:r>
            <a:r>
              <a:rPr lang="en-US" b="1" u="sng" dirty="0"/>
              <a:t>Volunteers in Service to America </a:t>
            </a:r>
            <a:r>
              <a:rPr lang="en-US" u="sng" dirty="0"/>
              <a:t>(VISTA</a:t>
            </a:r>
            <a:r>
              <a:rPr lang="en-US" dirty="0"/>
              <a:t>, a domestic “Peace Corps”), and the </a:t>
            </a:r>
            <a:r>
              <a:rPr lang="en-US" u="sng" dirty="0"/>
              <a:t>Community Action Program</a:t>
            </a:r>
            <a:r>
              <a:rPr lang="en-US" dirty="0"/>
              <a:t>, which would provide maximum participation of the poor in directing neighborhood programs designed for their benefit</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
            <a:ext cx="3810000" cy="250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99" y="3258414"/>
            <a:ext cx="3218585" cy="321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6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1154097"/>
          </a:xfrm>
        </p:spPr>
        <p:txBody>
          <a:bodyPr/>
          <a:lstStyle/>
          <a:p>
            <a:r>
              <a:rPr lang="en-US" dirty="0" smtClean="0"/>
              <a:t>Election of 1964</a:t>
            </a:r>
            <a:endParaRPr lang="en-US" dirty="0"/>
          </a:p>
        </p:txBody>
      </p:sp>
      <p:sp>
        <p:nvSpPr>
          <p:cNvPr id="3" name="Content Placeholder 2"/>
          <p:cNvSpPr>
            <a:spLocks noGrp="1"/>
          </p:cNvSpPr>
          <p:nvPr>
            <p:ph idx="1"/>
          </p:nvPr>
        </p:nvSpPr>
        <p:spPr>
          <a:xfrm>
            <a:off x="381000" y="1371600"/>
            <a:ext cx="4419600" cy="5410201"/>
          </a:xfrm>
        </p:spPr>
        <p:txBody>
          <a:bodyPr>
            <a:normAutofit fontScale="85000" lnSpcReduction="20000"/>
          </a:bodyPr>
          <a:lstStyle/>
          <a:p>
            <a:pPr lvl="0"/>
            <a:r>
              <a:rPr lang="en-US" dirty="0"/>
              <a:t>New conservative movement offered the voters “a choice, not an echo”. </a:t>
            </a:r>
            <a:endParaRPr lang="en-US" dirty="0" smtClean="0"/>
          </a:p>
          <a:p>
            <a:pPr lvl="0"/>
            <a:r>
              <a:rPr lang="en-US" dirty="0" smtClean="0"/>
              <a:t>By </a:t>
            </a:r>
            <a:r>
              <a:rPr lang="en-US" dirty="0"/>
              <a:t>1960, Arizona Senator </a:t>
            </a:r>
            <a:r>
              <a:rPr lang="en-US" u="sng" dirty="0"/>
              <a:t>Barry Goldwater</a:t>
            </a:r>
            <a:r>
              <a:rPr lang="en-US" dirty="0"/>
              <a:t>, a millionaire department store magnet had become the leader of the Republican </a:t>
            </a:r>
            <a:r>
              <a:rPr lang="en-US" dirty="0" smtClean="0"/>
              <a:t>right; His </a:t>
            </a:r>
            <a:r>
              <a:rPr lang="en-US" dirty="0"/>
              <a:t>book, </a:t>
            </a:r>
            <a:r>
              <a:rPr lang="en-US" i="1" dirty="0"/>
              <a:t>The Conscience of a Conservative</a:t>
            </a:r>
            <a:r>
              <a:rPr lang="en-US" dirty="0"/>
              <a:t> (1960</a:t>
            </a:r>
            <a:r>
              <a:rPr lang="en-US" dirty="0" smtClean="0"/>
              <a:t>)</a:t>
            </a:r>
          </a:p>
          <a:p>
            <a:pPr lvl="0"/>
            <a:r>
              <a:rPr lang="en-US" dirty="0"/>
              <a:t>During the 1964 campaign, Goldwater developed a knack for frightening voters. </a:t>
            </a:r>
            <a:endParaRPr lang="en-US" dirty="0" smtClean="0"/>
          </a:p>
          <a:p>
            <a:pPr lvl="1"/>
            <a:r>
              <a:rPr lang="en-US" dirty="0" smtClean="0"/>
              <a:t>He </a:t>
            </a:r>
            <a:r>
              <a:rPr lang="en-US" dirty="0"/>
              <a:t>urged wholesale bombing of North Vietnam.  </a:t>
            </a:r>
            <a:endParaRPr lang="en-US" dirty="0" smtClean="0"/>
          </a:p>
          <a:p>
            <a:pPr lvl="1"/>
            <a:r>
              <a:rPr lang="en-US" dirty="0" smtClean="0"/>
              <a:t>He </a:t>
            </a:r>
            <a:r>
              <a:rPr lang="en-US" dirty="0"/>
              <a:t>trashed Johnson’s “War on Poverty” and the entire New Deal tradition.  </a:t>
            </a:r>
            <a:endParaRPr lang="en-US" dirty="0" smtClean="0"/>
          </a:p>
          <a:p>
            <a:pPr lvl="1"/>
            <a:r>
              <a:rPr lang="en-US" dirty="0" smtClean="0"/>
              <a:t>He </a:t>
            </a:r>
            <a:r>
              <a:rPr lang="en-US" dirty="0"/>
              <a:t>was foolishly candid—He proposed the sale of the Tennessee Valley Authority while in </a:t>
            </a:r>
            <a:r>
              <a:rPr lang="en-US" dirty="0" smtClean="0"/>
              <a:t>Tennessee</a:t>
            </a:r>
          </a:p>
          <a:p>
            <a:pPr lvl="1"/>
            <a:r>
              <a:rPr lang="en-US" dirty="0" smtClean="0"/>
              <a:t>in </a:t>
            </a:r>
            <a:r>
              <a:rPr lang="en-US" dirty="0"/>
              <a:t>St. Petersburg, Florida, a major retirement community, he questioned the value of Social Security.  </a:t>
            </a:r>
            <a:endParaRPr lang="en-US" dirty="0" smtClean="0"/>
          </a:p>
          <a:p>
            <a:pPr lvl="1"/>
            <a:r>
              <a:rPr lang="en-US" dirty="0" smtClean="0"/>
              <a:t>He </a:t>
            </a:r>
            <a:r>
              <a:rPr lang="en-US" dirty="0"/>
              <a:t>opposed the nuclear test ban and the Civil Rights Act.</a:t>
            </a:r>
          </a:p>
          <a:p>
            <a:pPr lvl="0"/>
            <a:r>
              <a:rPr lang="en-US" dirty="0"/>
              <a:t>Republican campaign buttons—“In your heart, you know he’s right”.  Democrats—“In your guts, you know he’s nuts.”</a:t>
            </a:r>
          </a:p>
          <a:p>
            <a:pPr lvl="0"/>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9" y="990600"/>
            <a:ext cx="3967173"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5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315200" cy="1154097"/>
          </a:xfrm>
        </p:spPr>
        <p:txBody>
          <a:bodyPr/>
          <a:lstStyle/>
          <a:p>
            <a:r>
              <a:rPr lang="en-US" dirty="0" smtClean="0"/>
              <a:t>Election of 1964</a:t>
            </a:r>
            <a:endParaRPr lang="en-US" dirty="0"/>
          </a:p>
        </p:txBody>
      </p:sp>
      <p:sp>
        <p:nvSpPr>
          <p:cNvPr id="3" name="Content Placeholder 2"/>
          <p:cNvSpPr>
            <a:spLocks noGrp="1"/>
          </p:cNvSpPr>
          <p:nvPr>
            <p:ph idx="1"/>
          </p:nvPr>
        </p:nvSpPr>
        <p:spPr>
          <a:xfrm>
            <a:off x="228600" y="1371600"/>
            <a:ext cx="4798905" cy="5257800"/>
          </a:xfrm>
        </p:spPr>
        <p:txBody>
          <a:bodyPr>
            <a:normAutofit fontScale="85000" lnSpcReduction="10000"/>
          </a:bodyPr>
          <a:lstStyle/>
          <a:p>
            <a:pPr lvl="0"/>
            <a:r>
              <a:rPr lang="en-US" dirty="0"/>
              <a:t>Johnson chose the center again.  He chose Hubert Humphrey, liberal Senator from Minnesota and a promoter of civil rights as his running mate.  </a:t>
            </a:r>
            <a:endParaRPr lang="en-US" dirty="0" smtClean="0"/>
          </a:p>
          <a:p>
            <a:pPr lvl="0"/>
            <a:r>
              <a:rPr lang="en-US" dirty="0" smtClean="0"/>
              <a:t>He </a:t>
            </a:r>
            <a:r>
              <a:rPr lang="en-US" dirty="0"/>
              <a:t>toned his rhetoric on Vietnam—“We are not about to send American boys nine or ten thousand miles from home to do what Asian boys ought to be doing for themselves.”</a:t>
            </a:r>
          </a:p>
          <a:p>
            <a:pPr lvl="0"/>
            <a:r>
              <a:rPr lang="en-US" dirty="0" smtClean="0"/>
              <a:t>True </a:t>
            </a:r>
            <a:r>
              <a:rPr lang="en-US" dirty="0"/>
              <a:t>Landslide—Johnson won 61% of the popular vote and took the electoral votes 486—52.  In the Senate the Democrats increased their majority by two (68—32) and in the House by thirty seven (295—140).</a:t>
            </a:r>
          </a:p>
          <a:p>
            <a:pPr lvl="0"/>
            <a:r>
              <a:rPr lang="en-US" dirty="0"/>
              <a:t>As a foreshadowing politically of things to come the solid Democratic South broke and voted for Goldwater—Louisiana, Mississippi, Alabama, Georgia, and South Carolina.  (Other than Jimmy Carter in 1976, this would be the last time a Democratic presidential nominee took the state of North </a:t>
            </a:r>
            <a:r>
              <a:rPr lang="en-US" dirty="0" smtClean="0"/>
              <a:t>Carolina</a:t>
            </a:r>
            <a:r>
              <a:rPr lang="en-US" dirty="0"/>
              <a:t> </a:t>
            </a:r>
            <a:r>
              <a:rPr lang="en-US" dirty="0" smtClean="0"/>
              <a:t>until Barack Obama in 2008)</a:t>
            </a:r>
            <a:endParaRPr lang="en-US" dirty="0"/>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7505" y="1371600"/>
            <a:ext cx="4144204" cy="493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06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76200" y="1524000"/>
            <a:ext cx="5334000" cy="5562600"/>
          </a:xfrm>
        </p:spPr>
        <p:txBody>
          <a:bodyPr>
            <a:normAutofit/>
          </a:bodyPr>
          <a:lstStyle/>
          <a:p>
            <a:pPr lvl="0"/>
            <a:r>
              <a:rPr lang="en-US" dirty="0" smtClean="0"/>
              <a:t>President </a:t>
            </a:r>
            <a:r>
              <a:rPr lang="en-US" dirty="0"/>
              <a:t>Johnson announced his "Great Society" during the presidential campaign of 1964. </a:t>
            </a:r>
            <a:endParaRPr lang="en-US" dirty="0" smtClean="0"/>
          </a:p>
          <a:p>
            <a:pPr lvl="0"/>
            <a:r>
              <a:rPr lang="en-US" dirty="0" smtClean="0"/>
              <a:t>During </a:t>
            </a:r>
            <a:r>
              <a:rPr lang="en-US" dirty="0"/>
              <a:t>the campaign, in Ann Arbor Michigan in 1964, Johnson called for a “Great Society” resting on “abundance and liberty for all.  The Great Society demands an end to poverty and racial injustice, to which we are fully committed in our time</a:t>
            </a:r>
            <a:r>
              <a:rPr lang="en-US" dirty="0" smtClean="0"/>
              <a:t>”.</a:t>
            </a:r>
          </a:p>
          <a:p>
            <a:r>
              <a:rPr lang="en-US" dirty="0"/>
              <a:t>He described the Great Society as "A place where men are more concerned with the quality of their lives than the quantity of their goods." </a:t>
            </a:r>
          </a:p>
          <a:p>
            <a:pPr lvl="0"/>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73" y="762000"/>
            <a:ext cx="3556999"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9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381000" y="1676400"/>
            <a:ext cx="8610600" cy="4952999"/>
          </a:xfrm>
        </p:spPr>
        <p:txBody>
          <a:bodyPr>
            <a:normAutofit lnSpcReduction="10000"/>
          </a:bodyPr>
          <a:lstStyle/>
          <a:p>
            <a:pPr lvl="0"/>
            <a:r>
              <a:rPr lang="en-US" sz="2800" dirty="0"/>
              <a:t>Johnson—“every day I’m in office, I’m going to lose votes…I’m like a sweetheart to Congress right now. They love me because I’m new and courting ‘em, and it’s </a:t>
            </a:r>
            <a:r>
              <a:rPr lang="en-US" sz="2800" dirty="0" err="1"/>
              <a:t>kinda</a:t>
            </a:r>
            <a:r>
              <a:rPr lang="en-US" sz="2800" dirty="0"/>
              <a:t> exciting, like that first kiss.  But after a while the new will wear off.  Then Congress will complain that I don’t bring enough roses or candy and will accuse me of seeing other girls… I’m going to alienate somebody…We’ve got to get this legislation fast.  You’ve got to get it during my honeymoon</a:t>
            </a:r>
            <a:r>
              <a:rPr lang="en-US" sz="2800" dirty="0" smtClean="0"/>
              <a:t>…”</a:t>
            </a:r>
          </a:p>
          <a:p>
            <a:pPr lvl="0"/>
            <a:r>
              <a:rPr lang="en-US" sz="2800" dirty="0" smtClean="0"/>
              <a:t> As a result, Johnson </a:t>
            </a:r>
            <a:r>
              <a:rPr lang="en-US" sz="2800" dirty="0"/>
              <a:t>flooded Congress with legislation in 1965</a:t>
            </a:r>
          </a:p>
          <a:p>
            <a:endParaRPr lang="en-US" dirty="0"/>
          </a:p>
        </p:txBody>
      </p:sp>
    </p:spTree>
    <p:extLst>
      <p:ext uri="{BB962C8B-B14F-4D97-AF65-F5344CB8AC3E}">
        <p14:creationId xmlns:p14="http://schemas.microsoft.com/office/powerpoint/2010/main" val="24074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381000" y="1600200"/>
            <a:ext cx="8458200" cy="4953000"/>
          </a:xfrm>
        </p:spPr>
        <p:txBody>
          <a:bodyPr>
            <a:normAutofit/>
          </a:bodyPr>
          <a:lstStyle/>
          <a:p>
            <a:pPr lvl="0"/>
            <a:r>
              <a:rPr lang="en-US" dirty="0"/>
              <a:t>Bill for </a:t>
            </a:r>
            <a:r>
              <a:rPr lang="en-US" u="sng" dirty="0"/>
              <a:t>Medicare </a:t>
            </a:r>
            <a:r>
              <a:rPr lang="en-US" dirty="0"/>
              <a:t>and </a:t>
            </a:r>
            <a:r>
              <a:rPr lang="en-US" u="sng" dirty="0"/>
              <a:t>Medicaid </a:t>
            </a:r>
            <a:r>
              <a:rPr lang="en-US" dirty="0"/>
              <a:t>signed into law on July 30, 1965 in Independence, Missouri with 81 year old Harry Truman looking on.  Medicare provided hospital insurance and low-cost medical insurance for anyone over 65.  Medicaid extended health insurance to welfare recipients under the Social Security system.</a:t>
            </a:r>
          </a:p>
          <a:p>
            <a:pPr lvl="0"/>
            <a:r>
              <a:rPr lang="en-US" u="sng" dirty="0"/>
              <a:t>Elementary and Secondary Education Act</a:t>
            </a:r>
            <a:r>
              <a:rPr lang="en-US" dirty="0"/>
              <a:t> proposed $1.5 billion in federal aid to elementary and secondary education for textbooks, library materials, and special education.  His elementary school teacher, Katie </a:t>
            </a:r>
            <a:r>
              <a:rPr lang="en-US" dirty="0" err="1"/>
              <a:t>Deadrich</a:t>
            </a:r>
            <a:r>
              <a:rPr lang="en-US" dirty="0"/>
              <a:t> was there in Johnson City, Texas to watch Johnson sign it into law—April 11, 1965</a:t>
            </a:r>
          </a:p>
          <a:p>
            <a:pPr lvl="0"/>
            <a:r>
              <a:rPr lang="en-US" u="sng" dirty="0"/>
              <a:t>The Appalachian Regional Development Act</a:t>
            </a:r>
            <a:r>
              <a:rPr lang="en-US" dirty="0"/>
              <a:t> of 1966—provided $1 billion for programs in remote mountain areas</a:t>
            </a:r>
          </a:p>
          <a:p>
            <a:pPr lvl="0"/>
            <a:r>
              <a:rPr lang="en-US" u="sng" dirty="0"/>
              <a:t>Housing and Urban Development Act</a:t>
            </a:r>
            <a:r>
              <a:rPr lang="en-US" dirty="0"/>
              <a:t> of 1965 provided $3.5 billion for urban renewal and the construction of 240,000 housing units.  Funds for rent supplements followed for low-income families</a:t>
            </a:r>
          </a:p>
          <a:p>
            <a:endParaRPr lang="en-US" dirty="0"/>
          </a:p>
        </p:txBody>
      </p:sp>
    </p:spTree>
    <p:extLst>
      <p:ext uri="{BB962C8B-B14F-4D97-AF65-F5344CB8AC3E}">
        <p14:creationId xmlns:p14="http://schemas.microsoft.com/office/powerpoint/2010/main" val="60745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381000" y="1600200"/>
            <a:ext cx="8686800" cy="5562600"/>
          </a:xfrm>
        </p:spPr>
        <p:txBody>
          <a:bodyPr>
            <a:normAutofit/>
          </a:bodyPr>
          <a:lstStyle/>
          <a:p>
            <a:pPr lvl="0"/>
            <a:r>
              <a:rPr lang="en-US" sz="2200" u="sng" dirty="0"/>
              <a:t>Department of Housing and Urban Development</a:t>
            </a:r>
            <a:r>
              <a:rPr lang="en-US" sz="2200" dirty="0"/>
              <a:t> </a:t>
            </a:r>
            <a:r>
              <a:rPr lang="en-US" sz="2200" dirty="0" smtClean="0"/>
              <a:t>was created and </a:t>
            </a:r>
            <a:r>
              <a:rPr lang="en-US" sz="2200" dirty="0"/>
              <a:t>headed by </a:t>
            </a:r>
            <a:r>
              <a:rPr lang="en-US" sz="2200" u="sng" dirty="0"/>
              <a:t>Robert Weaver</a:t>
            </a:r>
            <a:r>
              <a:rPr lang="en-US" sz="2200" dirty="0"/>
              <a:t>, the first black cabinet member.</a:t>
            </a:r>
          </a:p>
          <a:p>
            <a:pPr lvl="0"/>
            <a:r>
              <a:rPr lang="en-US" sz="2200" u="sng" dirty="0"/>
              <a:t>Immigration Act of 1965</a:t>
            </a:r>
            <a:r>
              <a:rPr lang="en-US" sz="2200" dirty="0"/>
              <a:t>—signed in a ceremony on Liberty Island, New York Harbor.  Abolished discriminatory national quotas of 1920s.  Caused huge influx of Asians and Latin Americans</a:t>
            </a:r>
          </a:p>
          <a:p>
            <a:pPr lvl="0"/>
            <a:r>
              <a:rPr lang="en-US" sz="2200" u="sng" dirty="0"/>
              <a:t>Highway Safety Act and Traffic Safety Act</a:t>
            </a:r>
            <a:r>
              <a:rPr lang="en-US" sz="2200" dirty="0"/>
              <a:t> (1966) set safety standards for automobile manufacturers and highway design (influence by Ralph Nader’s </a:t>
            </a:r>
            <a:r>
              <a:rPr lang="en-US" sz="2200" i="1" dirty="0"/>
              <a:t>Unsafe at Any Speed</a:t>
            </a:r>
            <a:r>
              <a:rPr lang="en-US" sz="2200" dirty="0"/>
              <a:t>)</a:t>
            </a:r>
          </a:p>
          <a:p>
            <a:pPr lvl="0"/>
            <a:r>
              <a:rPr lang="en-US" sz="2200" u="sng" dirty="0"/>
              <a:t>Higher Education Act</a:t>
            </a:r>
            <a:r>
              <a:rPr lang="en-US" sz="2200" dirty="0"/>
              <a:t> (1965) provided scholarships and low interest loans</a:t>
            </a:r>
          </a:p>
          <a:p>
            <a:pPr lvl="0"/>
            <a:r>
              <a:rPr lang="en-US" sz="2200" u="sng" dirty="0"/>
              <a:t>Water Quality Act (1965) and Air Quality Act (1967) </a:t>
            </a:r>
            <a:r>
              <a:rPr lang="en-US" sz="2200" dirty="0"/>
              <a:t>Set federal guidelines for states to follow on pollution and emissions (influence by Rachel Carson’s 1962 publication of </a:t>
            </a:r>
            <a:r>
              <a:rPr lang="en-US" sz="2200" i="1" dirty="0"/>
              <a:t>Silent Spring</a:t>
            </a:r>
            <a:r>
              <a:rPr lang="en-US" sz="2200" dirty="0"/>
              <a:t>)</a:t>
            </a:r>
          </a:p>
          <a:p>
            <a:endParaRPr lang="en-US" dirty="0"/>
          </a:p>
        </p:txBody>
      </p:sp>
    </p:spTree>
    <p:extLst>
      <p:ext uri="{BB962C8B-B14F-4D97-AF65-F5344CB8AC3E}">
        <p14:creationId xmlns:p14="http://schemas.microsoft.com/office/powerpoint/2010/main" val="8256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315200" cy="1154097"/>
          </a:xfrm>
        </p:spPr>
        <p:txBody>
          <a:bodyPr/>
          <a:lstStyle/>
          <a:p>
            <a:r>
              <a:rPr lang="en-US" dirty="0" smtClean="0"/>
              <a:t>Warm Up</a:t>
            </a:r>
            <a:endParaRPr lang="en-US" dirty="0"/>
          </a:p>
        </p:txBody>
      </p:sp>
      <p:sp>
        <p:nvSpPr>
          <p:cNvPr id="3" name="Content Placeholder 2"/>
          <p:cNvSpPr>
            <a:spLocks noGrp="1"/>
          </p:cNvSpPr>
          <p:nvPr>
            <p:ph idx="1"/>
          </p:nvPr>
        </p:nvSpPr>
        <p:spPr>
          <a:xfrm>
            <a:off x="685800" y="2133600"/>
            <a:ext cx="7315200" cy="3539527"/>
          </a:xfrm>
        </p:spPr>
        <p:txBody>
          <a:bodyPr>
            <a:normAutofit/>
          </a:bodyPr>
          <a:lstStyle/>
          <a:p>
            <a:r>
              <a:rPr lang="en-US" sz="2400" dirty="0" smtClean="0"/>
              <a:t>Annotate a copy of Lyndon Johnson’s speech:  The Great Society.</a:t>
            </a:r>
          </a:p>
          <a:p>
            <a:r>
              <a:rPr lang="en-US" sz="2400" dirty="0" smtClean="0"/>
              <a:t>Analyze the speech using a HIPP analysis sheet </a:t>
            </a:r>
            <a:endParaRPr lang="en-US" sz="2400" dirty="0"/>
          </a:p>
        </p:txBody>
      </p:sp>
    </p:spTree>
    <p:extLst>
      <p:ext uri="{BB962C8B-B14F-4D97-AF65-F5344CB8AC3E}">
        <p14:creationId xmlns:p14="http://schemas.microsoft.com/office/powerpoint/2010/main" val="1744988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315200" cy="1154097"/>
          </a:xfrm>
        </p:spPr>
        <p:txBody>
          <a:bodyPr/>
          <a:lstStyle/>
          <a:p>
            <a:r>
              <a:rPr lang="en-US" dirty="0" smtClean="0"/>
              <a:t>The Great Society</a:t>
            </a:r>
            <a:endParaRPr lang="en-US" dirty="0"/>
          </a:p>
        </p:txBody>
      </p:sp>
      <p:sp>
        <p:nvSpPr>
          <p:cNvPr id="3" name="Content Placeholder 2"/>
          <p:cNvSpPr>
            <a:spLocks noGrp="1"/>
          </p:cNvSpPr>
          <p:nvPr>
            <p:ph idx="1"/>
          </p:nvPr>
        </p:nvSpPr>
        <p:spPr>
          <a:xfrm>
            <a:off x="228600" y="1752600"/>
            <a:ext cx="5105400" cy="3539527"/>
          </a:xfrm>
        </p:spPr>
        <p:txBody>
          <a:bodyPr>
            <a:normAutofit fontScale="92500" lnSpcReduction="10000"/>
          </a:bodyPr>
          <a:lstStyle/>
          <a:p>
            <a:pPr lvl="0"/>
            <a:r>
              <a:rPr lang="en-US" sz="2800" u="sng" dirty="0"/>
              <a:t>National Foundation on the Arts and the Humanities (1965)</a:t>
            </a:r>
            <a:r>
              <a:rPr lang="en-US" sz="2800" dirty="0"/>
              <a:t>  created to financially assist painters, musicians, actors, and other artists</a:t>
            </a:r>
          </a:p>
          <a:p>
            <a:pPr lvl="0"/>
            <a:r>
              <a:rPr lang="en-US" sz="2800" u="sng" dirty="0"/>
              <a:t>Corporation for Public Broadcasting  (1967).</a:t>
            </a:r>
            <a:r>
              <a:rPr lang="en-US" sz="2800" dirty="0"/>
              <a:t>  Formed to fund educational TV and radio broadcast</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09600"/>
            <a:ext cx="30956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209632"/>
            <a:ext cx="5614913" cy="134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2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66"/>
                                        </p:tgtEl>
                                        <p:attrNameLst>
                                          <p:attrName>style.visibility</p:attrName>
                                        </p:attrNameLst>
                                      </p:cBhvr>
                                      <p:to>
                                        <p:strVal val="visible"/>
                                      </p:to>
                                    </p:set>
                                    <p:anim calcmode="lin" valueType="num">
                                      <p:cBhvr additive="base">
                                        <p:cTn id="24" dur="500" fill="hold"/>
                                        <p:tgtEl>
                                          <p:spTgt spid="11266"/>
                                        </p:tgtEl>
                                        <p:attrNameLst>
                                          <p:attrName>ppt_x</p:attrName>
                                        </p:attrNameLst>
                                      </p:cBhvr>
                                      <p:tavLst>
                                        <p:tav tm="0">
                                          <p:val>
                                            <p:strVal val="#ppt_x"/>
                                          </p:val>
                                        </p:tav>
                                        <p:tav tm="100000">
                                          <p:val>
                                            <p:strVal val="#ppt_x"/>
                                          </p:val>
                                        </p:tav>
                                      </p:tavLst>
                                    </p:anim>
                                    <p:anim calcmode="lin" valueType="num">
                                      <p:cBhvr additive="base">
                                        <p:cTn id="25"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1154097"/>
          </a:xfrm>
        </p:spPr>
        <p:txBody>
          <a:bodyPr>
            <a:normAutofit fontScale="90000"/>
          </a:bodyPr>
          <a:lstStyle/>
          <a:p>
            <a:r>
              <a:rPr lang="en-US" dirty="0" smtClean="0"/>
              <a:t>The Great Society and the war in Vietnam</a:t>
            </a:r>
            <a:endParaRPr lang="en-US" dirty="0"/>
          </a:p>
        </p:txBody>
      </p:sp>
      <p:sp>
        <p:nvSpPr>
          <p:cNvPr id="3" name="Content Placeholder 2"/>
          <p:cNvSpPr>
            <a:spLocks noGrp="1"/>
          </p:cNvSpPr>
          <p:nvPr>
            <p:ph idx="1"/>
          </p:nvPr>
        </p:nvSpPr>
        <p:spPr>
          <a:xfrm>
            <a:off x="533400" y="1752600"/>
            <a:ext cx="8153400" cy="4876799"/>
          </a:xfrm>
        </p:spPr>
        <p:txBody>
          <a:bodyPr>
            <a:normAutofit/>
          </a:bodyPr>
          <a:lstStyle/>
          <a:p>
            <a:pPr lvl="0"/>
            <a:r>
              <a:rPr lang="en-US" sz="2400" b="1" dirty="0"/>
              <a:t>Economic Costs:  </a:t>
            </a:r>
            <a:r>
              <a:rPr lang="en-US" sz="2400" dirty="0"/>
              <a:t>LBJ believed that the United States could simultaneously wage war and fulfill the goals of the Great Society. </a:t>
            </a:r>
            <a:endParaRPr lang="en-US" sz="2400" dirty="0" smtClean="0"/>
          </a:p>
          <a:p>
            <a:pPr lvl="0"/>
            <a:r>
              <a:rPr lang="en-US" sz="2400" dirty="0" smtClean="0"/>
              <a:t>But the </a:t>
            </a:r>
            <a:r>
              <a:rPr lang="en-US" sz="2400" dirty="0"/>
              <a:t>United States, could not afford to invest in both "guns" and "butter." </a:t>
            </a:r>
            <a:endParaRPr lang="en-US" sz="2400" dirty="0" smtClean="0"/>
          </a:p>
          <a:p>
            <a:pPr lvl="0"/>
            <a:r>
              <a:rPr lang="en-US" sz="2400" dirty="0" smtClean="0"/>
              <a:t>The </a:t>
            </a:r>
            <a:r>
              <a:rPr lang="en-US" sz="2400" dirty="0"/>
              <a:t>war cost the United States more than $140 billion. Vietnam drained American coffers, took money away from Johnson's ambitious domestic programs, and undermined his ambitious Great Society.</a:t>
            </a:r>
          </a:p>
          <a:p>
            <a:r>
              <a:rPr lang="en-US" sz="2400" dirty="0" smtClean="0"/>
              <a:t>“That damn war killed my lady”</a:t>
            </a:r>
            <a:endParaRPr lang="en-US" sz="2400" dirty="0"/>
          </a:p>
        </p:txBody>
      </p:sp>
    </p:spTree>
    <p:extLst>
      <p:ext uri="{BB962C8B-B14F-4D97-AF65-F5344CB8AC3E}">
        <p14:creationId xmlns:p14="http://schemas.microsoft.com/office/powerpoint/2010/main" val="39654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Pj040245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70024"/>
            <a:ext cx="5387975" cy="538797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381000" y="0"/>
            <a:ext cx="3733800" cy="1470025"/>
          </a:xfrm>
        </p:spPr>
        <p:txBody>
          <a:bodyPr anchor="ctr"/>
          <a:lstStyle/>
          <a:p>
            <a:pPr algn="r"/>
            <a:r>
              <a:rPr lang="en-US" altLang="en-US" sz="4400" dirty="0" smtClean="0">
                <a:solidFill>
                  <a:schemeClr val="tx1"/>
                </a:solidFill>
              </a:rPr>
              <a:t>Warren </a:t>
            </a:r>
            <a:r>
              <a:rPr lang="en-US" altLang="en-US" sz="4400" dirty="0">
                <a:solidFill>
                  <a:schemeClr val="tx1"/>
                </a:solidFill>
              </a:rPr>
              <a:t>Court</a:t>
            </a:r>
          </a:p>
        </p:txBody>
      </p:sp>
      <p:sp>
        <p:nvSpPr>
          <p:cNvPr id="2051" name="Rectangle 3"/>
          <p:cNvSpPr>
            <a:spLocks noGrp="1" noChangeArrowheads="1"/>
          </p:cNvSpPr>
          <p:nvPr>
            <p:ph type="subTitle" idx="1"/>
          </p:nvPr>
        </p:nvSpPr>
        <p:spPr>
          <a:xfrm>
            <a:off x="2743200" y="1143000"/>
            <a:ext cx="6400800" cy="1752600"/>
          </a:xfrm>
        </p:spPr>
        <p:txBody>
          <a:bodyPr/>
          <a:lstStyle/>
          <a:p>
            <a:pPr algn="r"/>
            <a:r>
              <a:rPr lang="en-US" altLang="en-US" sz="3200">
                <a:solidFill>
                  <a:schemeClr val="bg1"/>
                </a:solidFill>
              </a:rPr>
              <a:t>1954-1969</a:t>
            </a:r>
          </a:p>
        </p:txBody>
      </p:sp>
    </p:spTree>
    <p:extLst>
      <p:ext uri="{BB962C8B-B14F-4D97-AF65-F5344CB8AC3E}">
        <p14:creationId xmlns:p14="http://schemas.microsoft.com/office/powerpoint/2010/main" val="1723341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71652"/>
            <a:ext cx="7315200" cy="1154097"/>
          </a:xfrm>
        </p:spPr>
        <p:txBody>
          <a:bodyPr/>
          <a:lstStyle/>
          <a:p>
            <a:pPr eaLnBrk="1" hangingPunct="1">
              <a:defRPr/>
            </a:pPr>
            <a:r>
              <a:rPr lang="en-US" dirty="0" smtClean="0"/>
              <a:t>The Warren Court</a:t>
            </a:r>
          </a:p>
        </p:txBody>
      </p:sp>
      <p:sp>
        <p:nvSpPr>
          <p:cNvPr id="34819" name="Rectangle 3"/>
          <p:cNvSpPr>
            <a:spLocks noGrp="1" noChangeArrowheads="1"/>
          </p:cNvSpPr>
          <p:nvPr>
            <p:ph type="body" idx="1"/>
          </p:nvPr>
        </p:nvSpPr>
        <p:spPr>
          <a:xfrm>
            <a:off x="457200" y="1600201"/>
            <a:ext cx="4572000" cy="4525963"/>
          </a:xfrm>
        </p:spPr>
        <p:txBody>
          <a:bodyPr>
            <a:normAutofit fontScale="77500" lnSpcReduction="20000"/>
          </a:bodyPr>
          <a:lstStyle/>
          <a:p>
            <a:pPr eaLnBrk="1" hangingPunct="1">
              <a:lnSpc>
                <a:spcPct val="90000"/>
              </a:lnSpc>
              <a:defRPr/>
            </a:pPr>
            <a:r>
              <a:rPr lang="en-US" sz="2800" dirty="0" smtClean="0"/>
              <a:t>1953 – 1969</a:t>
            </a:r>
          </a:p>
          <a:p>
            <a:pPr eaLnBrk="1" hangingPunct="1">
              <a:lnSpc>
                <a:spcPct val="90000"/>
              </a:lnSpc>
              <a:defRPr/>
            </a:pPr>
            <a:r>
              <a:rPr lang="en-US" sz="2800" dirty="0" smtClean="0"/>
              <a:t>Chief Justice Earl Warren</a:t>
            </a:r>
          </a:p>
          <a:p>
            <a:pPr eaLnBrk="1" hangingPunct="1">
              <a:lnSpc>
                <a:spcPct val="90000"/>
              </a:lnSpc>
              <a:defRPr/>
            </a:pPr>
            <a:r>
              <a:rPr lang="en-US" sz="2800" dirty="0" smtClean="0"/>
              <a:t>Liberal decisions</a:t>
            </a:r>
          </a:p>
          <a:p>
            <a:pPr eaLnBrk="1" hangingPunct="1">
              <a:lnSpc>
                <a:spcPct val="90000"/>
              </a:lnSpc>
              <a:defRPr/>
            </a:pPr>
            <a:r>
              <a:rPr lang="en-US" sz="2800" dirty="0" smtClean="0"/>
              <a:t>Supported the rights of the individual</a:t>
            </a:r>
          </a:p>
          <a:p>
            <a:pPr eaLnBrk="1" hangingPunct="1">
              <a:lnSpc>
                <a:spcPct val="90000"/>
              </a:lnSpc>
              <a:defRPr/>
            </a:pPr>
            <a:r>
              <a:rPr lang="en-US" sz="2800" dirty="0" smtClean="0"/>
              <a:t>Believed in “judicial activism”</a:t>
            </a:r>
          </a:p>
          <a:p>
            <a:pPr lvl="1" eaLnBrk="1" hangingPunct="1">
              <a:lnSpc>
                <a:spcPct val="90000"/>
              </a:lnSpc>
              <a:defRPr/>
            </a:pPr>
            <a:r>
              <a:rPr lang="en-US" sz="2400" dirty="0" smtClean="0"/>
              <a:t>In the period from 1961 to 1969, the Warren Court examined almost every aspect of the criminal justice system in the United States, using the 14th Amendment to extend constitutional protections to all courts in every State. This process became known as the </a:t>
            </a:r>
            <a:r>
              <a:rPr lang="en-US" sz="2400" u="sng" dirty="0" smtClean="0"/>
              <a:t>“nationalization” of the Bill of Rights</a:t>
            </a:r>
            <a:r>
              <a:rPr lang="en-US" sz="2400" dirty="0" smtClean="0"/>
              <a:t>. </a:t>
            </a:r>
            <a:endParaRPr lang="en-US" sz="2400" dirty="0" smtClean="0"/>
          </a:p>
          <a:p>
            <a:pPr lvl="1">
              <a:lnSpc>
                <a:spcPct val="90000"/>
              </a:lnSpc>
              <a:defRPr/>
            </a:pPr>
            <a:r>
              <a:rPr lang="en-US" sz="2400" dirty="0"/>
              <a:t>“Earlier Courts had stressed property rights. Under Warren the emphasis shifted to personal rights”</a:t>
            </a:r>
          </a:p>
          <a:p>
            <a:pPr lvl="1" eaLnBrk="1" hangingPunct="1">
              <a:lnSpc>
                <a:spcPct val="90000"/>
              </a:lnSpc>
              <a:defRPr/>
            </a:pPr>
            <a:endParaRPr lang="en-US" sz="2400" dirty="0" smtClean="0"/>
          </a:p>
        </p:txBody>
      </p:sp>
      <p:pic>
        <p:nvPicPr>
          <p:cNvPr id="2" name="Picture 1"/>
          <p:cNvPicPr>
            <a:picLocks noChangeAspect="1"/>
          </p:cNvPicPr>
          <p:nvPr/>
        </p:nvPicPr>
        <p:blipFill>
          <a:blip r:embed="rId2"/>
          <a:stretch>
            <a:fillRect/>
          </a:stretch>
        </p:blipFill>
        <p:spPr>
          <a:xfrm>
            <a:off x="5181600" y="1180230"/>
            <a:ext cx="3953137" cy="4945934"/>
          </a:xfrm>
          <a:prstGeom prst="rect">
            <a:avLst/>
          </a:prstGeom>
        </p:spPr>
      </p:pic>
    </p:spTree>
    <p:extLst>
      <p:ext uri="{BB962C8B-B14F-4D97-AF65-F5344CB8AC3E}">
        <p14:creationId xmlns:p14="http://schemas.microsoft.com/office/powerpoint/2010/main" val="3790316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1154097"/>
          </a:xfrm>
        </p:spPr>
        <p:txBody>
          <a:bodyPr/>
          <a:lstStyle/>
          <a:p>
            <a:r>
              <a:rPr lang="en-US" dirty="0" smtClean="0"/>
              <a:t>Warren Court</a:t>
            </a:r>
            <a:endParaRPr lang="en-US" dirty="0"/>
          </a:p>
        </p:txBody>
      </p:sp>
      <p:sp>
        <p:nvSpPr>
          <p:cNvPr id="3" name="Content Placeholder 2"/>
          <p:cNvSpPr>
            <a:spLocks noGrp="1"/>
          </p:cNvSpPr>
          <p:nvPr>
            <p:ph idx="1"/>
          </p:nvPr>
        </p:nvSpPr>
        <p:spPr>
          <a:xfrm>
            <a:off x="304800" y="1752601"/>
            <a:ext cx="7924800" cy="4556760"/>
          </a:xfrm>
        </p:spPr>
        <p:txBody>
          <a:bodyPr>
            <a:normAutofit lnSpcReduction="10000"/>
          </a:bodyPr>
          <a:lstStyle/>
          <a:p>
            <a:r>
              <a:rPr lang="en-US" sz="2800" dirty="0" smtClean="0"/>
              <a:t>Brown v. Board of Education (1954)</a:t>
            </a:r>
          </a:p>
          <a:p>
            <a:r>
              <a:rPr lang="en-US" sz="2800" dirty="0" smtClean="0"/>
              <a:t>Mapp v. Ohio (1961)</a:t>
            </a:r>
          </a:p>
          <a:p>
            <a:r>
              <a:rPr lang="en-US" sz="2800" dirty="0" smtClean="0"/>
              <a:t>Engel v. Vital (1962)</a:t>
            </a:r>
          </a:p>
          <a:p>
            <a:r>
              <a:rPr lang="en-US" sz="2800" dirty="0" smtClean="0"/>
              <a:t>Miranda v. Arizona (1966)</a:t>
            </a:r>
          </a:p>
          <a:p>
            <a:r>
              <a:rPr lang="en-US" sz="2800" dirty="0" smtClean="0"/>
              <a:t>Gideon v. Wainwright (1963)</a:t>
            </a:r>
          </a:p>
          <a:p>
            <a:r>
              <a:rPr lang="en-US" sz="2800" dirty="0" smtClean="0"/>
              <a:t>Baker v. </a:t>
            </a:r>
            <a:r>
              <a:rPr lang="en-US" sz="2800" dirty="0" err="1" smtClean="0"/>
              <a:t>Carr</a:t>
            </a:r>
            <a:r>
              <a:rPr lang="en-US" sz="2800" dirty="0" smtClean="0"/>
              <a:t> (1962)</a:t>
            </a:r>
          </a:p>
          <a:p>
            <a:r>
              <a:rPr lang="en-US" sz="2800" dirty="0" smtClean="0"/>
              <a:t>Loving v. Virginia (1967)</a:t>
            </a:r>
          </a:p>
          <a:p>
            <a:r>
              <a:rPr lang="en-US" sz="2800" dirty="0" smtClean="0"/>
              <a:t>Griswold v. Connecticut (1965)</a:t>
            </a:r>
          </a:p>
          <a:p>
            <a:r>
              <a:rPr lang="en-US" sz="2800" dirty="0" smtClean="0"/>
              <a:t>Reynolds v. Simms (1965)</a:t>
            </a:r>
          </a:p>
          <a:p>
            <a:endParaRPr lang="en-US" dirty="0" smtClean="0"/>
          </a:p>
          <a:p>
            <a:endParaRPr lang="en-US" dirty="0"/>
          </a:p>
        </p:txBody>
      </p:sp>
    </p:spTree>
    <p:extLst>
      <p:ext uri="{BB962C8B-B14F-4D97-AF65-F5344CB8AC3E}">
        <p14:creationId xmlns:p14="http://schemas.microsoft.com/office/powerpoint/2010/main" val="2182522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8229600" cy="1143000"/>
          </a:xfrm>
        </p:spPr>
        <p:txBody>
          <a:bodyPr/>
          <a:lstStyle/>
          <a:p>
            <a:r>
              <a:rPr lang="en-US" altLang="en-US" sz="4800">
                <a:latin typeface="Centaur" panose="02030504050205020304" pitchFamily="18" charset="0"/>
              </a:rPr>
              <a:t>Brown vs. Board of Education</a:t>
            </a:r>
          </a:p>
        </p:txBody>
      </p:sp>
      <p:sp>
        <p:nvSpPr>
          <p:cNvPr id="8195" name="Rectangle 3"/>
          <p:cNvSpPr>
            <a:spLocks noGrp="1" noChangeArrowheads="1"/>
          </p:cNvSpPr>
          <p:nvPr>
            <p:ph type="body" idx="1"/>
          </p:nvPr>
        </p:nvSpPr>
        <p:spPr>
          <a:xfrm>
            <a:off x="457200" y="1295400"/>
            <a:ext cx="8229600" cy="1600200"/>
          </a:xfrm>
        </p:spPr>
        <p:txBody>
          <a:bodyPr/>
          <a:lstStyle/>
          <a:p>
            <a:r>
              <a:rPr lang="en-US" altLang="en-US"/>
              <a:t>1954 Linda Brown walked 6 blocks to ride catch a bus to her segregated school 1 mile away.</a:t>
            </a:r>
          </a:p>
          <a:p>
            <a:endParaRPr lang="en-US" alt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667000"/>
            <a:ext cx="4800600" cy="2928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5"/>
          <p:cNvSpPr txBox="1">
            <a:spLocks noChangeArrowheads="1"/>
          </p:cNvSpPr>
          <p:nvPr/>
        </p:nvSpPr>
        <p:spPr bwMode="auto">
          <a:xfrm>
            <a:off x="228600" y="6477000"/>
            <a:ext cx="8915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t>Rockwell painting (online image) available http://www.learntoquestion.com/resources/database/archives/Norman%20Rockwell,%20the%20Problem%20we%20all%20live%20with.jpg. 5/23/10.</a:t>
            </a:r>
          </a:p>
        </p:txBody>
      </p:sp>
      <p:sp>
        <p:nvSpPr>
          <p:cNvPr id="8198" name="Text Box 6"/>
          <p:cNvSpPr txBox="1">
            <a:spLocks noChangeArrowheads="1"/>
          </p:cNvSpPr>
          <p:nvPr/>
        </p:nvSpPr>
        <p:spPr bwMode="auto">
          <a:xfrm rot="-934256">
            <a:off x="1828800" y="47244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rgbClr val="FF0000"/>
                </a:solidFill>
              </a:rPr>
              <a:t>Which civil right was being violated?</a:t>
            </a:r>
          </a:p>
        </p:txBody>
      </p:sp>
      <p:sp>
        <p:nvSpPr>
          <p:cNvPr id="8199" name="Text Box 7"/>
          <p:cNvSpPr txBox="1">
            <a:spLocks noChangeArrowheads="1"/>
          </p:cNvSpPr>
          <p:nvPr/>
        </p:nvSpPr>
        <p:spPr bwMode="auto">
          <a:xfrm>
            <a:off x="457200" y="2971800"/>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en-US" sz="3200"/>
              <a:t>An all white school was 7 blocks from her house but she was not allowed to attend</a:t>
            </a:r>
          </a:p>
          <a:p>
            <a:pPr>
              <a:spcBef>
                <a:spcPct val="50000"/>
              </a:spcBef>
            </a:pPr>
            <a:endParaRPr lang="en-US" altLang="en-US"/>
          </a:p>
        </p:txBody>
      </p:sp>
      <p:sp>
        <p:nvSpPr>
          <p:cNvPr id="8200" name="Text Box 8"/>
          <p:cNvSpPr txBox="1">
            <a:spLocks noChangeArrowheads="1"/>
          </p:cNvSpPr>
          <p:nvPr/>
        </p:nvSpPr>
        <p:spPr bwMode="auto">
          <a:xfrm>
            <a:off x="2667000" y="5715000"/>
            <a:ext cx="678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a:solidFill>
                  <a:srgbClr val="FF0000"/>
                </a:solidFill>
              </a:rPr>
              <a:t>14</a:t>
            </a:r>
            <a:r>
              <a:rPr lang="en-US" altLang="en-US" sz="3600" baseline="30000">
                <a:solidFill>
                  <a:srgbClr val="FF0000"/>
                </a:solidFill>
              </a:rPr>
              <a:t>th</a:t>
            </a:r>
            <a:r>
              <a:rPr lang="en-US" altLang="en-US" sz="3600">
                <a:solidFill>
                  <a:srgbClr val="FF0000"/>
                </a:solidFill>
              </a:rPr>
              <a:t>  amendment</a:t>
            </a:r>
          </a:p>
        </p:txBody>
      </p:sp>
    </p:spTree>
    <p:extLst>
      <p:ext uri="{BB962C8B-B14F-4D97-AF65-F5344CB8AC3E}">
        <p14:creationId xmlns:p14="http://schemas.microsoft.com/office/powerpoint/2010/main" val="3466228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down)">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wipe(down)">
                                      <p:cBhvr>
                                        <p:cTn id="17" dur="500"/>
                                        <p:tgtEl>
                                          <p:spTgt spid="81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wipe(down)">
                                      <p:cBhvr>
                                        <p:cTn id="22" dur="500"/>
                                        <p:tgtEl>
                                          <p:spTgt spid="81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iterate type="lt">
                                    <p:tmPct val="0"/>
                                  </p:iterate>
                                  <p:childTnLst>
                                    <p:set>
                                      <p:cBhvr>
                                        <p:cTn id="26" dur="1" fill="hold">
                                          <p:stCondLst>
                                            <p:cond delay="0"/>
                                          </p:stCondLst>
                                        </p:cTn>
                                        <p:tgtEl>
                                          <p:spTgt spid="8200"/>
                                        </p:tgtEl>
                                        <p:attrNameLst>
                                          <p:attrName>style.visibility</p:attrName>
                                        </p:attrNameLst>
                                      </p:cBhvr>
                                      <p:to>
                                        <p:strVal val="visible"/>
                                      </p:to>
                                    </p:set>
                                    <p:anim calcmode="lin" valueType="num">
                                      <p:cBhvr additive="base">
                                        <p:cTn id="27" dur="500" fill="hold"/>
                                        <p:tgtEl>
                                          <p:spTgt spid="8200"/>
                                        </p:tgtEl>
                                        <p:attrNameLst>
                                          <p:attrName>ppt_x</p:attrName>
                                        </p:attrNameLst>
                                      </p:cBhvr>
                                      <p:tavLst>
                                        <p:tav tm="0">
                                          <p:val>
                                            <p:strVal val="1+#ppt_w/2"/>
                                          </p:val>
                                        </p:tav>
                                        <p:tav tm="100000">
                                          <p:val>
                                            <p:strVal val="#ppt_x"/>
                                          </p:val>
                                        </p:tav>
                                      </p:tavLst>
                                    </p:anim>
                                    <p:anim calcmode="lin" valueType="num">
                                      <p:cBhvr additive="base">
                                        <p:cTn id="2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6" presetClass="emph" presetSubtype="0" fill="hold" grpId="1" nodeType="clickEffect">
                                  <p:stCondLst>
                                    <p:cond delay="0"/>
                                  </p:stCondLst>
                                  <p:iterate type="lt">
                                    <p:tmPct val="10000"/>
                                  </p:iterate>
                                  <p:childTnLst>
                                    <p:animScale>
                                      <p:cBhvr>
                                        <p:cTn id="32" dur="250" autoRev="1" fill="hold">
                                          <p:stCondLst>
                                            <p:cond delay="0"/>
                                          </p:stCondLst>
                                        </p:cTn>
                                        <p:tgtEl>
                                          <p:spTgt spid="8200"/>
                                        </p:tgtEl>
                                      </p:cBhvr>
                                      <p:to x="80000" y="100000"/>
                                    </p:animScale>
                                    <p:anim by="(#ppt_w*0.10)" calcmode="lin" valueType="num">
                                      <p:cBhvr>
                                        <p:cTn id="33" dur="250" autoRev="1" fill="hold">
                                          <p:stCondLst>
                                            <p:cond delay="0"/>
                                          </p:stCondLst>
                                        </p:cTn>
                                        <p:tgtEl>
                                          <p:spTgt spid="8200"/>
                                        </p:tgtEl>
                                        <p:attrNameLst>
                                          <p:attrName>ppt_x</p:attrName>
                                        </p:attrNameLst>
                                      </p:cBhvr>
                                    </p:anim>
                                    <p:anim by="(-#ppt_w*0.10)" calcmode="lin" valueType="num">
                                      <p:cBhvr>
                                        <p:cTn id="34" dur="250" autoRev="1" fill="hold">
                                          <p:stCondLst>
                                            <p:cond delay="0"/>
                                          </p:stCondLst>
                                        </p:cTn>
                                        <p:tgtEl>
                                          <p:spTgt spid="8200"/>
                                        </p:tgtEl>
                                        <p:attrNameLst>
                                          <p:attrName>ppt_y</p:attrName>
                                        </p:attrNameLst>
                                      </p:cBhvr>
                                    </p:anim>
                                    <p:animRot by="-480000">
                                      <p:cBhvr>
                                        <p:cTn id="35" dur="250" autoRev="1" fill="hold">
                                          <p:stCondLst>
                                            <p:cond delay="0"/>
                                          </p:stCondLst>
                                        </p:cTn>
                                        <p:tgtEl>
                                          <p:spTgt spid="82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8" grpId="0"/>
      <p:bldP spid="8199" grpId="0"/>
      <p:bldP spid="8200" grpId="0"/>
      <p:bldP spid="820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3810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800">
                <a:latin typeface="Centaur" panose="02030504050205020304" pitchFamily="18" charset="0"/>
              </a:rPr>
              <a:t>Brown vs. Board of Education</a:t>
            </a:r>
          </a:p>
        </p:txBody>
      </p:sp>
      <p:sp>
        <p:nvSpPr>
          <p:cNvPr id="10245" name="Rectangle 5"/>
          <p:cNvSpPr>
            <a:spLocks noChangeArrowheads="1"/>
          </p:cNvSpPr>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en-US"/>
          </a:p>
        </p:txBody>
      </p:sp>
      <p:sp>
        <p:nvSpPr>
          <p:cNvPr id="10246" name="Text Box 6"/>
          <p:cNvSpPr txBox="1">
            <a:spLocks noChangeArrowheads="1"/>
          </p:cNvSpPr>
          <p:nvPr/>
        </p:nvSpPr>
        <p:spPr bwMode="auto">
          <a:xfrm>
            <a:off x="228600" y="6477000"/>
            <a:ext cx="8915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t>Rockwell painting (online image) available http://www.learntoquestion.com/resources/database/archives/Norman%20Rockwell,%20the%20Problem%20we%20all%20live%20with.jpg. 5/23/10.</a:t>
            </a:r>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895600"/>
            <a:ext cx="4800600" cy="2928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8" name="Text Box 8"/>
          <p:cNvSpPr txBox="1">
            <a:spLocks noChangeArrowheads="1"/>
          </p:cNvSpPr>
          <p:nvPr/>
        </p:nvSpPr>
        <p:spPr bwMode="auto">
          <a:xfrm>
            <a:off x="685800" y="12954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Overturned Plessy v Fergusson and the idea of separate but equal</a:t>
            </a:r>
          </a:p>
        </p:txBody>
      </p:sp>
    </p:spTree>
    <p:extLst>
      <p:ext uri="{BB962C8B-B14F-4D97-AF65-F5344CB8AC3E}">
        <p14:creationId xmlns:p14="http://schemas.microsoft.com/office/powerpoint/2010/main" val="3457380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down)">
                                      <p:cBhvr>
                                        <p:cTn id="7"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Pj040245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1371600" y="0"/>
            <a:ext cx="7772400" cy="1470025"/>
          </a:xfrm>
        </p:spPr>
        <p:txBody>
          <a:bodyPr anchor="ctr"/>
          <a:lstStyle/>
          <a:p>
            <a:pPr algn="r"/>
            <a:r>
              <a:rPr lang="en-US" altLang="en-US" sz="4400" dirty="0">
                <a:solidFill>
                  <a:schemeClr val="bg1"/>
                </a:solidFill>
              </a:rPr>
              <a:t>The </a:t>
            </a:r>
            <a:r>
              <a:rPr lang="en-US" altLang="en-US" sz="4400" dirty="0" smtClean="0">
                <a:solidFill>
                  <a:schemeClr val="bg1"/>
                </a:solidFill>
              </a:rPr>
              <a:t>Burger Court</a:t>
            </a:r>
            <a:endParaRPr lang="en-US" altLang="en-US" sz="4400" dirty="0">
              <a:solidFill>
                <a:schemeClr val="bg1"/>
              </a:solidFill>
            </a:endParaRPr>
          </a:p>
        </p:txBody>
      </p:sp>
      <p:sp>
        <p:nvSpPr>
          <p:cNvPr id="2051" name="Rectangle 3"/>
          <p:cNvSpPr>
            <a:spLocks noGrp="1" noChangeArrowheads="1"/>
          </p:cNvSpPr>
          <p:nvPr>
            <p:ph type="subTitle" idx="1"/>
          </p:nvPr>
        </p:nvSpPr>
        <p:spPr>
          <a:xfrm>
            <a:off x="2743200" y="1143000"/>
            <a:ext cx="6400800" cy="1752600"/>
          </a:xfrm>
        </p:spPr>
        <p:txBody>
          <a:bodyPr/>
          <a:lstStyle/>
          <a:p>
            <a:pPr algn="r"/>
            <a:r>
              <a:rPr lang="en-US" altLang="en-US" sz="3200">
                <a:solidFill>
                  <a:schemeClr val="bg1"/>
                </a:solidFill>
              </a:rPr>
              <a:t>1954-1969</a:t>
            </a:r>
          </a:p>
        </p:txBody>
      </p:sp>
      <p:sp>
        <p:nvSpPr>
          <p:cNvPr id="2053" name="Text Box 5"/>
          <p:cNvSpPr txBox="1">
            <a:spLocks noChangeArrowheads="1"/>
          </p:cNvSpPr>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By Rebecca Johnson</a:t>
            </a:r>
          </a:p>
        </p:txBody>
      </p:sp>
    </p:spTree>
    <p:extLst>
      <p:ext uri="{BB962C8B-B14F-4D97-AF65-F5344CB8AC3E}">
        <p14:creationId xmlns:p14="http://schemas.microsoft.com/office/powerpoint/2010/main" val="77895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pPr eaLnBrk="1" hangingPunct="1">
              <a:defRPr/>
            </a:pPr>
            <a:r>
              <a:rPr lang="en-US" dirty="0" smtClean="0"/>
              <a:t>Mapp v. Ohio (1961)</a:t>
            </a:r>
          </a:p>
        </p:txBody>
      </p:sp>
      <p:sp>
        <p:nvSpPr>
          <p:cNvPr id="9225" name="Rectangle 9"/>
          <p:cNvSpPr>
            <a:spLocks noGrp="1" noChangeArrowheads="1"/>
          </p:cNvSpPr>
          <p:nvPr>
            <p:ph sz="half" idx="1"/>
          </p:nvPr>
        </p:nvSpPr>
        <p:spPr/>
        <p:txBody>
          <a:bodyPr/>
          <a:lstStyle/>
          <a:p>
            <a:pPr eaLnBrk="1" hangingPunct="1">
              <a:lnSpc>
                <a:spcPct val="80000"/>
              </a:lnSpc>
              <a:defRPr/>
            </a:pPr>
            <a:endParaRPr lang="en-US" sz="1400" smtClean="0"/>
          </a:p>
        </p:txBody>
      </p:sp>
      <p:sp>
        <p:nvSpPr>
          <p:cNvPr id="9226" name="Rectangle 10"/>
          <p:cNvSpPr>
            <a:spLocks noGrp="1" noChangeArrowheads="1"/>
          </p:cNvSpPr>
          <p:nvPr>
            <p:ph type="body" sz="half" idx="2"/>
          </p:nvPr>
        </p:nvSpPr>
        <p:spPr>
          <a:xfrm>
            <a:off x="4648200" y="1600200"/>
            <a:ext cx="4191000" cy="5334000"/>
          </a:xfrm>
        </p:spPr>
        <p:txBody>
          <a:bodyPr>
            <a:normAutofit lnSpcReduction="10000"/>
          </a:bodyPr>
          <a:lstStyle/>
          <a:p>
            <a:pPr eaLnBrk="1" hangingPunct="1">
              <a:lnSpc>
                <a:spcPct val="80000"/>
              </a:lnSpc>
              <a:defRPr/>
            </a:pPr>
            <a:r>
              <a:rPr lang="en-US" sz="2200" dirty="0" smtClean="0">
                <a:solidFill>
                  <a:schemeClr val="accent2">
                    <a:lumMod val="40000"/>
                    <a:lumOff val="60000"/>
                  </a:schemeClr>
                </a:solidFill>
              </a:rPr>
              <a:t>Search of </a:t>
            </a:r>
            <a:r>
              <a:rPr lang="en-US" sz="2200" dirty="0" err="1" smtClean="0">
                <a:solidFill>
                  <a:schemeClr val="accent2">
                    <a:lumMod val="40000"/>
                    <a:lumOff val="60000"/>
                  </a:schemeClr>
                </a:solidFill>
              </a:rPr>
              <a:t>Mapp’s</a:t>
            </a:r>
            <a:r>
              <a:rPr lang="en-US" sz="2200" dirty="0" smtClean="0">
                <a:solidFill>
                  <a:schemeClr val="accent2">
                    <a:lumMod val="40000"/>
                    <a:lumOff val="60000"/>
                  </a:schemeClr>
                </a:solidFill>
              </a:rPr>
              <a:t> house for betting slips uncovered obscene materials</a:t>
            </a:r>
          </a:p>
          <a:p>
            <a:pPr eaLnBrk="1" hangingPunct="1">
              <a:lnSpc>
                <a:spcPct val="80000"/>
              </a:lnSpc>
              <a:defRPr/>
            </a:pPr>
            <a:r>
              <a:rPr lang="en-US" sz="2200" dirty="0" smtClean="0">
                <a:solidFill>
                  <a:schemeClr val="accent2">
                    <a:lumMod val="40000"/>
                    <a:lumOff val="60000"/>
                  </a:schemeClr>
                </a:solidFill>
              </a:rPr>
              <a:t>4</a:t>
            </a:r>
            <a:r>
              <a:rPr lang="en-US" sz="2200" baseline="30000" dirty="0" smtClean="0">
                <a:solidFill>
                  <a:schemeClr val="accent2">
                    <a:lumMod val="40000"/>
                    <a:lumOff val="60000"/>
                  </a:schemeClr>
                </a:solidFill>
              </a:rPr>
              <a:t>th</a:t>
            </a:r>
            <a:r>
              <a:rPr lang="en-US" sz="2200" dirty="0" smtClean="0">
                <a:solidFill>
                  <a:schemeClr val="accent2">
                    <a:lumMod val="40000"/>
                    <a:lumOff val="60000"/>
                  </a:schemeClr>
                </a:solidFill>
              </a:rPr>
              <a:t> Amendment – protects against unreasonable search &amp; seizure</a:t>
            </a:r>
          </a:p>
          <a:p>
            <a:pPr eaLnBrk="1" hangingPunct="1">
              <a:lnSpc>
                <a:spcPct val="80000"/>
              </a:lnSpc>
              <a:defRPr/>
            </a:pPr>
            <a:r>
              <a:rPr lang="en-US" sz="2200" dirty="0" smtClean="0">
                <a:solidFill>
                  <a:schemeClr val="accent2">
                    <a:lumMod val="40000"/>
                    <a:lumOff val="60000"/>
                  </a:schemeClr>
                </a:solidFill>
              </a:rPr>
              <a:t>People are protected against unwarranted search and seizure – </a:t>
            </a:r>
            <a:r>
              <a:rPr lang="en-US" sz="2200" u="sng" dirty="0" smtClean="0">
                <a:solidFill>
                  <a:schemeClr val="accent2">
                    <a:lumMod val="40000"/>
                    <a:lumOff val="60000"/>
                  </a:schemeClr>
                </a:solidFill>
              </a:rPr>
              <a:t>specific</a:t>
            </a:r>
            <a:r>
              <a:rPr lang="en-US" sz="2200" dirty="0" smtClean="0">
                <a:solidFill>
                  <a:schemeClr val="accent2">
                    <a:lumMod val="40000"/>
                    <a:lumOff val="60000"/>
                  </a:schemeClr>
                </a:solidFill>
              </a:rPr>
              <a:t> search warrant</a:t>
            </a:r>
          </a:p>
          <a:p>
            <a:pPr eaLnBrk="1" hangingPunct="1">
              <a:lnSpc>
                <a:spcPct val="80000"/>
              </a:lnSpc>
              <a:buFont typeface="Wingdings" panose="05000000000000000000" pitchFamily="2" charset="2"/>
              <a:buNone/>
              <a:defRPr/>
            </a:pPr>
            <a:endParaRPr lang="en-US" sz="2200" dirty="0" smtClean="0"/>
          </a:p>
          <a:p>
            <a:pPr eaLnBrk="1" hangingPunct="1">
              <a:lnSpc>
                <a:spcPct val="80000"/>
              </a:lnSpc>
              <a:defRPr/>
            </a:pPr>
            <a:r>
              <a:rPr lang="en-US" sz="2200" dirty="0" smtClean="0"/>
              <a:t>The “</a:t>
            </a:r>
            <a:r>
              <a:rPr lang="en-US" sz="2200" i="1" dirty="0" err="1" smtClean="0"/>
              <a:t>Mapp</a:t>
            </a:r>
            <a:r>
              <a:rPr lang="en-US" sz="2200" dirty="0" smtClean="0"/>
              <a:t> Rule” has since been modified by decisions of the Burger Court, including </a:t>
            </a:r>
            <a:r>
              <a:rPr lang="en-US" sz="2200" i="1" dirty="0" smtClean="0"/>
              <a:t>Nix</a:t>
            </a:r>
            <a:r>
              <a:rPr lang="en-US" sz="2200" dirty="0" smtClean="0"/>
              <a:t> v. </a:t>
            </a:r>
            <a:r>
              <a:rPr lang="en-US" sz="2200" i="1" dirty="0" smtClean="0"/>
              <a:t>Williams</a:t>
            </a:r>
            <a:r>
              <a:rPr lang="en-US" sz="2200" dirty="0" smtClean="0"/>
              <a:t>, 1984 (inevitable discovery rule), and </a:t>
            </a:r>
            <a:r>
              <a:rPr lang="en-US" sz="2200" i="1" dirty="0" smtClean="0"/>
              <a:t>U.S.</a:t>
            </a:r>
            <a:r>
              <a:rPr lang="en-US" sz="2200" dirty="0" smtClean="0"/>
              <a:t> v. </a:t>
            </a:r>
            <a:r>
              <a:rPr lang="en-US" sz="2200" i="1" dirty="0" smtClean="0"/>
              <a:t>Leon</a:t>
            </a:r>
            <a:r>
              <a:rPr lang="en-US" sz="2200" dirty="0" smtClean="0"/>
              <a:t>, 1984 (“good faith” exception), so the exclusionary rule is no longer as absolute as when first handed down in </a:t>
            </a:r>
            <a:r>
              <a:rPr lang="en-US" sz="2200" i="1" dirty="0" err="1" smtClean="0"/>
              <a:t>Mapp</a:t>
            </a:r>
            <a:r>
              <a:rPr lang="en-US" sz="1800" dirty="0" smtClean="0"/>
              <a:t>. </a:t>
            </a:r>
          </a:p>
        </p:txBody>
      </p:sp>
      <p:pic>
        <p:nvPicPr>
          <p:cNvPr id="5125" name="Picture 8" descr="16074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52658"/>
            <a:ext cx="33480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467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Baker v. Carr (1962)</a:t>
            </a:r>
          </a:p>
        </p:txBody>
      </p:sp>
      <p:sp>
        <p:nvSpPr>
          <p:cNvPr id="12296" name="Rectangle 8"/>
          <p:cNvSpPr>
            <a:spLocks noGrp="1" noChangeArrowheads="1"/>
          </p:cNvSpPr>
          <p:nvPr>
            <p:ph sz="half" idx="1"/>
          </p:nvPr>
        </p:nvSpPr>
        <p:spPr/>
        <p:txBody>
          <a:bodyPr/>
          <a:lstStyle/>
          <a:p>
            <a:pPr eaLnBrk="1" hangingPunct="1">
              <a:defRPr/>
            </a:pPr>
            <a:endParaRPr lang="en-US" sz="2400" smtClean="0"/>
          </a:p>
        </p:txBody>
      </p:sp>
      <p:sp>
        <p:nvSpPr>
          <p:cNvPr id="12297" name="Rectangle 9"/>
          <p:cNvSpPr>
            <a:spLocks noGrp="1" noChangeArrowheads="1"/>
          </p:cNvSpPr>
          <p:nvPr>
            <p:ph type="body" sz="half" idx="2"/>
          </p:nvPr>
        </p:nvSpPr>
        <p:spPr>
          <a:xfrm>
            <a:off x="4648200" y="1600200"/>
            <a:ext cx="4038600" cy="4876800"/>
          </a:xfrm>
        </p:spPr>
        <p:txBody>
          <a:bodyPr/>
          <a:lstStyle/>
          <a:p>
            <a:pPr eaLnBrk="1" hangingPunct="1">
              <a:defRPr/>
            </a:pPr>
            <a:r>
              <a:rPr lang="en-US" sz="2400" dirty="0" smtClean="0">
                <a:solidFill>
                  <a:schemeClr val="accent2">
                    <a:lumMod val="40000"/>
                    <a:lumOff val="60000"/>
                  </a:schemeClr>
                </a:solidFill>
              </a:rPr>
              <a:t>Legislative reapportionment (redistricting) had not taken place </a:t>
            </a:r>
            <a:r>
              <a:rPr lang="en-US" sz="2400" dirty="0" smtClean="0">
                <a:solidFill>
                  <a:schemeClr val="accent2">
                    <a:lumMod val="40000"/>
                    <a:lumOff val="60000"/>
                  </a:schemeClr>
                </a:solidFill>
                <a:latin typeface="Bookman Old Style" pitchFamily="18" charset="0"/>
              </a:rPr>
              <a:t>→ </a:t>
            </a:r>
            <a:r>
              <a:rPr lang="en-US" sz="2400" dirty="0" smtClean="0">
                <a:solidFill>
                  <a:schemeClr val="accent2">
                    <a:lumMod val="40000"/>
                    <a:lumOff val="60000"/>
                  </a:schemeClr>
                </a:solidFill>
              </a:rPr>
              <a:t>rural over-representation</a:t>
            </a:r>
          </a:p>
          <a:p>
            <a:pPr eaLnBrk="1" hangingPunct="1">
              <a:defRPr/>
            </a:pPr>
            <a:r>
              <a:rPr lang="en-US" sz="2400" dirty="0" smtClean="0">
                <a:solidFill>
                  <a:schemeClr val="accent2">
                    <a:lumMod val="40000"/>
                    <a:lumOff val="60000"/>
                  </a:schemeClr>
                </a:solidFill>
              </a:rPr>
              <a:t>14</a:t>
            </a:r>
            <a:r>
              <a:rPr lang="en-US" sz="2400" baseline="30000" dirty="0" smtClean="0">
                <a:solidFill>
                  <a:schemeClr val="accent2">
                    <a:lumMod val="40000"/>
                    <a:lumOff val="60000"/>
                  </a:schemeClr>
                </a:solidFill>
              </a:rPr>
              <a:t>th</a:t>
            </a:r>
            <a:r>
              <a:rPr lang="en-US" sz="2400" dirty="0" smtClean="0">
                <a:solidFill>
                  <a:schemeClr val="accent2">
                    <a:lumMod val="40000"/>
                    <a:lumOff val="60000"/>
                  </a:schemeClr>
                </a:solidFill>
              </a:rPr>
              <a:t> Amendment – equal representation</a:t>
            </a:r>
          </a:p>
          <a:p>
            <a:pPr eaLnBrk="1" hangingPunct="1">
              <a:defRPr/>
            </a:pPr>
            <a:r>
              <a:rPr lang="en-US" sz="2400" dirty="0" smtClean="0">
                <a:solidFill>
                  <a:schemeClr val="accent2">
                    <a:lumMod val="40000"/>
                    <a:lumOff val="60000"/>
                  </a:schemeClr>
                </a:solidFill>
              </a:rPr>
              <a:t>State redistricting must be done regularly so “one man’s vote = another man’s vote”</a:t>
            </a:r>
            <a:endParaRPr lang="en-US" sz="2400" dirty="0" smtClean="0">
              <a:solidFill>
                <a:schemeClr val="accent2">
                  <a:lumMod val="40000"/>
                  <a:lumOff val="60000"/>
                </a:schemeClr>
              </a:solidFill>
              <a:latin typeface="Bookman Old Style" pitchFamily="18" charset="0"/>
            </a:endParaRPr>
          </a:p>
        </p:txBody>
      </p:sp>
      <p:pic>
        <p:nvPicPr>
          <p:cNvPr id="7173" name="Picture 7" descr="tst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4419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26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315200" cy="1154097"/>
          </a:xfrm>
        </p:spPr>
        <p:txBody>
          <a:bodyPr/>
          <a:lstStyle/>
          <a:p>
            <a:r>
              <a:rPr lang="en-US" dirty="0" smtClean="0"/>
              <a:t>Liberalism</a:t>
            </a:r>
            <a:endParaRPr lang="en-US" dirty="0"/>
          </a:p>
        </p:txBody>
      </p:sp>
      <p:sp>
        <p:nvSpPr>
          <p:cNvPr id="5" name="Content Placeholder 4"/>
          <p:cNvSpPr>
            <a:spLocks noGrp="1"/>
          </p:cNvSpPr>
          <p:nvPr>
            <p:ph idx="1"/>
          </p:nvPr>
        </p:nvSpPr>
        <p:spPr>
          <a:xfrm>
            <a:off x="457200" y="1600201"/>
            <a:ext cx="8686800" cy="4525963"/>
          </a:xfrm>
        </p:spPr>
        <p:txBody>
          <a:bodyPr>
            <a:noAutofit/>
          </a:bodyPr>
          <a:lstStyle/>
          <a:p>
            <a:r>
              <a:rPr lang="en-US" sz="2800" dirty="0"/>
              <a:t>political doctrine that takes protecting and enhancing the freedom of the </a:t>
            </a:r>
            <a:r>
              <a:rPr lang="en-US" sz="2800" u="sng" dirty="0"/>
              <a:t>individual</a:t>
            </a:r>
            <a:r>
              <a:rPr lang="en-US" sz="2800" dirty="0"/>
              <a:t> to be the central problem of </a:t>
            </a:r>
            <a:r>
              <a:rPr lang="en-US" sz="2800" dirty="0" smtClean="0"/>
              <a:t>politics</a:t>
            </a:r>
          </a:p>
          <a:p>
            <a:r>
              <a:rPr lang="en-US" sz="2800" dirty="0"/>
              <a:t>Liberals typically believe that </a:t>
            </a:r>
            <a:r>
              <a:rPr lang="en-US" sz="2800" u="sng" dirty="0"/>
              <a:t>government</a:t>
            </a:r>
            <a:r>
              <a:rPr lang="en-US" sz="2800" dirty="0"/>
              <a:t> is necessary to protect individuals from being harmed by </a:t>
            </a:r>
            <a:r>
              <a:rPr lang="en-US" sz="2800" dirty="0" smtClean="0"/>
              <a:t>others</a:t>
            </a:r>
          </a:p>
          <a:p>
            <a:r>
              <a:rPr lang="en-US" sz="2800" dirty="0"/>
              <a:t>the chief task of government is to remove obstacles that prevent individuals from living freely or from fully realizing their potential. Such </a:t>
            </a:r>
            <a:r>
              <a:rPr lang="en-US" sz="2800" dirty="0" smtClean="0"/>
              <a:t>obstacles include</a:t>
            </a:r>
            <a:r>
              <a:rPr lang="en-US" sz="2800" dirty="0"/>
              <a:t> </a:t>
            </a:r>
            <a:r>
              <a:rPr lang="en-US" sz="2800" u="sng" dirty="0"/>
              <a:t>poverty</a:t>
            </a:r>
            <a:r>
              <a:rPr lang="en-US" sz="2800" dirty="0"/>
              <a:t>, </a:t>
            </a:r>
            <a:r>
              <a:rPr lang="en-US" sz="2800" u="sng" dirty="0"/>
              <a:t>disease</a:t>
            </a:r>
            <a:r>
              <a:rPr lang="en-US" sz="2800" dirty="0"/>
              <a:t>, </a:t>
            </a:r>
            <a:r>
              <a:rPr lang="en-US" sz="2800" u="sng" dirty="0"/>
              <a:t>discrimination</a:t>
            </a:r>
            <a:r>
              <a:rPr lang="en-US" sz="2800" dirty="0"/>
              <a:t>, and ignorance</a:t>
            </a:r>
          </a:p>
        </p:txBody>
      </p:sp>
    </p:spTree>
    <p:extLst>
      <p:ext uri="{BB962C8B-B14F-4D97-AF65-F5344CB8AC3E}">
        <p14:creationId xmlns:p14="http://schemas.microsoft.com/office/powerpoint/2010/main" val="273060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smtClean="0"/>
              <a:t>Miranda v. Arizona (1966)</a:t>
            </a:r>
          </a:p>
        </p:txBody>
      </p:sp>
      <p:sp>
        <p:nvSpPr>
          <p:cNvPr id="26628" name="Rectangle 4"/>
          <p:cNvSpPr>
            <a:spLocks noGrp="1" noChangeArrowheads="1"/>
          </p:cNvSpPr>
          <p:nvPr>
            <p:ph sz="half" idx="1"/>
          </p:nvPr>
        </p:nvSpPr>
        <p:spPr/>
        <p:txBody>
          <a:bodyPr/>
          <a:lstStyle/>
          <a:p>
            <a:pPr eaLnBrk="1" hangingPunct="1">
              <a:defRPr/>
            </a:pPr>
            <a:endParaRPr lang="en-US" sz="2400" smtClean="0"/>
          </a:p>
        </p:txBody>
      </p:sp>
      <p:sp>
        <p:nvSpPr>
          <p:cNvPr id="26629" name="Rectangle 5"/>
          <p:cNvSpPr>
            <a:spLocks noGrp="1" noChangeArrowheads="1"/>
          </p:cNvSpPr>
          <p:nvPr>
            <p:ph type="body" sz="half" idx="2"/>
          </p:nvPr>
        </p:nvSpPr>
        <p:spPr/>
        <p:txBody>
          <a:bodyPr/>
          <a:lstStyle/>
          <a:p>
            <a:pPr eaLnBrk="1" hangingPunct="1">
              <a:defRPr/>
            </a:pPr>
            <a:r>
              <a:rPr lang="en-US" sz="2400" dirty="0" smtClean="0">
                <a:solidFill>
                  <a:schemeClr val="accent2">
                    <a:lumMod val="40000"/>
                    <a:lumOff val="60000"/>
                  </a:schemeClr>
                </a:solidFill>
              </a:rPr>
              <a:t>Miranda was convicted of rape &amp; kidnapping based on statements he made to police</a:t>
            </a:r>
          </a:p>
          <a:p>
            <a:pPr eaLnBrk="1" hangingPunct="1">
              <a:defRPr/>
            </a:pPr>
            <a:r>
              <a:rPr lang="en-US" sz="2400" dirty="0" smtClean="0">
                <a:solidFill>
                  <a:schemeClr val="accent2">
                    <a:lumMod val="40000"/>
                    <a:lumOff val="60000"/>
                  </a:schemeClr>
                </a:solidFill>
              </a:rPr>
              <a:t>5</a:t>
            </a:r>
            <a:r>
              <a:rPr lang="en-US" sz="2400" baseline="30000" dirty="0" smtClean="0">
                <a:solidFill>
                  <a:schemeClr val="accent2">
                    <a:lumMod val="40000"/>
                    <a:lumOff val="60000"/>
                  </a:schemeClr>
                </a:solidFill>
              </a:rPr>
              <a:t>th</a:t>
            </a:r>
            <a:r>
              <a:rPr lang="en-US" sz="2400" dirty="0" smtClean="0">
                <a:solidFill>
                  <a:schemeClr val="accent2">
                    <a:lumMod val="40000"/>
                    <a:lumOff val="60000"/>
                  </a:schemeClr>
                </a:solidFill>
              </a:rPr>
              <a:t>- remain silent; 6</a:t>
            </a:r>
            <a:r>
              <a:rPr lang="en-US" sz="2400" baseline="30000" dirty="0" smtClean="0">
                <a:solidFill>
                  <a:schemeClr val="accent2">
                    <a:lumMod val="40000"/>
                    <a:lumOff val="60000"/>
                  </a:schemeClr>
                </a:solidFill>
              </a:rPr>
              <a:t>th</a:t>
            </a:r>
            <a:r>
              <a:rPr lang="en-US" sz="2400" dirty="0" smtClean="0">
                <a:solidFill>
                  <a:schemeClr val="accent2">
                    <a:lumMod val="40000"/>
                    <a:lumOff val="60000"/>
                  </a:schemeClr>
                </a:solidFill>
              </a:rPr>
              <a:t> – right to counsel; 14</a:t>
            </a:r>
            <a:r>
              <a:rPr lang="en-US" sz="2400" baseline="30000" dirty="0" smtClean="0">
                <a:solidFill>
                  <a:schemeClr val="accent2">
                    <a:lumMod val="40000"/>
                    <a:lumOff val="60000"/>
                  </a:schemeClr>
                </a:solidFill>
              </a:rPr>
              <a:t>th</a:t>
            </a:r>
            <a:r>
              <a:rPr lang="en-US" sz="2400" dirty="0" smtClean="0">
                <a:solidFill>
                  <a:schemeClr val="accent2">
                    <a:lumMod val="40000"/>
                    <a:lumOff val="60000"/>
                  </a:schemeClr>
                </a:solidFill>
              </a:rPr>
              <a:t> – equal protection</a:t>
            </a:r>
          </a:p>
          <a:p>
            <a:pPr eaLnBrk="1" hangingPunct="1">
              <a:defRPr/>
            </a:pPr>
            <a:r>
              <a:rPr lang="en-US" sz="2400" dirty="0" smtClean="0">
                <a:solidFill>
                  <a:schemeClr val="accent2">
                    <a:lumMod val="40000"/>
                    <a:lumOff val="60000"/>
                  </a:schemeClr>
                </a:solidFill>
              </a:rPr>
              <a:t>Police must inform suspects of their rights:  the Miranda Warnings</a:t>
            </a:r>
          </a:p>
        </p:txBody>
      </p:sp>
      <p:pic>
        <p:nvPicPr>
          <p:cNvPr id="8197" name="Picture 7" descr="A mug shot of Ernesto Mir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171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690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304800"/>
            <a:ext cx="7315200" cy="1154097"/>
          </a:xfrm>
        </p:spPr>
        <p:txBody>
          <a:bodyPr/>
          <a:lstStyle/>
          <a:p>
            <a:pPr eaLnBrk="1" hangingPunct="1">
              <a:defRPr/>
            </a:pPr>
            <a:r>
              <a:rPr lang="en-US" dirty="0" smtClean="0">
                <a:solidFill>
                  <a:schemeClr val="accent2">
                    <a:lumMod val="40000"/>
                    <a:lumOff val="60000"/>
                  </a:schemeClr>
                </a:solidFill>
              </a:rPr>
              <a:t>Miranda Warning</a:t>
            </a:r>
          </a:p>
        </p:txBody>
      </p:sp>
      <p:sp>
        <p:nvSpPr>
          <p:cNvPr id="37891" name="Rectangle 3"/>
          <p:cNvSpPr>
            <a:spLocks noGrp="1" noChangeArrowheads="1"/>
          </p:cNvSpPr>
          <p:nvPr>
            <p:ph type="body" idx="1"/>
          </p:nvPr>
        </p:nvSpPr>
        <p:spPr/>
        <p:txBody>
          <a:bodyPr>
            <a:normAutofit/>
          </a:bodyPr>
          <a:lstStyle/>
          <a:p>
            <a:pPr eaLnBrk="1" hangingPunct="1">
              <a:defRPr/>
            </a:pPr>
            <a:r>
              <a:rPr lang="en-US" sz="2800" b="1" dirty="0" smtClean="0"/>
              <a:t>“You have the right to remain silent. Anything you say can and will be used against you in a court of law. You have the right to have an attorney present during questioning. If you cannot afford an attorney, one will be appointed for you.”</a:t>
            </a:r>
          </a:p>
        </p:txBody>
      </p:sp>
    </p:spTree>
    <p:extLst>
      <p:ext uri="{BB962C8B-B14F-4D97-AF65-F5344CB8AC3E}">
        <p14:creationId xmlns:p14="http://schemas.microsoft.com/office/powerpoint/2010/main" val="706266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741528" y="1828800"/>
            <a:ext cx="7315200" cy="3539527"/>
          </a:xfrm>
        </p:spPr>
        <p:txBody>
          <a:bodyPr/>
          <a:lstStyle/>
          <a:p>
            <a:r>
              <a:rPr lang="en-US" dirty="0" smtClean="0"/>
              <a:t>Homework-Chapter 29, Section 1 Assignment Sheet</a:t>
            </a:r>
          </a:p>
          <a:p>
            <a:r>
              <a:rPr lang="en-US" dirty="0" smtClean="0"/>
              <a:t>Quiz Tuesday-The Great Society</a:t>
            </a:r>
          </a:p>
          <a:p>
            <a:r>
              <a:rPr lang="en-US" dirty="0" smtClean="0"/>
              <a:t>Cold War Impact Timeline Checklist</a:t>
            </a:r>
          </a:p>
          <a:p>
            <a:pPr lvl="1"/>
            <a:r>
              <a:rPr lang="en-US" dirty="0" smtClean="0"/>
              <a:t>By Monday-Plan through Kennedy</a:t>
            </a:r>
          </a:p>
          <a:p>
            <a:pPr lvl="1"/>
            <a:r>
              <a:rPr lang="en-US" dirty="0" smtClean="0"/>
              <a:t>By Wednesday-Plan through Johnson</a:t>
            </a:r>
          </a:p>
        </p:txBody>
      </p:sp>
    </p:spTree>
    <p:extLst>
      <p:ext uri="{BB962C8B-B14F-4D97-AF65-F5344CB8AC3E}">
        <p14:creationId xmlns:p14="http://schemas.microsoft.com/office/powerpoint/2010/main" val="185846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7315200" cy="1154097"/>
          </a:xfrm>
        </p:spPr>
        <p:txBody>
          <a:bodyPr/>
          <a:lstStyle/>
          <a:p>
            <a:r>
              <a:rPr lang="en-US" dirty="0" smtClean="0"/>
              <a:t>John Kennedy</a:t>
            </a:r>
            <a:endParaRPr lang="en-US" dirty="0"/>
          </a:p>
        </p:txBody>
      </p:sp>
      <p:sp>
        <p:nvSpPr>
          <p:cNvPr id="5" name="Content Placeholder 4"/>
          <p:cNvSpPr>
            <a:spLocks noGrp="1"/>
          </p:cNvSpPr>
          <p:nvPr>
            <p:ph sz="half" idx="4294967295"/>
          </p:nvPr>
        </p:nvSpPr>
        <p:spPr>
          <a:xfrm>
            <a:off x="457200" y="1524000"/>
            <a:ext cx="4114800" cy="4525963"/>
          </a:xfrm>
          <a:prstGeom prst="rect">
            <a:avLst/>
          </a:prstGeom>
        </p:spPr>
        <p:txBody>
          <a:bodyPr>
            <a:normAutofit lnSpcReduction="10000"/>
          </a:bodyPr>
          <a:lstStyle/>
          <a:p>
            <a:r>
              <a:rPr lang="en-US" dirty="0" smtClean="0"/>
              <a:t>Democrat 1961-1963</a:t>
            </a:r>
          </a:p>
          <a:p>
            <a:r>
              <a:rPr lang="en-US" dirty="0" smtClean="0"/>
              <a:t>VP-Lyndon Johnson</a:t>
            </a:r>
          </a:p>
          <a:p>
            <a:r>
              <a:rPr lang="en-US" dirty="0" smtClean="0"/>
              <a:t>Election of 1960</a:t>
            </a:r>
          </a:p>
          <a:p>
            <a:r>
              <a:rPr lang="en-US" dirty="0" smtClean="0"/>
              <a:t>New Frontier</a:t>
            </a:r>
          </a:p>
          <a:p>
            <a:r>
              <a:rPr lang="en-US" dirty="0" smtClean="0"/>
              <a:t>Cold War</a:t>
            </a:r>
          </a:p>
          <a:p>
            <a:pPr lvl="1"/>
            <a:r>
              <a:rPr lang="en-US" dirty="0" smtClean="0"/>
              <a:t>Flexible Response</a:t>
            </a:r>
          </a:p>
          <a:p>
            <a:pPr lvl="1"/>
            <a:r>
              <a:rPr lang="en-US" dirty="0" smtClean="0"/>
              <a:t>Bay of Pigs Invasion</a:t>
            </a:r>
          </a:p>
          <a:p>
            <a:pPr lvl="1"/>
            <a:r>
              <a:rPr lang="en-US" dirty="0"/>
              <a:t>Space </a:t>
            </a:r>
            <a:r>
              <a:rPr lang="en-US" dirty="0" smtClean="0"/>
              <a:t>Race</a:t>
            </a:r>
          </a:p>
          <a:p>
            <a:pPr lvl="1"/>
            <a:r>
              <a:rPr lang="en-US" dirty="0" smtClean="0"/>
              <a:t>Peace Corps</a:t>
            </a:r>
          </a:p>
          <a:p>
            <a:pPr lvl="1"/>
            <a:r>
              <a:rPr lang="en-US" dirty="0" smtClean="0"/>
              <a:t>Alliance for Progress</a:t>
            </a:r>
          </a:p>
          <a:p>
            <a:pPr lvl="1"/>
            <a:r>
              <a:rPr lang="en-US" dirty="0"/>
              <a:t>Cuban Missile </a:t>
            </a:r>
            <a:r>
              <a:rPr lang="en-US" dirty="0" smtClean="0"/>
              <a:t>Crisis</a:t>
            </a:r>
          </a:p>
          <a:p>
            <a:pPr lvl="1"/>
            <a:r>
              <a:rPr lang="en-US" dirty="0" smtClean="0"/>
              <a:t>Berlin Wall</a:t>
            </a:r>
          </a:p>
          <a:p>
            <a:r>
              <a:rPr lang="en-US" dirty="0" smtClean="0"/>
              <a:t>Kennedy Assassination</a:t>
            </a:r>
          </a:p>
        </p:txBody>
      </p:sp>
      <p:pic>
        <p:nvPicPr>
          <p:cNvPr id="2" name="Picture 1"/>
          <p:cNvPicPr>
            <a:picLocks noChangeAspect="1"/>
          </p:cNvPicPr>
          <p:nvPr/>
        </p:nvPicPr>
        <p:blipFill>
          <a:blip r:embed="rId2"/>
          <a:stretch>
            <a:fillRect/>
          </a:stretch>
        </p:blipFill>
        <p:spPr>
          <a:xfrm>
            <a:off x="3897573" y="1139312"/>
            <a:ext cx="3880701" cy="4953000"/>
          </a:xfrm>
          <a:prstGeom prst="rect">
            <a:avLst/>
          </a:prstGeom>
        </p:spPr>
      </p:pic>
    </p:spTree>
    <p:extLst>
      <p:ext uri="{BB962C8B-B14F-4D97-AF65-F5344CB8AC3E}">
        <p14:creationId xmlns:p14="http://schemas.microsoft.com/office/powerpoint/2010/main" val="4052885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1000"/>
                                        <p:tgtEl>
                                          <p:spTgt spid="5">
                                            <p:txEl>
                                              <p:pRg st="11" end="11"/>
                                            </p:txEl>
                                          </p:spTgt>
                                        </p:tgtEl>
                                      </p:cBhvr>
                                    </p:animEffect>
                                    <p:anim calcmode="lin" valueType="num">
                                      <p:cBhvr>
                                        <p:cTn id="57"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Effect transition="in" filter="fade">
                                      <p:cBhvr>
                                        <p:cTn id="63" dur="1000"/>
                                        <p:tgtEl>
                                          <p:spTgt spid="5">
                                            <p:txEl>
                                              <p:pRg st="12" end="12"/>
                                            </p:txEl>
                                          </p:spTgt>
                                        </p:tgtEl>
                                      </p:cBhvr>
                                    </p:animEffect>
                                    <p:anim calcmode="lin" valueType="num">
                                      <p:cBhvr>
                                        <p:cTn id="64"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228600" y="1524000"/>
            <a:ext cx="3275636" cy="5105400"/>
          </a:xfrm>
        </p:spPr>
        <p:txBody>
          <a:bodyPr>
            <a:normAutofit/>
          </a:bodyPr>
          <a:lstStyle/>
          <a:p>
            <a:pPr lvl="0"/>
            <a:r>
              <a:rPr lang="en-US" dirty="0"/>
              <a:t>Texan, took the oath of office for presidency aboard plane that took John Kennedy’s body back to Washington from Dallas</a:t>
            </a:r>
          </a:p>
          <a:p>
            <a:pPr lvl="0"/>
            <a:r>
              <a:rPr lang="en-US" dirty="0"/>
              <a:t>6-3, 55 years old, had spent 26 years on Washington scene and served a decade as Democratic leader of the Senate where he had displayed the greatest gift for compromise since Henry Clay</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236" y="1752600"/>
            <a:ext cx="5639764" cy="446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4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381000" y="1600200"/>
            <a:ext cx="3657600" cy="5029200"/>
          </a:xfrm>
        </p:spPr>
        <p:txBody>
          <a:bodyPr>
            <a:normAutofit fontScale="92500" lnSpcReduction="10000"/>
          </a:bodyPr>
          <a:lstStyle/>
          <a:p>
            <a:pPr lvl="0"/>
            <a:r>
              <a:rPr lang="en-US" sz="2400" dirty="0"/>
              <a:t>Had first been sent to Washington from west Texas as a 29 year old congressman in 1937.  </a:t>
            </a:r>
            <a:endParaRPr lang="en-US" sz="2400" dirty="0" smtClean="0"/>
          </a:p>
          <a:p>
            <a:pPr lvl="0"/>
            <a:r>
              <a:rPr lang="en-US" sz="2400" dirty="0" smtClean="0"/>
              <a:t>Even </a:t>
            </a:r>
            <a:r>
              <a:rPr lang="en-US" sz="2400" dirty="0"/>
              <a:t>though he was a New Dealer, he would learn the lesson that liberal politics didn’t always win elections so he positioned himself in the middle. </a:t>
            </a:r>
            <a:endParaRPr lang="en-US" sz="2400" dirty="0" smtClean="0"/>
          </a:p>
          <a:p>
            <a:pPr lvl="0"/>
            <a:r>
              <a:rPr lang="en-US" sz="2400" dirty="0" smtClean="0"/>
              <a:t>“</a:t>
            </a:r>
            <a:r>
              <a:rPr lang="en-US" sz="2400" dirty="0"/>
              <a:t>I’m damned tired of being called a </a:t>
            </a:r>
            <a:r>
              <a:rPr lang="en-US" sz="2400" dirty="0" err="1"/>
              <a:t>Dixiecrat</a:t>
            </a:r>
            <a:r>
              <a:rPr lang="en-US" sz="2400" dirty="0"/>
              <a:t> in Washington and a communist in Texas”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822" y="1524000"/>
            <a:ext cx="4928178" cy="35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26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09"/>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152400" y="1219200"/>
            <a:ext cx="4724400" cy="5486400"/>
          </a:xfrm>
        </p:spPr>
        <p:txBody>
          <a:bodyPr>
            <a:normAutofit lnSpcReduction="10000"/>
          </a:bodyPr>
          <a:lstStyle/>
          <a:p>
            <a:r>
              <a:rPr lang="en-US" dirty="0" smtClean="0"/>
              <a:t>1948-</a:t>
            </a:r>
            <a:r>
              <a:rPr lang="en-US" dirty="0"/>
              <a:t>Lyndon Johnson won a Senate seat from Texas by campaigning in a helicopter.  He won with a questionable 87 vote margin (“Landslide Lyndon”). </a:t>
            </a:r>
            <a:endParaRPr lang="en-US" dirty="0" smtClean="0"/>
          </a:p>
          <a:p>
            <a:pPr lvl="0"/>
            <a:r>
              <a:rPr lang="en-US" dirty="0"/>
              <a:t>Became the Democratic majority leader of Senate in 1954 and controlled power second only to President Eisenhower in White House. </a:t>
            </a:r>
            <a:endParaRPr lang="en-US" dirty="0" smtClean="0"/>
          </a:p>
          <a:p>
            <a:pPr lvl="0"/>
            <a:r>
              <a:rPr lang="en-US" dirty="0" smtClean="0"/>
              <a:t> </a:t>
            </a:r>
            <a:r>
              <a:rPr lang="en-US" dirty="0"/>
              <a:t>After a few drinks in 1958 he told Texas </a:t>
            </a:r>
            <a:r>
              <a:rPr lang="en-US" dirty="0" smtClean="0"/>
              <a:t>Congressmen </a:t>
            </a:r>
            <a:r>
              <a:rPr lang="en-US" dirty="0"/>
              <a:t>Homer Thornberry and Jack Brooks—“I’m a powerful sumbitch, you know that?”  “You boys know how goddamn powerful I am?”  “Do you know Ike couldn’t pass the Lord’s Prayer without me</a:t>
            </a:r>
            <a:r>
              <a:rPr lang="en-US" dirty="0" smtClean="0"/>
              <a:t>?”</a:t>
            </a:r>
          </a:p>
          <a:p>
            <a:pPr lvl="0"/>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38200"/>
            <a:ext cx="39719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8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8958"/>
            <a:ext cx="7315200" cy="1154097"/>
          </a:xfrm>
        </p:spPr>
        <p:txBody>
          <a:bodyPr/>
          <a:lstStyle/>
          <a:p>
            <a:r>
              <a:rPr lang="en-US" dirty="0" smtClean="0"/>
              <a:t>Lyndon Johnson</a:t>
            </a:r>
            <a:endParaRPr lang="en-US" dirty="0"/>
          </a:p>
        </p:txBody>
      </p:sp>
      <p:sp>
        <p:nvSpPr>
          <p:cNvPr id="3" name="Content Placeholder 2"/>
          <p:cNvSpPr>
            <a:spLocks noGrp="1"/>
          </p:cNvSpPr>
          <p:nvPr>
            <p:ph idx="1"/>
          </p:nvPr>
        </p:nvSpPr>
        <p:spPr>
          <a:xfrm>
            <a:off x="304800" y="1403520"/>
            <a:ext cx="4419600" cy="5530679"/>
          </a:xfrm>
        </p:spPr>
        <p:txBody>
          <a:bodyPr/>
          <a:lstStyle/>
          <a:p>
            <a:r>
              <a:rPr lang="en-US" sz="2400" dirty="0"/>
              <a:t>“Johnson Treatment”—display of flesh pressing, backslapping, in your face arm-twisting that overbore friends and enemies. </a:t>
            </a:r>
            <a:endParaRPr lang="en-US" sz="2400" dirty="0" smtClean="0"/>
          </a:p>
          <a:p>
            <a:r>
              <a:rPr lang="en-US" sz="2400" dirty="0" smtClean="0"/>
              <a:t>His </a:t>
            </a:r>
            <a:r>
              <a:rPr lang="en-US" sz="2400" dirty="0"/>
              <a:t>ego and vanity were </a:t>
            </a:r>
            <a:r>
              <a:rPr lang="en-US" sz="2400" dirty="0" smtClean="0"/>
              <a:t>legendary</a:t>
            </a:r>
          </a:p>
          <a:p>
            <a:pPr lvl="1"/>
            <a:r>
              <a:rPr lang="en-US" sz="2400" dirty="0" smtClean="0"/>
              <a:t>on </a:t>
            </a:r>
            <a:r>
              <a:rPr lang="en-US" sz="2400" dirty="0"/>
              <a:t>a visit to the Pope, Johnson was presented a precious fourteenth-century painting from the Vatican art </a:t>
            </a:r>
            <a:r>
              <a:rPr lang="en-US" sz="2400" dirty="0" smtClean="0"/>
              <a:t>collection</a:t>
            </a:r>
          </a:p>
          <a:p>
            <a:pPr lvl="1"/>
            <a:r>
              <a:rPr lang="en-US" sz="2400" dirty="0" smtClean="0"/>
              <a:t>in </a:t>
            </a:r>
            <a:r>
              <a:rPr lang="en-US" sz="2400" dirty="0"/>
              <a:t>return, LBJ gave the pope a bust—of LBJ </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911" y="1233055"/>
            <a:ext cx="3875144" cy="550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9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970" y="304800"/>
            <a:ext cx="932597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88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446</TotalTime>
  <Words>2229</Words>
  <Application>Microsoft Office PowerPoint</Application>
  <PresentationFormat>On-screen Show (4:3)</PresentationFormat>
  <Paragraphs>152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Bookman Old Style</vt:lpstr>
      <vt:lpstr>Centaur</vt:lpstr>
      <vt:lpstr>Wingdings</vt:lpstr>
      <vt:lpstr>Perspective</vt:lpstr>
      <vt:lpstr>Lyndon Johnson and the Great Society</vt:lpstr>
      <vt:lpstr>Warm Up</vt:lpstr>
      <vt:lpstr>Liberalism</vt:lpstr>
      <vt:lpstr>John Kennedy</vt:lpstr>
      <vt:lpstr>Lyndon Johnson</vt:lpstr>
      <vt:lpstr>Lyndon Johnson</vt:lpstr>
      <vt:lpstr>Lyndon Johnson</vt:lpstr>
      <vt:lpstr>Lyndon Johnson</vt:lpstr>
      <vt:lpstr>PowerPoint Presentation</vt:lpstr>
      <vt:lpstr>PowerPoint Presentation</vt:lpstr>
      <vt:lpstr>Lyndon Johnson</vt:lpstr>
      <vt:lpstr>The War on Poverty</vt:lpstr>
      <vt:lpstr>War on Poverty</vt:lpstr>
      <vt:lpstr>Election of 1964</vt:lpstr>
      <vt:lpstr>Election of 1964</vt:lpstr>
      <vt:lpstr>The Great Society</vt:lpstr>
      <vt:lpstr>The Great Society</vt:lpstr>
      <vt:lpstr>The Great Society</vt:lpstr>
      <vt:lpstr>The Great Society</vt:lpstr>
      <vt:lpstr>The Great Society</vt:lpstr>
      <vt:lpstr>The Great Society and the war in Vietnam</vt:lpstr>
      <vt:lpstr>Warren Court</vt:lpstr>
      <vt:lpstr>The Warren Court</vt:lpstr>
      <vt:lpstr>Warren Court</vt:lpstr>
      <vt:lpstr>Brown vs. Board of Education</vt:lpstr>
      <vt:lpstr>PowerPoint Presentation</vt:lpstr>
      <vt:lpstr>The Burger Court</vt:lpstr>
      <vt:lpstr>Mapp v. Ohio (1961)</vt:lpstr>
      <vt:lpstr>Baker v. Carr (1962)</vt:lpstr>
      <vt:lpstr>Miranda v. Arizona (1966)</vt:lpstr>
      <vt:lpstr>Miranda Warning</vt:lpstr>
      <vt:lpstr>Lyndon Johnson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Lyndon Johnson and the Great Society</dc:title>
  <dc:creator>Dal</dc:creator>
  <cp:lastModifiedBy>dedwards4</cp:lastModifiedBy>
  <cp:revision>18</cp:revision>
  <dcterms:created xsi:type="dcterms:W3CDTF">2015-05-10T17:04:17Z</dcterms:created>
  <dcterms:modified xsi:type="dcterms:W3CDTF">2018-05-06T22:08:54Z</dcterms:modified>
</cp:coreProperties>
</file>