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11/2/2017</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11/2/2017</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Long Essay Question</a:t>
            </a:r>
            <a:endParaRPr lang="en-US" dirty="0"/>
          </a:p>
        </p:txBody>
      </p:sp>
      <p:sp>
        <p:nvSpPr>
          <p:cNvPr id="3" name="Subtitle 2"/>
          <p:cNvSpPr>
            <a:spLocks noGrp="1"/>
          </p:cNvSpPr>
          <p:nvPr>
            <p:ph type="subTitle" idx="1"/>
          </p:nvPr>
        </p:nvSpPr>
        <p:spPr/>
        <p:txBody>
          <a:bodyPr/>
          <a:lstStyle/>
          <a:p>
            <a:r>
              <a:rPr lang="en-US" dirty="0" smtClean="0"/>
              <a:t>2018 APUSH</a:t>
            </a:r>
            <a:endParaRPr lang="en-US" dirty="0"/>
          </a:p>
        </p:txBody>
      </p:sp>
    </p:spTree>
    <p:extLst>
      <p:ext uri="{BB962C8B-B14F-4D97-AF65-F5344CB8AC3E}">
        <p14:creationId xmlns:p14="http://schemas.microsoft.com/office/powerpoint/2010/main" val="3338050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Section II: Part B</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Long </a:t>
            </a:r>
            <a:r>
              <a:rPr lang="en-US" b="1" dirty="0"/>
              <a:t>Essay</a:t>
            </a:r>
            <a:r>
              <a:rPr lang="en-US" dirty="0"/>
              <a:t>—1 Question | 40 Minutes | 15% of Exam Score</a:t>
            </a:r>
          </a:p>
          <a:p>
            <a:r>
              <a:rPr lang="en-US" dirty="0"/>
              <a:t>Explain and analyze significant issues in U.S. history.</a:t>
            </a:r>
          </a:p>
          <a:p>
            <a:r>
              <a:rPr lang="en-US" dirty="0"/>
              <a:t>Develop an argument supported by an analysis of historical evidence.</a:t>
            </a:r>
          </a:p>
          <a:p>
            <a:r>
              <a:rPr lang="en-US" b="1" dirty="0"/>
              <a:t>Updates for 2017-18:</a:t>
            </a:r>
            <a:r>
              <a:rPr lang="en-US" dirty="0"/>
              <a:t> Five minutes have been added to the time allotted for the long essay. The question choices will continue to focus on the same theme and skill but will now allow students to select among three options, each focusing on a different range of time periods:</a:t>
            </a:r>
          </a:p>
          <a:p>
            <a:pPr lvl="1"/>
            <a:r>
              <a:rPr lang="en-US" dirty="0"/>
              <a:t>Option 1: periods 1-3</a:t>
            </a:r>
          </a:p>
          <a:p>
            <a:pPr lvl="1"/>
            <a:r>
              <a:rPr lang="en-US" dirty="0"/>
              <a:t>Option 2: periods 4-6</a:t>
            </a:r>
          </a:p>
          <a:p>
            <a:pPr lvl="1"/>
            <a:r>
              <a:rPr lang="en-US" dirty="0"/>
              <a:t>Option 3: periods 7-9</a:t>
            </a:r>
          </a:p>
          <a:p>
            <a:endParaRPr lang="en-US" dirty="0"/>
          </a:p>
        </p:txBody>
      </p:sp>
    </p:spTree>
    <p:extLst>
      <p:ext uri="{BB962C8B-B14F-4D97-AF65-F5344CB8AC3E}">
        <p14:creationId xmlns:p14="http://schemas.microsoft.com/office/powerpoint/2010/main" val="67158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Teamwork</a:t>
            </a:r>
            <a:endParaRPr lang="en-US" dirty="0"/>
          </a:p>
        </p:txBody>
      </p:sp>
      <p:sp>
        <p:nvSpPr>
          <p:cNvPr id="3" name="Content Placeholder 2"/>
          <p:cNvSpPr>
            <a:spLocks noGrp="1"/>
          </p:cNvSpPr>
          <p:nvPr>
            <p:ph idx="1"/>
          </p:nvPr>
        </p:nvSpPr>
        <p:spPr/>
        <p:txBody>
          <a:bodyPr/>
          <a:lstStyle/>
          <a:p>
            <a:pPr marL="0" indent="0">
              <a:buNone/>
            </a:pPr>
            <a:r>
              <a:rPr lang="en-US" dirty="0" smtClean="0"/>
              <a:t>Step 1:  </a:t>
            </a:r>
          </a:p>
          <a:p>
            <a:pPr marL="457200" indent="-457200">
              <a:buFont typeface="+mj-lt"/>
              <a:buAutoNum type="alphaLcPeriod"/>
            </a:pPr>
            <a:r>
              <a:rPr lang="en-US" dirty="0" smtClean="0"/>
              <a:t>Individually read and reflect with the LEQ rubric on your Period 3 Exam LEQ and how it was scored.</a:t>
            </a:r>
          </a:p>
          <a:p>
            <a:pPr marL="457200" indent="-457200">
              <a:buFont typeface="+mj-lt"/>
              <a:buAutoNum type="alphaLcPeriod"/>
            </a:pPr>
            <a:r>
              <a:rPr lang="en-US" dirty="0" smtClean="0"/>
              <a:t>Use the post it notes provided to write down anything about the rubric and your score that you don’t understand.  Post these on top of my desk in the back of the room.</a:t>
            </a:r>
            <a:endParaRPr lang="en-US" dirty="0"/>
          </a:p>
        </p:txBody>
      </p:sp>
    </p:spTree>
    <p:extLst>
      <p:ext uri="{BB962C8B-B14F-4D97-AF65-F5344CB8AC3E}">
        <p14:creationId xmlns:p14="http://schemas.microsoft.com/office/powerpoint/2010/main" val="408542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Teamwork</a:t>
            </a:r>
            <a:endParaRPr lang="en-US" dirty="0"/>
          </a:p>
        </p:txBody>
      </p:sp>
      <p:sp>
        <p:nvSpPr>
          <p:cNvPr id="3" name="Content Placeholder 2"/>
          <p:cNvSpPr>
            <a:spLocks noGrp="1"/>
          </p:cNvSpPr>
          <p:nvPr>
            <p:ph idx="1"/>
          </p:nvPr>
        </p:nvSpPr>
        <p:spPr/>
        <p:txBody>
          <a:bodyPr/>
          <a:lstStyle/>
          <a:p>
            <a:pPr marL="0" indent="0">
              <a:buNone/>
            </a:pPr>
            <a:r>
              <a:rPr lang="en-US" dirty="0" smtClean="0"/>
              <a:t>Step 2:  New (cleaner) Rubric</a:t>
            </a:r>
          </a:p>
          <a:p>
            <a:pPr marL="457200" indent="-457200">
              <a:buFont typeface="+mj-lt"/>
              <a:buAutoNum type="alphaLcPeriod"/>
            </a:pPr>
            <a:r>
              <a:rPr lang="en-US" dirty="0" smtClean="0"/>
              <a:t>Review the newer version of the rubric as a group.  </a:t>
            </a:r>
          </a:p>
          <a:p>
            <a:pPr marL="457200" indent="-457200">
              <a:buFont typeface="+mj-lt"/>
              <a:buAutoNum type="alphaLcPeriod"/>
            </a:pPr>
            <a:r>
              <a:rPr lang="en-US" dirty="0" smtClean="0"/>
              <a:t>Whole class reflection</a:t>
            </a:r>
            <a:endParaRPr lang="en-US" dirty="0"/>
          </a:p>
        </p:txBody>
      </p:sp>
    </p:spTree>
    <p:extLst>
      <p:ext uri="{BB962C8B-B14F-4D97-AF65-F5344CB8AC3E}">
        <p14:creationId xmlns:p14="http://schemas.microsoft.com/office/powerpoint/2010/main" val="2816658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Teamwork</a:t>
            </a:r>
            <a:endParaRPr lang="en-US" dirty="0"/>
          </a:p>
        </p:txBody>
      </p:sp>
      <p:sp>
        <p:nvSpPr>
          <p:cNvPr id="3" name="Content Placeholder 2"/>
          <p:cNvSpPr>
            <a:spLocks noGrp="1"/>
          </p:cNvSpPr>
          <p:nvPr>
            <p:ph idx="1"/>
          </p:nvPr>
        </p:nvSpPr>
        <p:spPr/>
        <p:txBody>
          <a:bodyPr/>
          <a:lstStyle/>
          <a:p>
            <a:pPr marL="0" indent="0">
              <a:buNone/>
            </a:pPr>
            <a:r>
              <a:rPr lang="en-US" dirty="0" smtClean="0"/>
              <a:t>Step 3:  Group LEQ plan and response</a:t>
            </a:r>
          </a:p>
          <a:p>
            <a:pPr marL="457200" indent="-457200">
              <a:buFont typeface="+mj-lt"/>
              <a:buAutoNum type="alphaLcPeriod"/>
            </a:pPr>
            <a:r>
              <a:rPr lang="en-US" dirty="0" smtClean="0"/>
              <a:t>Review the prompt</a:t>
            </a:r>
          </a:p>
          <a:p>
            <a:pPr marL="457200" indent="-457200">
              <a:buFont typeface="+mj-lt"/>
              <a:buAutoNum type="alphaLcPeriod"/>
            </a:pPr>
            <a:r>
              <a:rPr lang="en-US" dirty="0" smtClean="0"/>
              <a:t>Plan deductively</a:t>
            </a:r>
          </a:p>
          <a:p>
            <a:pPr marL="914400" lvl="1" indent="-457200">
              <a:buFont typeface="+mj-lt"/>
              <a:buAutoNum type="arabicPeriod"/>
            </a:pPr>
            <a:r>
              <a:rPr lang="en-US" dirty="0" smtClean="0"/>
              <a:t>Whole group writes thesis</a:t>
            </a:r>
          </a:p>
          <a:p>
            <a:pPr lvl="2"/>
            <a:r>
              <a:rPr lang="en-US" dirty="0" smtClean="0"/>
              <a:t>Answer the question, take a position, develop categories of analysis</a:t>
            </a:r>
          </a:p>
          <a:p>
            <a:pPr marL="914400" lvl="1" indent="-457200">
              <a:buFont typeface="+mj-lt"/>
              <a:buAutoNum type="arabicPeriod"/>
            </a:pPr>
            <a:r>
              <a:rPr lang="en-US" dirty="0" smtClean="0"/>
              <a:t>Whole group contextualizes the argument</a:t>
            </a:r>
          </a:p>
          <a:p>
            <a:pPr marL="914400" lvl="1" indent="-457200">
              <a:buFont typeface="+mj-lt"/>
              <a:buAutoNum type="arabicPeriod"/>
            </a:pPr>
            <a:r>
              <a:rPr lang="en-US" dirty="0" smtClean="0"/>
              <a:t>Whole group writes the first paragraph of the essay response</a:t>
            </a:r>
          </a:p>
          <a:p>
            <a:pPr marL="457200" indent="-457200">
              <a:buFont typeface="+mj-lt"/>
              <a:buAutoNum type="alphaLcPeriod"/>
            </a:pPr>
            <a:endParaRPr lang="en-US" dirty="0" smtClean="0"/>
          </a:p>
        </p:txBody>
      </p:sp>
    </p:spTree>
    <p:extLst>
      <p:ext uri="{BB962C8B-B14F-4D97-AF65-F5344CB8AC3E}">
        <p14:creationId xmlns:p14="http://schemas.microsoft.com/office/powerpoint/2010/main" val="1764022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Accountability Teamwork</a:t>
            </a:r>
            <a:endParaRPr lang="en-US" dirty="0"/>
          </a:p>
        </p:txBody>
      </p:sp>
      <p:sp>
        <p:nvSpPr>
          <p:cNvPr id="3" name="Content Placeholder 2"/>
          <p:cNvSpPr>
            <a:spLocks noGrp="1"/>
          </p:cNvSpPr>
          <p:nvPr>
            <p:ph idx="1"/>
          </p:nvPr>
        </p:nvSpPr>
        <p:spPr/>
        <p:txBody>
          <a:bodyPr/>
          <a:lstStyle/>
          <a:p>
            <a:pPr marL="0" indent="0">
              <a:buNone/>
            </a:pPr>
            <a:r>
              <a:rPr lang="en-US" dirty="0" smtClean="0"/>
              <a:t>Step 4:  </a:t>
            </a:r>
          </a:p>
          <a:p>
            <a:pPr marL="457200" indent="-457200">
              <a:buFont typeface="+mj-lt"/>
              <a:buAutoNum type="alphaLcPeriod"/>
            </a:pPr>
            <a:r>
              <a:rPr lang="en-US" dirty="0" smtClean="0"/>
              <a:t>Divide the group into your categories</a:t>
            </a:r>
          </a:p>
          <a:p>
            <a:pPr marL="914400" lvl="1" indent="-457200">
              <a:buFont typeface="+mj-lt"/>
              <a:buAutoNum type="arabicPeriod"/>
            </a:pPr>
            <a:r>
              <a:rPr lang="en-US" dirty="0" smtClean="0"/>
              <a:t>Each of the categorical groups plans and writes a paragraph using the core structure for that one paragraph.</a:t>
            </a:r>
          </a:p>
        </p:txBody>
      </p:sp>
    </p:spTree>
    <p:extLst>
      <p:ext uri="{BB962C8B-B14F-4D97-AF65-F5344CB8AC3E}">
        <p14:creationId xmlns:p14="http://schemas.microsoft.com/office/powerpoint/2010/main" val="3770436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 Teamwork</a:t>
            </a:r>
          </a:p>
        </p:txBody>
      </p:sp>
      <p:sp>
        <p:nvSpPr>
          <p:cNvPr id="3" name="Content Placeholder 2"/>
          <p:cNvSpPr>
            <a:spLocks noGrp="1"/>
          </p:cNvSpPr>
          <p:nvPr>
            <p:ph idx="1"/>
          </p:nvPr>
        </p:nvSpPr>
        <p:spPr/>
        <p:txBody>
          <a:bodyPr>
            <a:normAutofit lnSpcReduction="10000"/>
          </a:bodyPr>
          <a:lstStyle/>
          <a:p>
            <a:r>
              <a:rPr lang="en-US" dirty="0" smtClean="0"/>
              <a:t>Step 5</a:t>
            </a:r>
          </a:p>
          <a:p>
            <a:pPr marL="457200" indent="-457200">
              <a:buFont typeface="+mj-lt"/>
              <a:buAutoNum type="arabicParenR"/>
            </a:pPr>
            <a:r>
              <a:rPr lang="en-US" dirty="0" smtClean="0"/>
              <a:t>Whole group comes together and shares their bodied paragraph</a:t>
            </a:r>
          </a:p>
          <a:p>
            <a:pPr marL="457200" indent="-457200">
              <a:buFont typeface="+mj-lt"/>
              <a:buAutoNum type="arabicParenR"/>
            </a:pPr>
            <a:r>
              <a:rPr lang="en-US" dirty="0" smtClean="0"/>
              <a:t>Checklist</a:t>
            </a:r>
          </a:p>
          <a:p>
            <a:pPr marL="914400" lvl="1" indent="-457200">
              <a:buFont typeface="+mj-lt"/>
              <a:buAutoNum type="alphaLcPeriod"/>
            </a:pPr>
            <a:r>
              <a:rPr lang="en-US" dirty="0" smtClean="0"/>
              <a:t>Is the group using the core structure?  Is the group defending a thesis/topic sentence?</a:t>
            </a:r>
          </a:p>
          <a:p>
            <a:pPr marL="914400" lvl="1" indent="-457200">
              <a:buFont typeface="+mj-lt"/>
              <a:buAutoNum type="alphaLcPeriod"/>
            </a:pPr>
            <a:r>
              <a:rPr lang="en-US" dirty="0" smtClean="0"/>
              <a:t>Is the group going to be awarded at least one point for the evidence and one point for the analysis?</a:t>
            </a:r>
          </a:p>
          <a:p>
            <a:pPr marL="914400" lvl="1" indent="-457200">
              <a:buFont typeface="+mj-lt"/>
              <a:buAutoNum type="alphaLcPeriod"/>
            </a:pPr>
            <a:r>
              <a:rPr lang="en-US" dirty="0" smtClean="0"/>
              <a:t>Is the group going to potentially receive one additional point for evidence and one additional point for analysis?</a:t>
            </a:r>
            <a:endParaRPr lang="en-US" dirty="0"/>
          </a:p>
        </p:txBody>
      </p:sp>
    </p:spTree>
    <p:extLst>
      <p:ext uri="{BB962C8B-B14F-4D97-AF65-F5344CB8AC3E}">
        <p14:creationId xmlns:p14="http://schemas.microsoft.com/office/powerpoint/2010/main" val="1476744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 Teamwork</a:t>
            </a:r>
          </a:p>
        </p:txBody>
      </p:sp>
      <p:sp>
        <p:nvSpPr>
          <p:cNvPr id="3" name="Content Placeholder 2"/>
          <p:cNvSpPr>
            <a:spLocks noGrp="1"/>
          </p:cNvSpPr>
          <p:nvPr>
            <p:ph idx="1"/>
          </p:nvPr>
        </p:nvSpPr>
        <p:spPr/>
        <p:txBody>
          <a:bodyPr/>
          <a:lstStyle/>
          <a:p>
            <a:r>
              <a:rPr lang="en-US" dirty="0" smtClean="0"/>
              <a:t>Step 6</a:t>
            </a:r>
          </a:p>
          <a:p>
            <a:pPr marL="914400" lvl="1" indent="-457200">
              <a:buFont typeface="+mj-lt"/>
              <a:buAutoNum type="arabicPeriod"/>
            </a:pPr>
            <a:r>
              <a:rPr lang="en-US" dirty="0" smtClean="0"/>
              <a:t>Combine the bodied paragraphs with the thesis.</a:t>
            </a:r>
          </a:p>
          <a:p>
            <a:pPr marL="914400" lvl="1" indent="-457200">
              <a:buFont typeface="+mj-lt"/>
              <a:buAutoNum type="arabicPeriod"/>
            </a:pPr>
            <a:r>
              <a:rPr lang="en-US" dirty="0" smtClean="0"/>
              <a:t>Whole group writes a conclusion.</a:t>
            </a:r>
          </a:p>
          <a:p>
            <a:pPr marL="1371600" lvl="2" indent="-457200">
              <a:buFont typeface="+mj-lt"/>
              <a:buAutoNum type="alphaLcPeriod"/>
            </a:pPr>
            <a:r>
              <a:rPr lang="en-US" dirty="0" smtClean="0"/>
              <a:t>Does the group still need the second REASONING point?  If so, use the conclusion to display the complex understanding that you need for the point.</a:t>
            </a:r>
          </a:p>
          <a:p>
            <a:pPr lvl="3"/>
            <a:r>
              <a:rPr lang="en-US" dirty="0" smtClean="0"/>
              <a:t>Synthesis</a:t>
            </a:r>
          </a:p>
          <a:p>
            <a:pPr lvl="3"/>
            <a:r>
              <a:rPr lang="en-US" dirty="0" smtClean="0"/>
              <a:t>Both parts of the reasoning skill</a:t>
            </a:r>
          </a:p>
          <a:p>
            <a:pPr lvl="3"/>
            <a:r>
              <a:rPr lang="en-US" dirty="0" smtClean="0"/>
              <a:t>Alternative points of view</a:t>
            </a:r>
            <a:endParaRPr lang="en-US" dirty="0"/>
          </a:p>
        </p:txBody>
      </p:sp>
    </p:spTree>
    <p:extLst>
      <p:ext uri="{BB962C8B-B14F-4D97-AF65-F5344CB8AC3E}">
        <p14:creationId xmlns:p14="http://schemas.microsoft.com/office/powerpoint/2010/main" val="1784795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Be prepared to discuss Civics work on the Executive Branch on Friday.</a:t>
            </a:r>
          </a:p>
          <a:p>
            <a:r>
              <a:rPr lang="en-US" dirty="0" smtClean="0"/>
              <a:t>Be prepared for a DBQ exercise.  Read about the Industrial Revolution in Brinkley</a:t>
            </a:r>
            <a:endParaRPr lang="en-US" dirty="0"/>
          </a:p>
        </p:txBody>
      </p:sp>
    </p:spTree>
    <p:extLst>
      <p:ext uri="{BB962C8B-B14F-4D97-AF65-F5344CB8AC3E}">
        <p14:creationId xmlns:p14="http://schemas.microsoft.com/office/powerpoint/2010/main" val="5013065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31</TotalTime>
  <Words>362</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Tw Cen MT</vt:lpstr>
      <vt:lpstr>Circuit</vt:lpstr>
      <vt:lpstr>Long Essay Question</vt:lpstr>
      <vt:lpstr>Section II: Part B </vt:lpstr>
      <vt:lpstr>Accountability Teamwork</vt:lpstr>
      <vt:lpstr>Accountability Teamwork</vt:lpstr>
      <vt:lpstr>Accountability Teamwork</vt:lpstr>
      <vt:lpstr>Accountability Teamwork</vt:lpstr>
      <vt:lpstr>Accountability Teamwork</vt:lpstr>
      <vt:lpstr>Accountability Teamwork</vt:lpstr>
      <vt:lpstr>Homework</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Essay Question</dc:title>
  <dc:creator>dedwards4</dc:creator>
  <cp:lastModifiedBy>dedwards4</cp:lastModifiedBy>
  <cp:revision>3</cp:revision>
  <dcterms:created xsi:type="dcterms:W3CDTF">2017-11-02T11:57:20Z</dcterms:created>
  <dcterms:modified xsi:type="dcterms:W3CDTF">2017-11-02T12:28:44Z</dcterms:modified>
</cp:coreProperties>
</file>