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9" r:id="rId5"/>
    <p:sldId id="258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7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5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96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06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0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94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3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3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2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8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7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7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5775E-825E-4A51-A73C-6FE8BAA88735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84BA5-7BAE-452A-90A6-085208004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9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Abraham Lincoln’s Second inaugural Address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5, 1865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05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71512"/>
            <a:ext cx="76200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group will examine the following primary resources to determine the context in which President Lincoln gave his second inaugural address:</a:t>
            </a:r>
          </a:p>
          <a:p>
            <a:pPr lvl="1" fontAlgn="base"/>
            <a:r>
              <a:rPr lang="en-US" dirty="0">
                <a:effectLst/>
              </a:rPr>
              <a:t>"Grant Takes Command" (1864/1865)</a:t>
            </a:r>
          </a:p>
          <a:p>
            <a:pPr lvl="1" fontAlgn="base"/>
            <a:r>
              <a:rPr lang="en-US" dirty="0">
                <a:effectLst/>
              </a:rPr>
              <a:t>Charles Sumner, "Letter to John Bright" (March 13, 1865)</a:t>
            </a:r>
          </a:p>
          <a:p>
            <a:pPr lvl="1" fontAlgn="base"/>
            <a:r>
              <a:rPr lang="en-US" dirty="0">
                <a:effectLst/>
              </a:rPr>
              <a:t>Jefferson Davis, "African Church Speech" (February 6, 1865</a:t>
            </a:r>
            <a:r>
              <a:rPr lang="en-US" dirty="0" smtClean="0">
                <a:effectLst/>
              </a:rPr>
              <a:t>)</a:t>
            </a:r>
          </a:p>
          <a:p>
            <a:pPr fontAlgn="base"/>
            <a:r>
              <a:rPr lang="en-US" dirty="0" smtClean="0">
                <a:effectLst/>
              </a:rPr>
              <a:t>As a group answer the questions that follow for each of the documents</a:t>
            </a:r>
            <a:endParaRPr lang="en-US" dirty="0">
              <a:effectLst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374" y="0"/>
            <a:ext cx="10353761" cy="1326321"/>
          </a:xfrm>
        </p:spPr>
        <p:txBody>
          <a:bodyPr/>
          <a:lstStyle/>
          <a:p>
            <a:r>
              <a:rPr lang="en-US" dirty="0" smtClean="0"/>
              <a:t>Document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1" y="1326321"/>
            <a:ext cx="11249528" cy="5142717"/>
          </a:xfrm>
        </p:spPr>
        <p:txBody>
          <a:bodyPr>
            <a:normAutofit fontScale="85000" lnSpcReduction="20000"/>
          </a:bodyPr>
          <a:lstStyle/>
          <a:p>
            <a:pPr lvl="1" fontAlgn="base"/>
            <a:r>
              <a:rPr lang="en-US" dirty="0">
                <a:effectLst/>
              </a:rPr>
              <a:t>"Grant Takes Command" (1864/1865</a:t>
            </a:r>
            <a:r>
              <a:rPr lang="en-US" dirty="0" smtClean="0">
                <a:effectLst/>
              </a:rPr>
              <a:t>)</a:t>
            </a:r>
          </a:p>
          <a:p>
            <a:pPr lvl="2" fontAlgn="base"/>
            <a:r>
              <a:rPr lang="en-US" dirty="0">
                <a:effectLst/>
              </a:rPr>
              <a:t>What evidence do you find in this article that the Union is winning in late 1864 and early 1865, and that the South is collapsing?</a:t>
            </a:r>
          </a:p>
          <a:p>
            <a:pPr marL="914400" lvl="2" indent="0" fontAlgn="base">
              <a:buNone/>
            </a:pPr>
            <a:endParaRPr lang="en-US" dirty="0">
              <a:effectLst/>
            </a:endParaRPr>
          </a:p>
          <a:p>
            <a:pPr lvl="1" fontAlgn="base"/>
            <a:r>
              <a:rPr lang="en-US" dirty="0">
                <a:effectLst/>
              </a:rPr>
              <a:t>Charles Sumner, "Letter to John Bright" (March 13, 1865</a:t>
            </a:r>
            <a:r>
              <a:rPr lang="en-US" dirty="0" smtClean="0">
                <a:effectLst/>
              </a:rPr>
              <a:t>)</a:t>
            </a:r>
          </a:p>
          <a:p>
            <a:pPr lvl="2" fontAlgn="base"/>
            <a:r>
              <a:rPr lang="en-US" dirty="0">
                <a:effectLst/>
              </a:rPr>
              <a:t>What does Sumner propose should be done with the land of former slave-owners in the South?</a:t>
            </a:r>
          </a:p>
          <a:p>
            <a:pPr lvl="2" fontAlgn="base"/>
            <a:r>
              <a:rPr lang="en-US" dirty="0">
                <a:effectLst/>
              </a:rPr>
              <a:t>What reasons does Sumner give for securing "suffrage" or the vote to the freedmen? What ultimate benefit does this bestow upon the United States?</a:t>
            </a:r>
          </a:p>
          <a:p>
            <a:pPr lvl="2" fontAlgn="base"/>
            <a:r>
              <a:rPr lang="en-US" dirty="0">
                <a:effectLst/>
              </a:rPr>
              <a:t>What other proposals that Sumner offers in his letter would be seen as hostile by white southerners?</a:t>
            </a:r>
          </a:p>
          <a:p>
            <a:pPr lvl="2" fontAlgn="base"/>
            <a:r>
              <a:rPr lang="en-US" dirty="0">
                <a:effectLst/>
              </a:rPr>
              <a:t>Describe the attitude Sumner has toward "the rebel states" and provide evidence for your answer.</a:t>
            </a:r>
          </a:p>
          <a:p>
            <a:pPr lvl="2" fontAlgn="base"/>
            <a:endParaRPr lang="en-US" dirty="0">
              <a:effectLst/>
            </a:endParaRPr>
          </a:p>
          <a:p>
            <a:pPr lvl="1" fontAlgn="base"/>
            <a:r>
              <a:rPr lang="en-US" dirty="0">
                <a:effectLst/>
              </a:rPr>
              <a:t>Jefferson Davis, "African Church Speech" (February 6, 1865</a:t>
            </a:r>
            <a:r>
              <a:rPr lang="en-US" dirty="0" smtClean="0">
                <a:effectLst/>
              </a:rPr>
              <a:t>)</a:t>
            </a:r>
          </a:p>
          <a:p>
            <a:pPr lvl="2" fontAlgn="base"/>
            <a:r>
              <a:rPr lang="en-US" dirty="0">
                <a:effectLst/>
              </a:rPr>
              <a:t>Is Jefferson Davis hopeful or pessimistic about the Confederate war effort? Give evidence for your </a:t>
            </a:r>
            <a:r>
              <a:rPr lang="en-US" dirty="0" smtClean="0">
                <a:effectLst/>
              </a:rPr>
              <a:t>answer.</a:t>
            </a:r>
          </a:p>
          <a:p>
            <a:pPr lvl="2" fontAlgn="base"/>
            <a:r>
              <a:rPr lang="en-US" dirty="0" smtClean="0">
                <a:effectLst/>
              </a:rPr>
              <a:t>What </a:t>
            </a:r>
            <a:r>
              <a:rPr lang="en-US" dirty="0">
                <a:effectLst/>
              </a:rPr>
              <a:t>does Davis believe is required for the Confederate cause to succeed at this stage of the conflict? What does he call upon the citizens of the Confederacy to do?</a:t>
            </a:r>
          </a:p>
          <a:p>
            <a:pPr lvl="2" fontAlgn="base"/>
            <a:r>
              <a:rPr lang="en-US" dirty="0">
                <a:effectLst/>
              </a:rPr>
              <a:t>What can you infer from the "African Church Speech" about the status or morale of the Confederate military? Cite an example or two in support of your answer.</a:t>
            </a:r>
          </a:p>
          <a:p>
            <a:pPr lvl="2" fontAlgn="base"/>
            <a:r>
              <a:rPr lang="en-US" dirty="0">
                <a:effectLst/>
              </a:rPr>
              <a:t>Is Davis open to having the Confederate states rejoin the American union? Explain.</a:t>
            </a:r>
          </a:p>
          <a:p>
            <a:pPr lvl="2" fontAlgn="base"/>
            <a:r>
              <a:rPr lang="en-US" dirty="0">
                <a:effectLst/>
              </a:rPr>
              <a:t>Describe the attitude Davis has towards "the enemy" and provide evidence for your answer</a:t>
            </a:r>
          </a:p>
          <a:p>
            <a:pPr lvl="2" fontAlgn="base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your own inaugural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 smtClean="0">
                <a:effectLst/>
              </a:rPr>
              <a:t>You are Abraham Lincoln and you are tasked with writing an inaugural address for your second term in office.  Consider the following when writing your address:</a:t>
            </a:r>
            <a:endParaRPr lang="en-US" b="1" dirty="0">
              <a:effectLst/>
            </a:endParaRPr>
          </a:p>
          <a:p>
            <a:pPr lvl="1" fontAlgn="base"/>
            <a:r>
              <a:rPr lang="en-US" dirty="0">
                <a:effectLst/>
              </a:rPr>
              <a:t>what you know to be true about the nation in 1865</a:t>
            </a:r>
          </a:p>
          <a:p>
            <a:pPr lvl="1" fontAlgn="base"/>
            <a:r>
              <a:rPr lang="en-US" dirty="0">
                <a:effectLst/>
              </a:rPr>
              <a:t>your thoughts on the cause of the war</a:t>
            </a:r>
          </a:p>
          <a:p>
            <a:pPr lvl="1" fontAlgn="base"/>
            <a:r>
              <a:rPr lang="en-US" dirty="0">
                <a:effectLst/>
              </a:rPr>
              <a:t>a way to put the nation's conflict into perspective</a:t>
            </a:r>
          </a:p>
          <a:p>
            <a:pPr lvl="1" fontAlgn="base"/>
            <a:r>
              <a:rPr lang="en-US" dirty="0">
                <a:effectLst/>
              </a:rPr>
              <a:t>how you will deal with a nation whose sections are hostile to each other</a:t>
            </a:r>
          </a:p>
          <a:p>
            <a:pPr lvl="1" fontAlgn="base"/>
            <a:r>
              <a:rPr lang="en-US" dirty="0">
                <a:effectLst/>
              </a:rPr>
              <a:t>where you will lead the country over the next four years</a:t>
            </a:r>
          </a:p>
          <a:p>
            <a:pPr lvl="1" fontAlgn="base"/>
            <a:r>
              <a:rPr lang="en-US" dirty="0">
                <a:effectLst/>
              </a:rPr>
              <a:t>your goals and vision for the nation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2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Lincoln’s Second Inaugural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en-US" dirty="0">
                <a:effectLst/>
              </a:rPr>
              <a:t>In the second paragraph, what does Lincoln say that Americans (North and South) believed about the "impending civil-war"? Why does he not identify the South as responsible for starting the war?</a:t>
            </a:r>
          </a:p>
          <a:p>
            <a:pPr fontAlgn="base"/>
            <a:r>
              <a:rPr lang="en-US" dirty="0">
                <a:effectLst/>
              </a:rPr>
              <a:t>What connection does Lincoln make between slavery and the Civil War?</a:t>
            </a:r>
          </a:p>
          <a:p>
            <a:pPr fontAlgn="base"/>
            <a:r>
              <a:rPr lang="en-US" dirty="0">
                <a:effectLst/>
              </a:rPr>
              <a:t>What two or three things about the Civil War does Lincoln say the American people did not expect?</a:t>
            </a:r>
          </a:p>
          <a:p>
            <a:pPr fontAlgn="base"/>
            <a:r>
              <a:rPr lang="en-US" dirty="0">
                <a:effectLst/>
              </a:rPr>
              <a:t>What does Lincoln "suppose" God may be accomplishing with the Civil War?</a:t>
            </a:r>
          </a:p>
          <a:p>
            <a:pPr fontAlgn="base"/>
            <a:r>
              <a:rPr lang="en-US" dirty="0">
                <a:effectLst/>
              </a:rPr>
              <a:t>How does Lincoln's interpretation of the war humble both victorious Northerners and defeated Southerners? Why is this useful given the historical context in March 1865?</a:t>
            </a:r>
          </a:p>
          <a:p>
            <a:pPr fontAlgn="base"/>
            <a:r>
              <a:rPr lang="en-US" dirty="0">
                <a:effectLst/>
              </a:rPr>
              <a:t>In terms of both the war and slavery, how do Lincoln's references to the Bible help him to explain what has happened to the country since his first presidential inauguration?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54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294</TotalTime>
  <Words>582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Abraham Lincoln’s Second inaugural Address</vt:lpstr>
      <vt:lpstr>PowerPoint Presentation</vt:lpstr>
      <vt:lpstr>Group Activity</vt:lpstr>
      <vt:lpstr>Document questions</vt:lpstr>
      <vt:lpstr>Write your own inaugural Address</vt:lpstr>
      <vt:lpstr>Lincoln’s Second Inaugural Address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Lincoln’s Second inaugural Address</dc:title>
  <dc:creator>dedwards4</dc:creator>
  <cp:lastModifiedBy>dedwards4</cp:lastModifiedBy>
  <cp:revision>5</cp:revision>
  <dcterms:created xsi:type="dcterms:W3CDTF">2015-12-14T16:16:55Z</dcterms:created>
  <dcterms:modified xsi:type="dcterms:W3CDTF">2015-12-14T21:11:01Z</dcterms:modified>
</cp:coreProperties>
</file>