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ucida Sans" panose="020B0602030504020204" pitchFamily="34" charset="0"/>
      <p:regular r:id="rId23"/>
      <p:bold r:id="rId24"/>
      <p:italic r:id="rId25"/>
      <p:boldItalic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156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17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39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8764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46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617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221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0789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94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52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379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058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37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295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58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311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54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80C7E2"/>
              </a:buClr>
              <a:buFont typeface="Lucida Sans"/>
              <a:buNone/>
              <a:defRPr sz="48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560"/>
              </a:spcBef>
              <a:buClr>
                <a:srgbClr val="F9F9F9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ctr" rtl="0">
              <a:spcBef>
                <a:spcPts val="480"/>
              </a:spcBef>
              <a:buClr>
                <a:schemeClr val="lt1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ctr" rtl="0">
              <a:spcBef>
                <a:spcPts val="440"/>
              </a:spcBef>
              <a:buClr>
                <a:schemeClr val="lt1"/>
              </a:buClr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0C7E2"/>
              </a:buClr>
              <a:buFont typeface="Lucida Sans"/>
              <a:buNone/>
              <a:defRPr sz="41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306070" algn="l" rtl="0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59436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0C7E2"/>
              </a:buClr>
              <a:buFont typeface="Lucida Sans"/>
              <a:buNone/>
              <a:defRPr sz="41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306070" algn="l" rtl="0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59436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0C7E2"/>
              </a:buClr>
              <a:buFont typeface="Lucida Sans"/>
              <a:buNone/>
              <a:defRPr sz="41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306070" algn="l" rtl="0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59436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6B3D1"/>
              </a:buClr>
              <a:buFont typeface="Lucida Sans"/>
              <a:buNone/>
              <a:defRPr sz="4800" b="1" i="0" u="none" strike="noStrike" cap="none">
                <a:solidFill>
                  <a:srgbClr val="56B3D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73152" marR="0" lvl="0" indent="-9652" algn="l" rtl="0">
              <a:spcBef>
                <a:spcPts val="400"/>
              </a:spcBef>
              <a:buClr>
                <a:srgbClr val="F9F9F9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284480" algn="l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232155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184911" algn="l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186436" algn="l" rtl="0">
              <a:spcBef>
                <a:spcPts val="280"/>
              </a:spcBef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0C7E2"/>
              </a:buClr>
              <a:buFont typeface="Lucida Sans"/>
              <a:buNone/>
              <a:defRPr sz="41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314325" algn="l" rtl="0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111505" algn="l" rtl="0">
              <a:spcBef>
                <a:spcPts val="40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70611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72136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314325" algn="l" rtl="0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111505" algn="l" rtl="0">
              <a:spcBef>
                <a:spcPts val="40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70611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72136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0C7E2"/>
              </a:buClr>
              <a:buFont typeface="Lucida Sans"/>
              <a:buNone/>
              <a:defRPr sz="41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rgbClr val="F9F9F9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284480" algn="l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232155" algn="l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184911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186436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480"/>
              </a:spcBef>
              <a:buClr>
                <a:srgbClr val="F9F9F9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284480" algn="l" rtl="0">
              <a:spcBef>
                <a:spcPts val="400"/>
              </a:spcBef>
              <a:buClr>
                <a:schemeClr val="l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232155" algn="l" rtl="0">
              <a:spcBef>
                <a:spcPts val="360"/>
              </a:spcBef>
              <a:buClr>
                <a:schemeClr val="lt1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184911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186436" algn="l" rtl="0">
              <a:spcBef>
                <a:spcPts val="320"/>
              </a:spcBef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322580" algn="l" rtl="0">
              <a:spcBef>
                <a:spcPts val="480"/>
              </a:spcBef>
              <a:buClr>
                <a:srgbClr val="F9F9F9"/>
              </a:buClr>
              <a:buSzPct val="65000"/>
              <a:buFont typeface="Noto Sans Symbols"/>
              <a:buChar char="⬜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82880" algn="l" rtl="0">
              <a:spcBef>
                <a:spcPts val="40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123570" algn="l" rtl="0">
              <a:spcBef>
                <a:spcPts val="36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83311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84836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322580" algn="l" rtl="0">
              <a:spcBef>
                <a:spcPts val="480"/>
              </a:spcBef>
              <a:buClr>
                <a:srgbClr val="F9F9F9"/>
              </a:buClr>
              <a:buSzPct val="65000"/>
              <a:buFont typeface="Noto Sans Symbols"/>
              <a:buChar char="⬜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82880" algn="l" rtl="0">
              <a:spcBef>
                <a:spcPts val="40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123570" algn="l" rtl="0">
              <a:spcBef>
                <a:spcPts val="36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83311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84836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0C7E2"/>
              </a:buClr>
              <a:buFont typeface="Lucida Sans"/>
              <a:buNone/>
              <a:defRPr sz="41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75CDED"/>
              </a:buClr>
              <a:buFont typeface="Lucida Sans"/>
              <a:buNone/>
              <a:defRPr sz="2200" b="0" i="0" u="none" strike="noStrike" cap="none">
                <a:solidFill>
                  <a:srgbClr val="75CDED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F9F9F9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284480" algn="l" rtl="0">
              <a:spcBef>
                <a:spcPts val="240"/>
              </a:spcBef>
              <a:buClr>
                <a:schemeClr val="l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232155" algn="l" rtl="0">
              <a:spcBef>
                <a:spcPts val="200"/>
              </a:spcBef>
              <a:buClr>
                <a:schemeClr val="lt1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184911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186436" algn="l" rtl="0">
              <a:spcBef>
                <a:spcPts val="180"/>
              </a:spcBef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314325" algn="l" rtl="0">
              <a:spcBef>
                <a:spcPts val="520"/>
              </a:spcBef>
              <a:buClr>
                <a:srgbClr val="F9F9F9"/>
              </a:buClr>
              <a:buSzPct val="64999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72136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80C7E2"/>
              </a:buClr>
              <a:buFont typeface="Lucida Sans"/>
              <a:buNone/>
              <a:defRPr sz="20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548640" marR="0" lvl="0" indent="-2540" algn="l" rtl="0">
              <a:spcBef>
                <a:spcPts val="640"/>
              </a:spcBef>
              <a:buClr>
                <a:srgbClr val="F9F9F9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59436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buClr>
                <a:srgbClr val="F9F9F9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223520" algn="l" rtl="0">
              <a:spcBef>
                <a:spcPts val="24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171830" algn="l" rtl="0">
              <a:spcBef>
                <a:spcPts val="20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127761" algn="l" rtl="0">
              <a:spcBef>
                <a:spcPts val="18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129286" algn="l" rtl="0">
              <a:spcBef>
                <a:spcPts val="18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80C7E2"/>
              </a:buClr>
              <a:buFont typeface="Lucida Sans"/>
              <a:buNone/>
              <a:defRPr sz="41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548640" marR="0" lvl="0" indent="-306070" algn="l" rtl="0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68680" marR="0" lvl="1" indent="-16256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33856" marR="0" lvl="2" indent="-99441" algn="l" rtl="0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53312" marR="0" lvl="3" indent="-57911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545336" marR="0" lvl="4" indent="-59436" algn="l" rtl="0">
              <a:spcBef>
                <a:spcPts val="400"/>
              </a:spcBef>
              <a:buClr>
                <a:schemeClr val="lt1"/>
              </a:buClr>
              <a:buSzPct val="100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1764792" marR="0" lvl="5" indent="-75692" algn="l" rtl="0">
              <a:spcBef>
                <a:spcPts val="360"/>
              </a:spcBef>
              <a:buClr>
                <a:schemeClr val="lt1"/>
              </a:buClr>
              <a:buSzPct val="1000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1965960" marR="0" lvl="6" indent="-86360" algn="l" rtl="0">
              <a:spcBef>
                <a:spcPts val="32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2167128" marR="0" lvl="7" indent="-97027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2368296" marR="0" lvl="8" indent="-94995" algn="l" rtl="0">
              <a:spcBef>
                <a:spcPts val="280"/>
              </a:spcBef>
              <a:buClr>
                <a:schemeClr val="lt1"/>
              </a:buClr>
              <a:buSzPct val="1000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lang="en-US" sz="1200" b="0" i="0" u="none" strike="noStrike" cap="none">
              <a:solidFill>
                <a:srgbClr val="BABABA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wrap="square"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48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LEGISLATIVE BRANCH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9F9F9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Article I</a:t>
            </a:r>
          </a:p>
        </p:txBody>
      </p:sp>
      <p:pic>
        <p:nvPicPr>
          <p:cNvPr id="91" name="Shape 91" descr="http://www.adacourse.org/courtconcepts/images/ofcc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4191000"/>
            <a:ext cx="67818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369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What is the term for Representatives and Senators?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Representatives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yr terms</a:t>
            </a: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Senate </a:t>
            </a:r>
          </a:p>
          <a:p>
            <a:pPr marL="868680" marR="0" lvl="1" indent="-28448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6 yr terms</a:t>
            </a:r>
          </a:p>
        </p:txBody>
      </p:sp>
      <p:pic>
        <p:nvPicPr>
          <p:cNvPr id="151" name="Shape 151" descr="C:\Users\Maureen\AppData\Local\Microsoft\Windows\Temporary Internet Files\Content.IE5\O4SBHM76\MCj0229633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743200"/>
            <a:ext cx="3575457" cy="305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369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Who are the party leaders in Congress?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458"/>
              <a:buFont typeface="Noto Sans Symbols"/>
              <a:buChar char="⬜"/>
            </a:pPr>
            <a:r>
              <a:rPr lang="en-US" sz="238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Majority Leader</a:t>
            </a:r>
          </a:p>
          <a:p>
            <a:pPr marL="868680" marR="0" lvl="1" indent="-2844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81600"/>
              <a:buFont typeface="Noto Sans Symbols"/>
              <a:buChar char="◼"/>
            </a:pPr>
            <a:r>
              <a:rPr lang="en-US" sz="204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Leader from the political party in each house that more than half the members belong</a:t>
            </a:r>
          </a:p>
          <a:p>
            <a:pPr marL="1133856" marR="0" lvl="2" indent="-232155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ct val="93500"/>
              <a:buFont typeface="Noto Sans Symbols"/>
              <a:buChar char="▫"/>
            </a:pPr>
            <a:r>
              <a:rPr lang="en-US" sz="187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Rep. Kevin McCarthy </a:t>
            </a:r>
          </a:p>
          <a:p>
            <a:pPr marL="868680" marR="0" lvl="1" indent="-2844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4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9F9F9"/>
              </a:buClr>
              <a:buSzPct val="64458"/>
              <a:buFont typeface="Noto Sans Symbols"/>
              <a:buChar char="⬜"/>
            </a:pPr>
            <a:r>
              <a:rPr lang="en-US" sz="238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Minority Leader</a:t>
            </a:r>
          </a:p>
          <a:p>
            <a:pPr marL="868680" marR="0" lvl="1" indent="-2844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81600"/>
              <a:buFont typeface="Noto Sans Symbols"/>
              <a:buChar char="◼"/>
            </a:pPr>
            <a:r>
              <a:rPr lang="en-US" sz="204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Leader from the political party in each house that less than half the members belong</a:t>
            </a:r>
          </a:p>
          <a:p>
            <a:pPr marL="1133856" marR="0" lvl="2" indent="-232155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ct val="93500"/>
              <a:buFont typeface="Noto Sans Symbols"/>
              <a:buChar char="▫"/>
            </a:pPr>
            <a:r>
              <a:rPr lang="en-US" sz="187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Dem. Nancy Pelosi</a:t>
            </a:r>
          </a:p>
          <a:p>
            <a:pPr marL="868680" marR="0" lvl="1" indent="-2844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04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9F9F9"/>
              </a:buClr>
              <a:buSzPct val="64458"/>
              <a:buFont typeface="Noto Sans Symbols"/>
              <a:buChar char="⬜"/>
            </a:pPr>
            <a:r>
              <a:rPr lang="en-US" sz="238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Party Whips</a:t>
            </a:r>
          </a:p>
          <a:p>
            <a:pPr marL="868680" marR="0" lvl="1" indent="-2844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81600"/>
              <a:buFont typeface="Noto Sans Symbols"/>
              <a:buChar char="◼"/>
            </a:pPr>
            <a:r>
              <a:rPr lang="en-US" sz="204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Party member who helps the floor leader by making sure representatives are present for key votes</a:t>
            </a:r>
          </a:p>
          <a:p>
            <a:pPr marL="1133856" marR="0" lvl="2" indent="-232155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ct val="93500"/>
              <a:buFont typeface="Noto Sans Symbols"/>
              <a:buChar char="▫"/>
            </a:pPr>
            <a:r>
              <a:rPr lang="en-US" sz="187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Rep. Steve Scalise </a:t>
            </a:r>
          </a:p>
          <a:p>
            <a:pPr marL="1133856" marR="0" lvl="2" indent="-232155" algn="l" rtl="0">
              <a:lnSpc>
                <a:spcPct val="80000"/>
              </a:lnSpc>
              <a:spcBef>
                <a:spcPts val="374"/>
              </a:spcBef>
              <a:buClr>
                <a:schemeClr val="lt1"/>
              </a:buClr>
              <a:buSzPct val="93500"/>
              <a:buFont typeface="Noto Sans Symbols"/>
              <a:buChar char="▫"/>
            </a:pPr>
            <a:r>
              <a:rPr lang="en-US" sz="187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Dem. Steny Hoyer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369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How does a bill become a law?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651510" marR="0" lvl="0" indent="-52451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Lucida Sans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Bill introduced in House or Senate</a:t>
            </a:r>
          </a:p>
          <a:p>
            <a:pPr marL="651510" marR="0" lvl="0" indent="-52451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Lucida Sans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Bill debated in Standing Committee</a:t>
            </a:r>
          </a:p>
          <a:p>
            <a:pPr marL="651510" marR="0" lvl="0" indent="-52451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Lucida Sans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Rules Committee sets rules for debate</a:t>
            </a:r>
          </a:p>
          <a:p>
            <a:pPr marL="651510" marR="0" lvl="0" indent="-52451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Lucida Sans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House and Senate Debate Bill </a:t>
            </a:r>
          </a:p>
          <a:p>
            <a:pPr marL="651510" marR="0" lvl="0" indent="-52451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Lucida Sans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House and Senate Vote</a:t>
            </a:r>
          </a:p>
          <a:p>
            <a:pPr marL="651510" marR="0" lvl="0" indent="-52451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Lucida Sans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Conference Committee works out differences</a:t>
            </a:r>
          </a:p>
          <a:p>
            <a:pPr marL="651510" marR="0" lvl="0" indent="-52451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Lucida Sans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Final Vote in each house</a:t>
            </a:r>
          </a:p>
          <a:p>
            <a:pPr marL="651510" marR="0" lvl="0" indent="-524510" algn="l" rtl="0">
              <a:spcBef>
                <a:spcPts val="560"/>
              </a:spcBef>
              <a:buClr>
                <a:srgbClr val="F9F9F9"/>
              </a:buClr>
              <a:buSzPct val="65000"/>
              <a:buFont typeface="Lucida Sans"/>
              <a:buAutoNum type="arabi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President Signs or Vetoes Bill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369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How is the committee system organized?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458"/>
              <a:buFont typeface="Noto Sans Symbols"/>
              <a:buChar char="⬜"/>
            </a:pPr>
            <a:r>
              <a:rPr lang="en-US" sz="238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Standing Committees</a:t>
            </a:r>
          </a:p>
          <a:p>
            <a:pPr marL="868680" marR="0" lvl="1" indent="-2844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81600"/>
              <a:buFont typeface="Noto Sans Symbols"/>
              <a:buChar char="◼"/>
            </a:pPr>
            <a:r>
              <a:rPr lang="en-US" sz="204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Permanent committees in both the House and Senate</a:t>
            </a:r>
          </a:p>
          <a:p>
            <a:pPr marL="1133856" marR="0" lvl="2" indent="-232155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ct val="93500"/>
              <a:buFont typeface="Noto Sans Symbols"/>
              <a:buChar char="▫"/>
            </a:pPr>
            <a:r>
              <a:rPr lang="en-US" sz="187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Ex: Agriculture, Education, Government Reform</a:t>
            </a:r>
          </a:p>
          <a:p>
            <a:pPr marL="868680" marR="0" lvl="1" indent="-2844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81600"/>
              <a:buFont typeface="Noto Sans Symbols"/>
              <a:buNone/>
            </a:pPr>
            <a:endParaRPr sz="204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9F9F9"/>
              </a:buClr>
              <a:buSzPct val="64458"/>
              <a:buFont typeface="Noto Sans Symbols"/>
              <a:buChar char="⬜"/>
            </a:pPr>
            <a:r>
              <a:rPr lang="en-US" sz="238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Joint Committees</a:t>
            </a:r>
          </a:p>
          <a:p>
            <a:pPr marL="868680" marR="0" lvl="1" indent="-2844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81600"/>
              <a:buFont typeface="Noto Sans Symbols"/>
              <a:buChar char="◼"/>
            </a:pPr>
            <a:r>
              <a:rPr lang="en-US" sz="204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Committee with members from both houses</a:t>
            </a:r>
          </a:p>
          <a:p>
            <a:pPr marL="1133856" marR="0" lvl="2" indent="-232155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lt1"/>
              </a:buClr>
              <a:buSzPct val="93500"/>
              <a:buFont typeface="Noto Sans Symbols"/>
              <a:buChar char="▫"/>
            </a:pPr>
            <a:r>
              <a:rPr lang="en-US" sz="187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Ex: Economics, Taxation</a:t>
            </a:r>
          </a:p>
          <a:p>
            <a:pPr marL="548640" marR="0" lvl="0" indent="-42164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9F9F9"/>
              </a:buClr>
              <a:buSzPct val="64458"/>
              <a:buFont typeface="Noto Sans Symbols"/>
              <a:buNone/>
            </a:pPr>
            <a:endParaRPr sz="238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9F9F9"/>
              </a:buClr>
              <a:buSzPct val="64458"/>
              <a:buFont typeface="Noto Sans Symbols"/>
              <a:buChar char="⬜"/>
            </a:pPr>
            <a:r>
              <a:rPr lang="en-US" sz="238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Select and Special Committees</a:t>
            </a:r>
          </a:p>
          <a:p>
            <a:pPr marL="868680" marR="0" lvl="1" indent="-2844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81600"/>
              <a:buFont typeface="Noto Sans Symbols"/>
              <a:buChar char="◼"/>
            </a:pPr>
            <a:r>
              <a:rPr lang="en-US" sz="204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Committees formed for specific reasons for a limited amount of time</a:t>
            </a:r>
          </a:p>
          <a:p>
            <a:pPr marL="548640" marR="0" lvl="0" indent="-42164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rgbClr val="F9F9F9"/>
              </a:buClr>
              <a:buSzPct val="64458"/>
              <a:buFont typeface="Noto Sans Symbols"/>
              <a:buNone/>
            </a:pPr>
            <a:endParaRPr sz="238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868680" marR="0" lvl="1" indent="-28448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lt1"/>
              </a:buClr>
              <a:buSzPct val="81600"/>
              <a:buFont typeface="Noto Sans Symbols"/>
              <a:buChar char="◼"/>
            </a:pPr>
            <a:r>
              <a:rPr lang="en-US" sz="204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Seniority System</a:t>
            </a:r>
          </a:p>
          <a:p>
            <a:pPr marL="1133856" marR="0" lvl="2" indent="-232155" algn="l" rtl="0">
              <a:lnSpc>
                <a:spcPct val="80000"/>
              </a:lnSpc>
              <a:spcBef>
                <a:spcPts val="374"/>
              </a:spcBef>
              <a:buClr>
                <a:schemeClr val="lt1"/>
              </a:buClr>
              <a:buSzPct val="93500"/>
              <a:buFont typeface="Noto Sans Symbols"/>
              <a:buChar char="▫"/>
            </a:pPr>
            <a:r>
              <a:rPr lang="en-US" sz="187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years in congress determines spot on committees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369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How is a filibuster and cloture related?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Filibuster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Talking a bill to death, Senator talk about a bill to delay the vote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Cloture</a:t>
            </a:r>
          </a:p>
          <a:p>
            <a:pPr marL="868680" marR="0" lvl="1" indent="-28448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Process in Senate when 2/3 of the members vote to end a filibuster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369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What Legislative powers are granted to Congress in Article I?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Expressed Powers: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Powers give to Congress that are clearly listed in Article I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Ex: Make laws, Coin money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2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Implied Powers: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Powers give to congress not clearly listed in Article I</a:t>
            </a:r>
          </a:p>
          <a:p>
            <a:pPr marL="1133856" marR="0" lvl="2" indent="-232155" algn="l" rtl="0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Ex: Create an air force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369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What Non-Legislative Powers does Congress have?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Impeachment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power of Congress to bring formal charges against a government official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None/>
            </a:pPr>
            <a:endParaRPr sz="22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House: </a:t>
            </a:r>
            <a:r>
              <a:rPr lang="en-US" sz="22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Accuses</a:t>
            </a:r>
            <a:r>
              <a:rPr lang="en-US" sz="22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official of misconduct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None/>
            </a:pPr>
            <a:endParaRPr sz="22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Senate: </a:t>
            </a:r>
            <a:r>
              <a:rPr lang="en-US" sz="2200" b="1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Holds trial </a:t>
            </a: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to determine guilt or innocence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 President Impeached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Andrew Johnson 1868- not guilty</a:t>
            </a:r>
          </a:p>
          <a:p>
            <a:pPr marL="1133856" marR="0" lvl="2" indent="-232155" algn="l" rtl="0">
              <a:spcBef>
                <a:spcPts val="440"/>
              </a:spcBef>
              <a:buClr>
                <a:schemeClr val="lt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Bill Clinton 1998- not guilty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41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How is Congress organized?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999"/>
              <a:buFont typeface="Noto Sans Symbols"/>
              <a:buChar char="⬜"/>
            </a:pPr>
            <a:r>
              <a:rPr lang="en-US" sz="4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Bicameral Legislature</a:t>
            </a:r>
          </a:p>
          <a:p>
            <a:pPr marL="868680" marR="0" lvl="1" indent="-28448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Noto Sans Symbols"/>
              <a:buChar char="◼"/>
            </a:pPr>
            <a:r>
              <a:rPr lang="en-US" sz="3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Two Houses</a:t>
            </a:r>
          </a:p>
          <a:p>
            <a:pPr marL="1133856" marR="0" lvl="2" indent="-232155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</a:pPr>
            <a:r>
              <a:rPr lang="en-US"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House of Representatives</a:t>
            </a:r>
          </a:p>
          <a:p>
            <a:pPr marL="1133856" marR="0" lvl="2" indent="-232155" algn="l" rtl="0">
              <a:spcBef>
                <a:spcPts val="640"/>
              </a:spcBef>
              <a:buClr>
                <a:schemeClr val="lt1"/>
              </a:buClr>
              <a:buSzPct val="95000"/>
              <a:buFont typeface="Noto Sans Symbols"/>
              <a:buChar char="▫"/>
            </a:pPr>
            <a:r>
              <a:rPr lang="en-US"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Senate</a:t>
            </a:r>
          </a:p>
        </p:txBody>
      </p:sp>
      <p:pic>
        <p:nvPicPr>
          <p:cNvPr id="99" name="Shape 99" descr="http://netthink.com/wp-content/uploads/2009/07/600px-seal-of-the-house-of-representativessvg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191000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 descr="http://www.njp4wf.org/files/images/Seal%20Senate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4476750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369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How is the House of Representative organized?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435 members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Representation based on state population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Requirements: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25 yrs. Old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U.S. citizen 7 yrs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Live in district representing 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Leadership:</a:t>
            </a:r>
          </a:p>
          <a:p>
            <a:pPr marL="868680" marR="0" lvl="1" indent="-284480" algn="l" rtl="0">
              <a:spcBef>
                <a:spcPts val="480"/>
              </a:spcBef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Speaker of the House (Paul Ryan)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0211"/>
            <a:ext cx="9144000" cy="5145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369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How is representation for each state determined in the House?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Noto Sans Symbols"/>
              <a:buChar char="⬜"/>
            </a:pPr>
            <a:r>
              <a:rPr lang="en-US"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Population in each state determines the number of seats in the House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Census</a:t>
            </a:r>
          </a:p>
          <a:p>
            <a:pPr marL="1133856" marR="0" lvl="2" indent="-232155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ct val="95000"/>
              <a:buFont typeface="Noto Sans Symbols"/>
              <a:buChar char="▫"/>
            </a:pPr>
            <a:r>
              <a:rPr lang="en-US"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Population count every 10 years</a:t>
            </a: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868680" marR="0" lvl="1" indent="-28448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Based on the census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apportionment 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(division of seats) is determined</a:t>
            </a:r>
          </a:p>
          <a:p>
            <a:pPr marL="548640" marR="0" lvl="0" indent="-421640" algn="l" rtl="0">
              <a:spcBef>
                <a:spcPts val="560"/>
              </a:spcBef>
              <a:buClr>
                <a:srgbClr val="F9F9F9"/>
              </a:buClr>
              <a:buSzPct val="65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 descr="http://upload.wikimedia.org/wikipedia/commons/thumb/c/c9/US_Electoral_College_Map_2008.svg/800px-US_Electoral_College_Map_2008.sv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C7E2"/>
              </a:buClr>
              <a:buSzPct val="25000"/>
              <a:buFont typeface="Lucida Sans"/>
              <a:buNone/>
            </a:pPr>
            <a:r>
              <a:rPr lang="en-US" sz="4100" b="1" i="0" u="none" strike="noStrike" cap="none">
                <a:solidFill>
                  <a:srgbClr val="80C7E2"/>
                </a:solidFill>
                <a:latin typeface="Lucida Sans"/>
                <a:ea typeface="Lucida Sans"/>
                <a:cs typeface="Lucida Sans"/>
                <a:sym typeface="Lucida Sans"/>
              </a:rPr>
              <a:t>How is the Senate organized?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48640" marR="0" lvl="0" indent="-421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100 members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Equal Representation, 2 from each state</a:t>
            </a: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9F9F9"/>
              </a:buClr>
              <a:buSzPct val="64749"/>
              <a:buFont typeface="Noto Sans Symbols"/>
              <a:buNone/>
            </a:pPr>
            <a:endParaRPr sz="259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Requirements: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30 yrs old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U.S. citizen 9 yrs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Live in state representing </a:t>
            </a: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9F9F9"/>
              </a:buClr>
              <a:buSzPct val="64749"/>
              <a:buFont typeface="Noto Sans Symbols"/>
              <a:buNone/>
            </a:pPr>
            <a:endParaRPr sz="259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548640" marR="0" lvl="0" indent="-42164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9F9F9"/>
              </a:buClr>
              <a:buSzPct val="64749"/>
              <a:buFont typeface="Noto Sans Symbols"/>
              <a:buChar char="⬜"/>
            </a:pPr>
            <a:r>
              <a:rPr lang="en-US" sz="259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Leadership: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Vice President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80727"/>
              <a:buFont typeface="Noto Sans Symbols"/>
              <a:buChar char="◼"/>
            </a:pPr>
            <a:r>
              <a:rPr lang="en-US" sz="222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President Pro Tempore- leader when VP not available (Orrin Hatch)</a:t>
            </a:r>
          </a:p>
          <a:p>
            <a:pPr marL="868680" marR="0" lvl="1" indent="-284480" algn="l" rtl="0">
              <a:lnSpc>
                <a:spcPct val="90000"/>
              </a:lnSpc>
              <a:spcBef>
                <a:spcPts val="444"/>
              </a:spcBef>
              <a:buClr>
                <a:schemeClr val="lt1"/>
              </a:buClr>
              <a:buSzPct val="80727"/>
              <a:buFont typeface="Noto Sans Symbols"/>
              <a:buNone/>
            </a:pPr>
            <a:endParaRPr sz="222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 descr="http://www.babble.com/CS/blogs/famecrawler/2008/11/01-07/joe_biden_official_photo_portrait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838200"/>
            <a:ext cx="3848100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 descr="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457200"/>
            <a:ext cx="3659505" cy="5505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ex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499</Words>
  <Application>Microsoft Office PowerPoint</Application>
  <PresentationFormat>On-screen Show (4:3)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Lucida Sans</vt:lpstr>
      <vt:lpstr>Arial</vt:lpstr>
      <vt:lpstr>Book Antiqua</vt:lpstr>
      <vt:lpstr>Noto Sans Symbols</vt:lpstr>
      <vt:lpstr>Apex</vt:lpstr>
      <vt:lpstr>LEGISLATIVE BRANCH</vt:lpstr>
      <vt:lpstr>How is Congress organized?</vt:lpstr>
      <vt:lpstr>How is the House of Representative organized?</vt:lpstr>
      <vt:lpstr>PowerPoint Presentation</vt:lpstr>
      <vt:lpstr>How is representation for each state determined in the House?</vt:lpstr>
      <vt:lpstr>PowerPoint Presentation</vt:lpstr>
      <vt:lpstr>How is the Senate organized?</vt:lpstr>
      <vt:lpstr>PowerPoint Presentation</vt:lpstr>
      <vt:lpstr>PowerPoint Presentation</vt:lpstr>
      <vt:lpstr>What is the term for Representatives and Senators?</vt:lpstr>
      <vt:lpstr>Who are the party leaders in Congress?</vt:lpstr>
      <vt:lpstr>How does a bill become a law?</vt:lpstr>
      <vt:lpstr>How is the committee system organized?</vt:lpstr>
      <vt:lpstr>How is a filibuster and cloture related?</vt:lpstr>
      <vt:lpstr>What Legislative powers are granted to Congress in Article I?</vt:lpstr>
      <vt:lpstr>What Non-Legislative Powers does Congress have?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BRANCH</dc:title>
  <dc:creator>sforner</dc:creator>
  <cp:lastModifiedBy>dedwards4</cp:lastModifiedBy>
  <cp:revision>1</cp:revision>
  <dcterms:modified xsi:type="dcterms:W3CDTF">2017-11-30T02:09:38Z</dcterms:modified>
</cp:coreProperties>
</file>