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9"/>
  </p:notesMasterIdLst>
  <p:sldIdLst>
    <p:sldId id="316" r:id="rId2"/>
    <p:sldId id="330" r:id="rId3"/>
    <p:sldId id="344" r:id="rId4"/>
    <p:sldId id="326" r:id="rId5"/>
    <p:sldId id="363" r:id="rId6"/>
    <p:sldId id="337" r:id="rId7"/>
    <p:sldId id="338" r:id="rId8"/>
    <p:sldId id="339" r:id="rId9"/>
    <p:sldId id="340" r:id="rId10"/>
    <p:sldId id="352" r:id="rId11"/>
    <p:sldId id="332" r:id="rId12"/>
    <p:sldId id="353" r:id="rId13"/>
    <p:sldId id="355" r:id="rId14"/>
    <p:sldId id="354" r:id="rId15"/>
    <p:sldId id="356" r:id="rId16"/>
    <p:sldId id="357" r:id="rId17"/>
    <p:sldId id="333" r:id="rId18"/>
    <p:sldId id="358" r:id="rId19"/>
    <p:sldId id="362" r:id="rId20"/>
    <p:sldId id="359" r:id="rId21"/>
    <p:sldId id="360" r:id="rId22"/>
    <p:sldId id="361" r:id="rId23"/>
    <p:sldId id="341" r:id="rId24"/>
    <p:sldId id="334" r:id="rId25"/>
    <p:sldId id="335" r:id="rId26"/>
    <p:sldId id="351" r:id="rId27"/>
    <p:sldId id="349" r:id="rId28"/>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Tahoma" pitchFamily="34" charset="0"/>
        <a:ea typeface="+mn-ea"/>
        <a:cs typeface="+mn-cs"/>
      </a:defRPr>
    </a:lvl5pPr>
    <a:lvl6pPr marL="2286000" algn="l" defTabSz="914400" rtl="0" eaLnBrk="1" latinLnBrk="0" hangingPunct="1">
      <a:defRPr sz="4400" kern="1200">
        <a:solidFill>
          <a:schemeClr val="tx1"/>
        </a:solidFill>
        <a:latin typeface="Tahoma" pitchFamily="34" charset="0"/>
        <a:ea typeface="+mn-ea"/>
        <a:cs typeface="+mn-cs"/>
      </a:defRPr>
    </a:lvl6pPr>
    <a:lvl7pPr marL="2743200" algn="l" defTabSz="914400" rtl="0" eaLnBrk="1" latinLnBrk="0" hangingPunct="1">
      <a:defRPr sz="4400" kern="1200">
        <a:solidFill>
          <a:schemeClr val="tx1"/>
        </a:solidFill>
        <a:latin typeface="Tahoma" pitchFamily="34" charset="0"/>
        <a:ea typeface="+mn-ea"/>
        <a:cs typeface="+mn-cs"/>
      </a:defRPr>
    </a:lvl7pPr>
    <a:lvl8pPr marL="3200400" algn="l" defTabSz="914400" rtl="0" eaLnBrk="1" latinLnBrk="0" hangingPunct="1">
      <a:defRPr sz="4400" kern="1200">
        <a:solidFill>
          <a:schemeClr val="tx1"/>
        </a:solidFill>
        <a:latin typeface="Tahoma" pitchFamily="34" charset="0"/>
        <a:ea typeface="+mn-ea"/>
        <a:cs typeface="+mn-cs"/>
      </a:defRPr>
    </a:lvl8pPr>
    <a:lvl9pPr marL="3657600" algn="l" defTabSz="914400" rtl="0" eaLnBrk="1" latinLnBrk="0" hangingPunct="1">
      <a:defRPr sz="4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323" autoAdjust="0"/>
  </p:normalViewPr>
  <p:slideViewPr>
    <p:cSldViewPr>
      <p:cViewPr varScale="1">
        <p:scale>
          <a:sx n="40" d="100"/>
          <a:sy n="40" d="100"/>
        </p:scale>
        <p:origin x="300" y="54"/>
      </p:cViewPr>
      <p:guideLst>
        <p:guide orient="horz" pos="2160"/>
        <p:guide pos="2880"/>
      </p:guideLst>
    </p:cSldViewPr>
  </p:slideViewPr>
  <p:outlineViewPr>
    <p:cViewPr>
      <p:scale>
        <a:sx n="33" d="100"/>
        <a:sy n="33" d="100"/>
      </p:scale>
      <p:origin x="0" y="8148"/>
    </p:cViewPr>
  </p:outlineViewPr>
  <p:notesTextViewPr>
    <p:cViewPr>
      <p:scale>
        <a:sx n="100" d="100"/>
        <a:sy n="100" d="100"/>
      </p:scale>
      <p:origin x="0" y="0"/>
    </p:cViewPr>
  </p:notesTextViewPr>
  <p:sorterViewPr>
    <p:cViewPr>
      <p:scale>
        <a:sx n="66" d="100"/>
        <a:sy n="66" d="100"/>
      </p:scale>
      <p:origin x="0" y="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DFB4337F-EEF4-403B-87EA-F545295AF18B}" type="slidenum">
              <a:rPr lang="en-US"/>
              <a:pPr/>
              <a:t>‹#›</a:t>
            </a:fld>
            <a:endParaRPr lang="en-US"/>
          </a:p>
        </p:txBody>
      </p:sp>
    </p:spTree>
    <p:extLst>
      <p:ext uri="{BB962C8B-B14F-4D97-AF65-F5344CB8AC3E}">
        <p14:creationId xmlns:p14="http://schemas.microsoft.com/office/powerpoint/2010/main" val="2294378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virtualjamestown.org/images/white_debry_html/white39.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64A2D-6904-4560-9DF2-C223850BBE3A}" type="slidenum">
              <a:rPr lang="en-US"/>
              <a:pPr/>
              <a:t>2</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423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13675-0487-4A95-9D29-D4ED7BE9DDD6}" type="slidenum">
              <a:rPr lang="en-US"/>
              <a:pPr/>
              <a:t>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683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A. DRAWING BY JOHN WHITE </a:t>
            </a:r>
            <a:r>
              <a:rPr lang="en-US" b="1" i="1" dirty="0" smtClean="0"/>
              <a:t>Plate </a:t>
            </a:r>
            <a:r>
              <a:rPr lang="en-US" b="1" dirty="0" smtClean="0"/>
              <a:t>31 </a:t>
            </a:r>
          </a:p>
          <a:p>
            <a:r>
              <a:rPr lang="en-US" dirty="0" smtClean="0"/>
              <a:t>A bird's-eye view of an Indian village enclosed by a circular palisade of quite irregular light poles, with two entrances, one in the foreground and one in the background at bottom and top left. </a:t>
            </a:r>
          </a:p>
          <a:p>
            <a:r>
              <a:rPr lang="en-US" dirty="0" smtClean="0"/>
              <a:t>The path leading to the front entrance is bordered with hooped sticks. The village consists of eighteen buildings of pole and mat (and perhaps bark) construction, many of them with open ends or sides or both, and some with door openings at the ends, usually off-centre. Most are rectangular in ground-plan, but some may have rounded ends. Several are seen to contain an interior platform along one or both sides and across one end, supported by two rows of posts independent of the house posts. All have simple arched roofs, except the largest, where the cupola-like roof is constructed on ridges springing from the corners and coming to a point in the centre. In three houses the open sides seem to be shaded by an arched section of roof supported on longer vertical poles. The houses are grouped irregularly about a large open space in the centre where a fire is burning and around which a number of apparently naked Indians are sitting with rattles in their hands (see </a:t>
            </a:r>
            <a:r>
              <a:rPr lang="en-US" dirty="0" smtClean="0">
                <a:hlinkClick r:id="rId3"/>
              </a:rPr>
              <a:t>no. 43 (A), pl. 39</a:t>
            </a:r>
            <a:r>
              <a:rPr lang="en-US" dirty="0" smtClean="0"/>
              <a:t>). Other groups of men, women and children are seen standing or walking near the houses, several of them making signs with their hands towards the fire and one man is splitting timber with an axe, another is carrying wood on his back, yet another carries a bow, while a cloaked figure is dimly seen emerging from a house to the left of the fire. A dog with longish legs and tail is also shown. </a:t>
            </a:r>
          </a:p>
          <a:p>
            <a:r>
              <a:rPr lang="en-US" dirty="0" smtClean="0"/>
              <a:t>Yellow, crimson and gold body-</a:t>
            </a:r>
            <a:r>
              <a:rPr lang="en-US" dirty="0" err="1" smtClean="0"/>
              <a:t>colours</a:t>
            </a:r>
            <a:r>
              <a:rPr lang="en-US" dirty="0" smtClean="0"/>
              <a:t>, various shades of brown and grey water-</a:t>
            </a:r>
            <a:r>
              <a:rPr lang="en-US" dirty="0" err="1" smtClean="0"/>
              <a:t>colours</a:t>
            </a:r>
            <a:r>
              <a:rPr lang="en-US" dirty="0" smtClean="0"/>
              <a:t>, touched with black, over black lead; 22.2 x 21.5 cm. or 8 3/4 x 8 1/2 in. </a:t>
            </a:r>
          </a:p>
          <a:p>
            <a:r>
              <a:rPr lang="en-US" dirty="0" smtClean="0"/>
              <a:t>Inscribed in brown ink, at the foot, </a:t>
            </a:r>
            <a:r>
              <a:rPr lang="en-US" i="1" dirty="0" smtClean="0"/>
              <a:t>"The </a:t>
            </a:r>
            <a:r>
              <a:rPr lang="en-US" i="1" dirty="0" err="1" smtClean="0"/>
              <a:t>towne</a:t>
            </a:r>
            <a:r>
              <a:rPr lang="en-US" i="1" dirty="0" smtClean="0"/>
              <a:t> of </a:t>
            </a:r>
            <a:r>
              <a:rPr lang="en-US" i="1" dirty="0" err="1" smtClean="0"/>
              <a:t>Pomeiock</a:t>
            </a:r>
            <a:r>
              <a:rPr lang="en-US" i="1" dirty="0" smtClean="0"/>
              <a:t> and true </a:t>
            </a:r>
            <a:r>
              <a:rPr lang="en-US" i="1" dirty="0" err="1" smtClean="0"/>
              <a:t>forme</a:t>
            </a:r>
            <a:r>
              <a:rPr lang="en-US" i="1" dirty="0" smtClean="0"/>
              <a:t> of their </a:t>
            </a:r>
            <a:r>
              <a:rPr lang="en-US" i="1" dirty="0" err="1" smtClean="0"/>
              <a:t>howses</a:t>
            </a:r>
            <a:r>
              <a:rPr lang="en-US" i="1" dirty="0" smtClean="0"/>
              <a:t>, </a:t>
            </a:r>
            <a:r>
              <a:rPr lang="en-US" i="1" dirty="0" err="1" smtClean="0"/>
              <a:t>couered</a:t>
            </a:r>
            <a:r>
              <a:rPr lang="en-US" i="1" dirty="0" smtClean="0"/>
              <a:t> | and enclosed some </a:t>
            </a:r>
            <a:r>
              <a:rPr lang="en-US" i="1" dirty="0" err="1" smtClean="0"/>
              <a:t>wth</a:t>
            </a:r>
            <a:r>
              <a:rPr lang="en-US" i="1" dirty="0" smtClean="0"/>
              <a:t> </a:t>
            </a:r>
            <a:r>
              <a:rPr lang="en-US" i="1" dirty="0" err="1" smtClean="0"/>
              <a:t>matts</a:t>
            </a:r>
            <a:r>
              <a:rPr lang="en-US" i="1" dirty="0" smtClean="0"/>
              <a:t>, and some </a:t>
            </a:r>
            <a:r>
              <a:rPr lang="en-US" i="1" dirty="0" err="1" smtClean="0"/>
              <a:t>wth</a:t>
            </a:r>
            <a:r>
              <a:rPr lang="en-US" i="1" dirty="0" smtClean="0"/>
              <a:t> </a:t>
            </a:r>
            <a:r>
              <a:rPr lang="en-US" i="1" dirty="0" err="1" smtClean="0"/>
              <a:t>barcks</a:t>
            </a:r>
            <a:r>
              <a:rPr lang="en-US" i="1" dirty="0" smtClean="0"/>
              <a:t> of trees. All compassed | </a:t>
            </a:r>
            <a:r>
              <a:rPr lang="en-US" i="1" dirty="0" err="1" smtClean="0"/>
              <a:t>abowt</a:t>
            </a:r>
            <a:r>
              <a:rPr lang="en-US" i="1" dirty="0" smtClean="0"/>
              <a:t> </a:t>
            </a:r>
            <a:r>
              <a:rPr lang="en-US" i="1" dirty="0" err="1" smtClean="0"/>
              <a:t>wth</a:t>
            </a:r>
            <a:r>
              <a:rPr lang="en-US" i="1" dirty="0" smtClean="0"/>
              <a:t> </a:t>
            </a:r>
            <a:r>
              <a:rPr lang="en-US" i="1" dirty="0" err="1" smtClean="0"/>
              <a:t>smale</a:t>
            </a:r>
            <a:r>
              <a:rPr lang="en-US" i="1" dirty="0" smtClean="0"/>
              <a:t> poles stock thick together in </a:t>
            </a:r>
            <a:r>
              <a:rPr lang="en-US" i="1" dirty="0" err="1" smtClean="0"/>
              <a:t>stedd</a:t>
            </a:r>
            <a:r>
              <a:rPr lang="en-US" i="1" dirty="0" smtClean="0"/>
              <a:t> of a wall." </a:t>
            </a:r>
            <a:endParaRPr lang="en-US" dirty="0" smtClean="0"/>
          </a:p>
          <a:p>
            <a:r>
              <a:rPr lang="en-US" dirty="0" smtClean="0"/>
              <a:t>1906-5-9-I (8), L.B. I(7), C-M. &amp; H. 32. </a:t>
            </a:r>
            <a:r>
              <a:rPr lang="en-US" i="1" dirty="0" smtClean="0"/>
              <a:t>Literature: </a:t>
            </a:r>
            <a:r>
              <a:rPr lang="en-US" dirty="0" smtClean="0"/>
              <a:t>Quinn, p. 415, no. 33 (a); Croft-Murray &amp; </a:t>
            </a:r>
            <a:r>
              <a:rPr lang="en-US" dirty="0" err="1" smtClean="0"/>
              <a:t>Hulton</a:t>
            </a:r>
            <a:r>
              <a:rPr lang="en-US" dirty="0" smtClean="0"/>
              <a:t>, p. 40, no. 32, pl. 31. OFFSET </a:t>
            </a:r>
          </a:p>
          <a:p>
            <a:r>
              <a:rPr lang="en-US" dirty="0" smtClean="0"/>
              <a:t>The </a:t>
            </a:r>
            <a:r>
              <a:rPr lang="en-US" dirty="0" err="1" smtClean="0"/>
              <a:t>colour</a:t>
            </a:r>
            <a:r>
              <a:rPr lang="en-US" dirty="0" smtClean="0"/>
              <a:t> has been detached fairly evenly and thinly, the black tints being represented strongly and the brown lightly. The crimson on the cloaked figure emerging from the house is strong and makes the figure in the original rather shadowy. </a:t>
            </a:r>
          </a:p>
          <a:p>
            <a:r>
              <a:rPr lang="en-US" dirty="0" smtClean="0"/>
              <a:t>P. &amp; D., 199.a.2, L.B. 2 (7). </a:t>
            </a:r>
            <a:endParaRPr lang="en-US" dirty="0"/>
          </a:p>
        </p:txBody>
      </p:sp>
      <p:sp>
        <p:nvSpPr>
          <p:cNvPr id="4" name="Slide Number Placeholder 3"/>
          <p:cNvSpPr>
            <a:spLocks noGrp="1"/>
          </p:cNvSpPr>
          <p:nvPr>
            <p:ph type="sldNum" sz="quarter" idx="10"/>
          </p:nvPr>
        </p:nvSpPr>
        <p:spPr/>
        <p:txBody>
          <a:bodyPr/>
          <a:lstStyle/>
          <a:p>
            <a:fld id="{E0A9E6A9-727E-4A32-8EFE-8A05B91FA94D}" type="slidenum">
              <a:rPr lang="en-US" smtClean="0"/>
              <a:pPr/>
              <a:t>9</a:t>
            </a:fld>
            <a:endParaRPr lang="en-US"/>
          </a:p>
        </p:txBody>
      </p:sp>
    </p:spTree>
    <p:extLst>
      <p:ext uri="{BB962C8B-B14F-4D97-AF65-F5344CB8AC3E}">
        <p14:creationId xmlns:p14="http://schemas.microsoft.com/office/powerpoint/2010/main" val="197578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53517-6B92-466C-8A24-0B07C4C2691C}" type="slidenum">
              <a:rPr lang="en-US"/>
              <a:pPr/>
              <a:t>11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193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53517-6B92-466C-8A24-0B07C4C2691C}" type="slidenum">
              <a:rPr lang="en-US"/>
              <a:pPr/>
              <a:t>17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043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3ABF1-C5F0-40B6-AF00-9FCF7A2AB4CD}" type="slidenum">
              <a:rPr lang="en-US"/>
              <a:pPr/>
              <a:t>21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169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3DCBE-F05B-4C40-A93F-6FCE02889AC0}" type="slidenum">
              <a:rPr lang="en-US"/>
              <a:pPr/>
              <a:t>24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478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8354D-60D9-4C7F-B822-5E0BB4CAFA07}" type="slidenum">
              <a:rPr lang="en-US"/>
              <a:pPr/>
              <a:t>25</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026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B89EACC0-D035-4DCB-B5FE-8664EE5EC83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D90D-5653-482C-8773-B0CF935D31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3F1D9-1974-43DB-A5FD-3DAC0DAE32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EDC70E01-82DD-45AA-AE4C-26268539272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C8254-3DE6-42E0-9CA2-E95ED608EDC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58325-9352-4574-9AF0-F8535ED7175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5F4AF68-FFDC-4A7B-8CCD-154FE72F949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4078B-D335-4997-B1D5-DD2A412073C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D05CB-9676-496A-94F9-E37EDF4F39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999320DF-30A9-401A-84F2-1F70EF4DEE9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1CB665D7-CE51-4326-AC73-BC003882E14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17D4447-029C-4192-9BCD-6A599D6B7B8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f/fa/Generall_Historie_of_Virginia.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ome.wlu.edu/~DELANEYT/slave-ship.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ssS6UoBoiu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1607-1754</a:t>
            </a:r>
            <a:endParaRPr lang="en-US" dirty="0"/>
          </a:p>
        </p:txBody>
      </p:sp>
      <p:sp>
        <p:nvSpPr>
          <p:cNvPr id="2" name="Title 1"/>
          <p:cNvSpPr>
            <a:spLocks noGrp="1"/>
          </p:cNvSpPr>
          <p:nvPr>
            <p:ph type="ctrTitle"/>
          </p:nvPr>
        </p:nvSpPr>
        <p:spPr/>
        <p:txBody>
          <a:bodyPr/>
          <a:lstStyle/>
          <a:p>
            <a:r>
              <a:rPr lang="en-US" dirty="0" smtClean="0"/>
              <a:t>13 English Colonies </a:t>
            </a:r>
            <a:endParaRPr lang="en-US" dirty="0"/>
          </a:p>
        </p:txBody>
      </p:sp>
    </p:spTree>
    <p:extLst>
      <p:ext uri="{BB962C8B-B14F-4D97-AF65-F5344CB8AC3E}">
        <p14:creationId xmlns:p14="http://schemas.microsoft.com/office/powerpoint/2010/main" val="572529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Jamestown, Virginia 1607</a:t>
            </a:r>
            <a:endParaRPr lang="en-US" dirty="0"/>
          </a:p>
        </p:txBody>
      </p:sp>
      <p:sp>
        <p:nvSpPr>
          <p:cNvPr id="3" name="Content Placeholder 2"/>
          <p:cNvSpPr>
            <a:spLocks noGrp="1"/>
          </p:cNvSpPr>
          <p:nvPr>
            <p:ph idx="1"/>
          </p:nvPr>
        </p:nvSpPr>
        <p:spPr/>
        <p:txBody>
          <a:bodyPr/>
          <a:lstStyle/>
          <a:p>
            <a:r>
              <a:rPr lang="en-US" dirty="0" smtClean="0"/>
              <a:t>Early Virginians:</a:t>
            </a:r>
          </a:p>
          <a:p>
            <a:pPr lvl="1"/>
            <a:r>
              <a:rPr lang="en-US" dirty="0" smtClean="0"/>
              <a:t>Gave America its first representative assembly (Virginia House of Burgesses)</a:t>
            </a:r>
          </a:p>
          <a:p>
            <a:pPr lvl="1"/>
            <a:r>
              <a:rPr lang="en-US" dirty="0" smtClean="0"/>
              <a:t>Gave England a new vice—tobacco</a:t>
            </a:r>
          </a:p>
          <a:p>
            <a:pPr lvl="1"/>
            <a:r>
              <a:rPr lang="en-US" dirty="0" smtClean="0"/>
              <a:t>Helped establish slavery as a labor system in the New World</a:t>
            </a:r>
          </a:p>
          <a:p>
            <a:r>
              <a:rPr lang="en-US" dirty="0" smtClean="0"/>
              <a:t>1</a:t>
            </a:r>
            <a:r>
              <a:rPr lang="en-US" baseline="30000" dirty="0" smtClean="0"/>
              <a:t>st</a:t>
            </a:r>
            <a:r>
              <a:rPr lang="en-US" dirty="0" smtClean="0"/>
              <a:t> 10 years of Jamestown colony 75,000 British pounds spent to send 2000 settlers, but it was considered a disaster</a:t>
            </a:r>
          </a:p>
          <a:p>
            <a:r>
              <a:rPr lang="en-US" dirty="0" smtClean="0"/>
              <a:t>Early accounts of Jamestown from Captain John Smith’s </a:t>
            </a:r>
            <a:r>
              <a:rPr lang="en-US" i="1" dirty="0" smtClean="0"/>
              <a:t>A </a:t>
            </a:r>
            <a:r>
              <a:rPr lang="en-US" i="1" dirty="0" err="1" smtClean="0"/>
              <a:t>Generall</a:t>
            </a:r>
            <a:r>
              <a:rPr lang="en-US" i="1" dirty="0" smtClean="0"/>
              <a:t> </a:t>
            </a:r>
            <a:r>
              <a:rPr lang="en-US" i="1" dirty="0" err="1" smtClean="0"/>
              <a:t>Historie</a:t>
            </a:r>
            <a:r>
              <a:rPr lang="en-US" i="1" dirty="0" smtClean="0"/>
              <a:t> of Virginia</a:t>
            </a:r>
            <a:endParaRPr lang="en-US" i="1" dirty="0"/>
          </a:p>
        </p:txBody>
      </p:sp>
    </p:spTree>
    <p:extLst>
      <p:ext uri="{BB962C8B-B14F-4D97-AF65-F5344CB8AC3E}">
        <p14:creationId xmlns:p14="http://schemas.microsoft.com/office/powerpoint/2010/main" val="19616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3962400" y="1524000"/>
            <a:ext cx="4724400" cy="5410200"/>
          </a:xfrm>
        </p:spPr>
        <p:txBody>
          <a:bodyPr>
            <a:normAutofit fontScale="85000" lnSpcReduction="20000"/>
          </a:bodyPr>
          <a:lstStyle/>
          <a:p>
            <a:r>
              <a:rPr lang="en-US" sz="3200" dirty="0" smtClean="0">
                <a:cs typeface="Times New Roman" pitchFamily="18" charset="0"/>
              </a:rPr>
              <a:t>1606 King James granted a charter to a group of London Merchants-</a:t>
            </a:r>
          </a:p>
          <a:p>
            <a:r>
              <a:rPr lang="en-US" sz="3200" dirty="0" smtClean="0">
                <a:cs typeface="Times New Roman" pitchFamily="18" charset="0"/>
              </a:rPr>
              <a:t>London company was a </a:t>
            </a:r>
            <a:r>
              <a:rPr lang="en-US" sz="3200" b="1" dirty="0" smtClean="0">
                <a:cs typeface="Times New Roman" pitchFamily="18" charset="0"/>
              </a:rPr>
              <a:t>joint-stock </a:t>
            </a:r>
            <a:r>
              <a:rPr lang="en-US" sz="3200" dirty="0" smtClean="0">
                <a:cs typeface="Times New Roman" pitchFamily="18" charset="0"/>
              </a:rPr>
              <a:t>company by which investors could pool their resources to support the expedition</a:t>
            </a:r>
          </a:p>
          <a:p>
            <a:r>
              <a:rPr lang="en-US" sz="3200" dirty="0" smtClean="0">
                <a:cs typeface="Times New Roman" pitchFamily="18" charset="0"/>
              </a:rPr>
              <a:t>Investors hoped to find gold or silver, or a </a:t>
            </a:r>
            <a:r>
              <a:rPr lang="en-US" sz="3200" b="1" dirty="0" smtClean="0">
                <a:cs typeface="Times New Roman" pitchFamily="18" charset="0"/>
              </a:rPr>
              <a:t>northwest passage </a:t>
            </a:r>
            <a:r>
              <a:rPr lang="en-US" sz="3200" dirty="0" smtClean="0">
                <a:cs typeface="Times New Roman" pitchFamily="18" charset="0"/>
              </a:rPr>
              <a:t>to Asia</a:t>
            </a:r>
          </a:p>
          <a:p>
            <a:r>
              <a:rPr lang="en-US" sz="3200" dirty="0" smtClean="0">
                <a:cs typeface="Times New Roman" pitchFamily="18" charset="0"/>
              </a:rPr>
              <a:t>But after 4 months at sea only 105 of original 144 settlers reached Chesapeake Bay in </a:t>
            </a:r>
            <a:r>
              <a:rPr lang="en-US" sz="3200" dirty="0">
                <a:cs typeface="Times New Roman" pitchFamily="18" charset="0"/>
              </a:rPr>
              <a:t>1607 </a:t>
            </a:r>
            <a:endParaRPr lang="en-US" sz="4400" dirty="0"/>
          </a:p>
        </p:txBody>
      </p:sp>
      <p:sp>
        <p:nvSpPr>
          <p:cNvPr id="30722" name="Rectangle 2"/>
          <p:cNvSpPr>
            <a:spLocks noGrp="1" noRot="1" noChangeArrowheads="1"/>
          </p:cNvSpPr>
          <p:nvPr>
            <p:ph type="title"/>
          </p:nvPr>
        </p:nvSpPr>
        <p:spPr>
          <a:xfrm>
            <a:off x="457200" y="152400"/>
            <a:ext cx="8229600" cy="1066800"/>
          </a:xfrm>
        </p:spPr>
        <p:txBody>
          <a:bodyPr/>
          <a:lstStyle/>
          <a:p>
            <a:r>
              <a:rPr lang="en-US" dirty="0" smtClean="0"/>
              <a:t>Jamestown/Virginia</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360417"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anim calcmode="lin" valueType="num">
                                      <p:cBhvr>
                                        <p:cTn id="18"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23">
                                            <p:txEl>
                                              <p:pRg st="3" end="3"/>
                                            </p:txEl>
                                          </p:spTgt>
                                        </p:tgtEl>
                                        <p:attrNameLst>
                                          <p:attrName>style.visibility</p:attrName>
                                        </p:attrNameLst>
                                      </p:cBhvr>
                                      <p:to>
                                        <p:strVal val="visible"/>
                                      </p:to>
                                    </p:set>
                                    <p:animEffect transition="in" filter="fade">
                                      <p:cBhvr>
                                        <p:cTn id="24" dur="1000"/>
                                        <p:tgtEl>
                                          <p:spTgt spid="30723">
                                            <p:txEl>
                                              <p:pRg st="3" end="3"/>
                                            </p:txEl>
                                          </p:spTgt>
                                        </p:tgtEl>
                                      </p:cBhvr>
                                    </p:animEffect>
                                    <p:anim calcmode="lin" valueType="num">
                                      <p:cBhvr>
                                        <p:cTn id="25"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cs typeface="Times New Roman" pitchFamily="18" charset="0"/>
              </a:rPr>
              <a:t>By the end of the first summer 46 more people died; only 38 survived by end of the year.</a:t>
            </a:r>
          </a:p>
          <a:p>
            <a:r>
              <a:rPr lang="en-US" sz="2800" dirty="0" smtClean="0">
                <a:cs typeface="Times New Roman" pitchFamily="18" charset="0"/>
              </a:rPr>
              <a:t>Theories as to why the colony had failed:</a:t>
            </a:r>
          </a:p>
          <a:p>
            <a:pPr marL="822960" lvl="1" indent="-457200">
              <a:buFont typeface="+mj-lt"/>
              <a:buAutoNum type="arabicPeriod"/>
            </a:pPr>
            <a:r>
              <a:rPr lang="en-US" dirty="0" smtClean="0">
                <a:cs typeface="Times New Roman" pitchFamily="18" charset="0"/>
              </a:rPr>
              <a:t>Colony’s original system of government (council of 13 men) had failed</a:t>
            </a:r>
          </a:p>
          <a:p>
            <a:pPr marL="822960" lvl="1" indent="-457200">
              <a:buFont typeface="+mj-lt"/>
              <a:buAutoNum type="arabicPeriod"/>
            </a:pPr>
            <a:r>
              <a:rPr lang="en-US" dirty="0">
                <a:cs typeface="Times New Roman" pitchFamily="18" charset="0"/>
              </a:rPr>
              <a:t>James River became contaminated every summer and produced dysentery, typhoid fever, malaria, </a:t>
            </a:r>
            <a:endParaRPr lang="en-US" dirty="0" smtClean="0">
              <a:cs typeface="Times New Roman" pitchFamily="18" charset="0"/>
            </a:endParaRPr>
          </a:p>
          <a:p>
            <a:pPr marL="822960" lvl="1" indent="-457200">
              <a:buFont typeface="+mj-lt"/>
              <a:buAutoNum type="arabicPeriod"/>
            </a:pPr>
            <a:r>
              <a:rPr lang="en-US" dirty="0" smtClean="0">
                <a:cs typeface="Times New Roman" pitchFamily="18" charset="0"/>
              </a:rPr>
              <a:t>Native Powhatan </a:t>
            </a:r>
            <a:r>
              <a:rPr lang="en-US" dirty="0">
                <a:cs typeface="Times New Roman" pitchFamily="18" charset="0"/>
              </a:rPr>
              <a:t>were </a:t>
            </a:r>
            <a:r>
              <a:rPr lang="en-US" dirty="0" smtClean="0">
                <a:cs typeface="Times New Roman" pitchFamily="18" charset="0"/>
              </a:rPr>
              <a:t>unfriendly</a:t>
            </a:r>
          </a:p>
          <a:p>
            <a:pPr marL="822960" lvl="1" indent="-457200">
              <a:buFont typeface="+mj-lt"/>
              <a:buAutoNum type="arabicPeriod"/>
            </a:pPr>
            <a:r>
              <a:rPr lang="en-US" dirty="0" smtClean="0">
                <a:cs typeface="Times New Roman" pitchFamily="18" charset="0"/>
              </a:rPr>
              <a:t>No one had planted enough corn (would rather negotiate or steal from natives)</a:t>
            </a:r>
          </a:p>
          <a:p>
            <a:pPr marL="822960" lvl="1" indent="-457200">
              <a:buFont typeface="+mj-lt"/>
              <a:buAutoNum type="arabicPeriod"/>
            </a:pPr>
            <a:r>
              <a:rPr lang="en-US" dirty="0">
                <a:cs typeface="Times New Roman" pitchFamily="18" charset="0"/>
              </a:rPr>
              <a:t>Colony had too many gentlemen who considered farming beneath them</a:t>
            </a:r>
          </a:p>
          <a:p>
            <a:pPr lvl="1"/>
            <a:endParaRPr lang="en-US" dirty="0">
              <a:cs typeface="Times New Roman" pitchFamily="18" charset="0"/>
            </a:endParaRPr>
          </a:p>
          <a:p>
            <a:endParaRPr lang="en-US" dirty="0"/>
          </a:p>
        </p:txBody>
      </p:sp>
      <p:sp>
        <p:nvSpPr>
          <p:cNvPr id="3" name="Title 2"/>
          <p:cNvSpPr>
            <a:spLocks noGrp="1"/>
          </p:cNvSpPr>
          <p:nvPr>
            <p:ph type="title"/>
          </p:nvPr>
        </p:nvSpPr>
        <p:spPr/>
        <p:txBody>
          <a:bodyPr/>
          <a:lstStyle/>
          <a:p>
            <a:r>
              <a:rPr lang="en-US" dirty="0" smtClean="0"/>
              <a:t>Jamestown, Virginia</a:t>
            </a:r>
            <a:endParaRPr lang="en-US" dirty="0"/>
          </a:p>
        </p:txBody>
      </p:sp>
    </p:spTree>
    <p:extLst>
      <p:ext uri="{BB962C8B-B14F-4D97-AF65-F5344CB8AC3E}">
        <p14:creationId xmlns:p14="http://schemas.microsoft.com/office/powerpoint/2010/main" val="6361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anim calcmode="lin" valueType="num">
                                      <p:cBhvr>
                                        <p:cTn id="1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Colony suffered a setback in the winter of 1610-”starving time” and an Indian war with the Powhatan</a:t>
            </a:r>
          </a:p>
          <a:p>
            <a:pPr lvl="1"/>
            <a:r>
              <a:rPr lang="en-US" dirty="0" smtClean="0"/>
              <a:t>As the winter approached-hogs, hens, goats, sheep and horses were consumed</a:t>
            </a:r>
          </a:p>
          <a:p>
            <a:pPr lvl="1"/>
            <a:r>
              <a:rPr lang="en-US" dirty="0" smtClean="0"/>
              <a:t>Turned to dogs, cats, rats</a:t>
            </a:r>
          </a:p>
          <a:p>
            <a:pPr lvl="1"/>
            <a:r>
              <a:rPr lang="en-US" dirty="0" smtClean="0"/>
              <a:t>Some turned to boiling boot leather</a:t>
            </a:r>
          </a:p>
          <a:p>
            <a:pPr lvl="1"/>
            <a:r>
              <a:rPr lang="en-US" dirty="0" smtClean="0"/>
              <a:t>On man killed, salted and ate parts of his wife</a:t>
            </a:r>
          </a:p>
          <a:p>
            <a:r>
              <a:rPr lang="en-US" dirty="0" smtClean="0"/>
              <a:t>After 10 years, little had changed by 1617; New governor Samuel Argall arrived to find a “slum in the wilderness”</a:t>
            </a:r>
          </a:p>
          <a:p>
            <a:pPr lvl="1"/>
            <a:r>
              <a:rPr lang="en-US" dirty="0" smtClean="0"/>
              <a:t>Argall noticed that the marketplace and the streets, and all the spare places were planted with tobacco.</a:t>
            </a:r>
          </a:p>
          <a:p>
            <a:pPr lvl="1"/>
            <a:r>
              <a:rPr lang="en-US" dirty="0" smtClean="0"/>
              <a:t>Of the 2000 settlers sent since 1607 only 400 were alive</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Jamestown, Virginia</a:t>
            </a:r>
            <a:endParaRPr lang="en-US" dirty="0"/>
          </a:p>
        </p:txBody>
      </p:sp>
    </p:spTree>
    <p:extLst>
      <p:ext uri="{BB962C8B-B14F-4D97-AF65-F5344CB8AC3E}">
        <p14:creationId xmlns:p14="http://schemas.microsoft.com/office/powerpoint/2010/main" val="3509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barn(inVertical)">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cs typeface="Times New Roman" pitchFamily="18" charset="0"/>
              </a:rPr>
              <a:t>Fortunes began to change when Sir Edwin Sandys was elected treasurer of the Virginia Company in 1618</a:t>
            </a:r>
          </a:p>
          <a:p>
            <a:r>
              <a:rPr lang="en-US" sz="2400" dirty="0" smtClean="0">
                <a:cs typeface="Times New Roman" pitchFamily="18" charset="0"/>
              </a:rPr>
              <a:t>To attract more settlers and investors he offered land</a:t>
            </a:r>
          </a:p>
          <a:p>
            <a:pPr lvl="1"/>
            <a:r>
              <a:rPr lang="en-US" sz="2200" dirty="0" smtClean="0">
                <a:cs typeface="Times New Roman" pitchFamily="18" charset="0"/>
              </a:rPr>
              <a:t>“old planters” who had arrived before the spring of 1616 were granted 100 acres of land</a:t>
            </a:r>
          </a:p>
          <a:p>
            <a:pPr lvl="1"/>
            <a:r>
              <a:rPr lang="en-US" sz="2200" dirty="0" smtClean="0">
                <a:cs typeface="Times New Roman" pitchFamily="18" charset="0"/>
              </a:rPr>
              <a:t>Every new share purchased in the company would mean 100 more acres of land</a:t>
            </a:r>
          </a:p>
          <a:p>
            <a:pPr lvl="1"/>
            <a:r>
              <a:rPr lang="en-US" sz="2200" dirty="0" smtClean="0">
                <a:cs typeface="Times New Roman" pitchFamily="18" charset="0"/>
              </a:rPr>
              <a:t>Would give additional land if investors would pay the ship passage of tenant laborers; 50 acres for each new tenant</a:t>
            </a:r>
          </a:p>
          <a:p>
            <a:pPr lvl="1"/>
            <a:r>
              <a:rPr lang="en-US" sz="2200" dirty="0" smtClean="0">
                <a:cs typeface="Times New Roman" pitchFamily="18" charset="0"/>
              </a:rPr>
              <a:t>Became known as “headright” system (private property came to Virginia)</a:t>
            </a:r>
          </a:p>
          <a:p>
            <a:endParaRPr lang="en-US" dirty="0"/>
          </a:p>
        </p:txBody>
      </p:sp>
      <p:sp>
        <p:nvSpPr>
          <p:cNvPr id="3" name="Title 2"/>
          <p:cNvSpPr>
            <a:spLocks noGrp="1"/>
          </p:cNvSpPr>
          <p:nvPr>
            <p:ph type="title"/>
          </p:nvPr>
        </p:nvSpPr>
        <p:spPr/>
        <p:txBody>
          <a:bodyPr/>
          <a:lstStyle/>
          <a:p>
            <a:r>
              <a:rPr lang="en-US" dirty="0" smtClean="0"/>
              <a:t>Jamestown, Virginia</a:t>
            </a:r>
            <a:endParaRPr lang="en-US" dirty="0"/>
          </a:p>
        </p:txBody>
      </p:sp>
    </p:spTree>
    <p:extLst>
      <p:ext uri="{BB962C8B-B14F-4D97-AF65-F5344CB8AC3E}">
        <p14:creationId xmlns:p14="http://schemas.microsoft.com/office/powerpoint/2010/main" val="3933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Sandys worked to make the colony a more pleasant place to live</a:t>
            </a:r>
          </a:p>
          <a:p>
            <a:pPr lvl="1"/>
            <a:r>
              <a:rPr lang="en-US" dirty="0" smtClean="0"/>
              <a:t>Instructed new governor, George </a:t>
            </a:r>
            <a:r>
              <a:rPr lang="en-US" dirty="0" err="1" smtClean="0"/>
              <a:t>Yeardly</a:t>
            </a:r>
            <a:r>
              <a:rPr lang="en-US" dirty="0" smtClean="0"/>
              <a:t> to create an assembly with power to make laws (laws would be binding as long as the company approved)</a:t>
            </a:r>
          </a:p>
          <a:p>
            <a:pPr lvl="1"/>
            <a:r>
              <a:rPr lang="en-US" dirty="0" smtClean="0"/>
              <a:t>Each new settlement could send 2 representatives or burgesses (Virginia House of Burgesses)</a:t>
            </a:r>
          </a:p>
          <a:p>
            <a:pPr lvl="1"/>
            <a:r>
              <a:rPr lang="en-US" dirty="0" smtClean="0"/>
              <a:t>1</a:t>
            </a:r>
            <a:r>
              <a:rPr lang="en-US" baseline="30000" dirty="0" smtClean="0"/>
              <a:t>st</a:t>
            </a:r>
            <a:r>
              <a:rPr lang="en-US" dirty="0" smtClean="0"/>
              <a:t> convened in 1619</a:t>
            </a:r>
          </a:p>
          <a:p>
            <a:pPr lvl="1"/>
            <a:r>
              <a:rPr lang="en-US" dirty="0" smtClean="0"/>
              <a:t>No taxes required to pay for government officials salaries-paid in land</a:t>
            </a:r>
          </a:p>
          <a:p>
            <a:pPr lvl="1"/>
            <a:r>
              <a:rPr lang="en-US" dirty="0" smtClean="0"/>
              <a:t>From 1619-1622, 3,570 settlers were sent as part of Sandy’s program, by only 700 people remained.  Records show that these people died.  Why?</a:t>
            </a:r>
            <a:endParaRPr lang="en-US" dirty="0"/>
          </a:p>
        </p:txBody>
      </p:sp>
      <p:sp>
        <p:nvSpPr>
          <p:cNvPr id="3" name="Title 2"/>
          <p:cNvSpPr>
            <a:spLocks noGrp="1"/>
          </p:cNvSpPr>
          <p:nvPr>
            <p:ph type="title"/>
          </p:nvPr>
        </p:nvSpPr>
        <p:spPr/>
        <p:txBody>
          <a:bodyPr/>
          <a:lstStyle/>
          <a:p>
            <a:r>
              <a:rPr lang="en-US" dirty="0" smtClean="0"/>
              <a:t>Jamestown, Virginia</a:t>
            </a:r>
            <a:endParaRPr lang="en-US" dirty="0"/>
          </a:p>
        </p:txBody>
      </p:sp>
    </p:spTree>
    <p:extLst>
      <p:ext uri="{BB962C8B-B14F-4D97-AF65-F5344CB8AC3E}">
        <p14:creationId xmlns:p14="http://schemas.microsoft.com/office/powerpoint/2010/main" val="9057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Why were people dying at a time of increased immigration?</a:t>
            </a:r>
          </a:p>
          <a:p>
            <a:pPr lvl="1"/>
            <a:r>
              <a:rPr lang="en-US" dirty="0" smtClean="0"/>
              <a:t>Men were sent unprepared (arrived with no food and found inadequate housing)</a:t>
            </a:r>
          </a:p>
          <a:p>
            <a:pPr lvl="1"/>
            <a:r>
              <a:rPr lang="en-US" dirty="0" smtClean="0"/>
              <a:t>Diseases such as typhoid fever and malaria</a:t>
            </a:r>
          </a:p>
          <a:p>
            <a:pPr lvl="1"/>
            <a:r>
              <a:rPr lang="en-US" dirty="0" smtClean="0"/>
              <a:t>Colonists were not self-sufficient</a:t>
            </a:r>
          </a:p>
          <a:p>
            <a:r>
              <a:rPr lang="en-US" dirty="0" smtClean="0"/>
              <a:t>Principle food=corn</a:t>
            </a:r>
          </a:p>
          <a:p>
            <a:pPr lvl="1"/>
            <a:r>
              <a:rPr lang="en-US" dirty="0" smtClean="0"/>
              <a:t>Indians spent a few days out of the year to plant and harvest with huge surpluses; little effort needed</a:t>
            </a:r>
          </a:p>
          <a:p>
            <a:pPr lvl="1"/>
            <a:r>
              <a:rPr lang="en-US" dirty="0" smtClean="0"/>
              <a:t>Virginians had to pass a law requiring Virginians to grow corn (John Smith enforced)</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Jamestown, Virginia</a:t>
            </a:r>
            <a:endParaRPr lang="en-US" dirty="0"/>
          </a:p>
        </p:txBody>
      </p:sp>
    </p:spTree>
    <p:extLst>
      <p:ext uri="{BB962C8B-B14F-4D97-AF65-F5344CB8AC3E}">
        <p14:creationId xmlns:p14="http://schemas.microsoft.com/office/powerpoint/2010/main" val="4160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457200" y="1524000"/>
            <a:ext cx="4800600" cy="5334000"/>
          </a:xfrm>
        </p:spPr>
        <p:txBody>
          <a:bodyPr>
            <a:normAutofit fontScale="77500" lnSpcReduction="20000"/>
          </a:bodyPr>
          <a:lstStyle/>
          <a:p>
            <a:r>
              <a:rPr lang="en-US" sz="3800" dirty="0" smtClean="0">
                <a:cs typeface="Times New Roman" pitchFamily="18" charset="0"/>
              </a:rPr>
              <a:t>1613-Colony </a:t>
            </a:r>
            <a:r>
              <a:rPr lang="en-US" sz="3800" dirty="0">
                <a:cs typeface="Times New Roman" pitchFamily="18" charset="0"/>
              </a:rPr>
              <a:t>offered first strand of “</a:t>
            </a:r>
            <a:r>
              <a:rPr lang="en-US" sz="3800" b="1" dirty="0">
                <a:cs typeface="Times New Roman" pitchFamily="18" charset="0"/>
              </a:rPr>
              <a:t>brown gold</a:t>
            </a:r>
            <a:r>
              <a:rPr lang="en-US" sz="3800" dirty="0">
                <a:cs typeface="Times New Roman" pitchFamily="18" charset="0"/>
              </a:rPr>
              <a:t>”-tobacco under the </a:t>
            </a:r>
            <a:r>
              <a:rPr lang="en-US" sz="3800" dirty="0" smtClean="0">
                <a:cs typeface="Times New Roman" pitchFamily="18" charset="0"/>
              </a:rPr>
              <a:t>leadership </a:t>
            </a:r>
            <a:r>
              <a:rPr lang="en-US" sz="3800" dirty="0">
                <a:cs typeface="Times New Roman" pitchFamily="18" charset="0"/>
              </a:rPr>
              <a:t>of </a:t>
            </a:r>
            <a:r>
              <a:rPr lang="en-US" sz="3800" b="1" dirty="0">
                <a:cs typeface="Times New Roman" pitchFamily="18" charset="0"/>
              </a:rPr>
              <a:t>John </a:t>
            </a:r>
            <a:r>
              <a:rPr lang="en-US" sz="3800" b="1" dirty="0" smtClean="0">
                <a:cs typeface="Times New Roman" pitchFamily="18" charset="0"/>
              </a:rPr>
              <a:t>Rolfe</a:t>
            </a:r>
          </a:p>
          <a:p>
            <a:pPr lvl="1"/>
            <a:r>
              <a:rPr lang="en-US" sz="3600" b="1" dirty="0" smtClean="0">
                <a:cs typeface="Times New Roman" pitchFamily="18" charset="0"/>
              </a:rPr>
              <a:t>Tobacco required more time to cultivate</a:t>
            </a:r>
          </a:p>
          <a:p>
            <a:pPr lvl="1"/>
            <a:r>
              <a:rPr lang="en-US" sz="3600" b="1" dirty="0" smtClean="0">
                <a:cs typeface="Times New Roman" pitchFamily="18" charset="0"/>
              </a:rPr>
              <a:t>1616-2,500 </a:t>
            </a:r>
            <a:r>
              <a:rPr lang="en-US" sz="3600" b="1" dirty="0" err="1" smtClean="0">
                <a:cs typeface="Times New Roman" pitchFamily="18" charset="0"/>
              </a:rPr>
              <a:t>lbs</a:t>
            </a:r>
            <a:r>
              <a:rPr lang="en-US" sz="3600" b="1" dirty="0" smtClean="0">
                <a:cs typeface="Times New Roman" pitchFamily="18" charset="0"/>
              </a:rPr>
              <a:t> shipped to England</a:t>
            </a:r>
          </a:p>
          <a:p>
            <a:pPr lvl="1"/>
            <a:r>
              <a:rPr lang="en-US" sz="3600" b="1" dirty="0" smtClean="0">
                <a:cs typeface="Times New Roman" pitchFamily="18" charset="0"/>
              </a:rPr>
              <a:t>1618-49,518 </a:t>
            </a:r>
            <a:r>
              <a:rPr lang="en-US" sz="3600" b="1" dirty="0" err="1" smtClean="0">
                <a:cs typeface="Times New Roman" pitchFamily="18" charset="0"/>
              </a:rPr>
              <a:t>lbs</a:t>
            </a:r>
            <a:r>
              <a:rPr lang="en-US" sz="3600" b="1" dirty="0" smtClean="0">
                <a:cs typeface="Times New Roman" pitchFamily="18" charset="0"/>
              </a:rPr>
              <a:t> shipped</a:t>
            </a:r>
          </a:p>
          <a:p>
            <a:pPr lvl="1"/>
            <a:r>
              <a:rPr lang="en-US" sz="3600" b="1" dirty="0" smtClean="0">
                <a:cs typeface="Times New Roman" pitchFamily="18" charset="0"/>
              </a:rPr>
              <a:t>Historian Edmund Morgan called Virginia “the first American boom town”</a:t>
            </a:r>
            <a:endParaRPr lang="en-US" sz="3600" b="1" dirty="0">
              <a:cs typeface="Times New Roman" pitchFamily="18" charset="0"/>
            </a:endParaRPr>
          </a:p>
          <a:p>
            <a:endParaRPr lang="en-US" sz="4400" dirty="0"/>
          </a:p>
        </p:txBody>
      </p:sp>
      <p:sp>
        <p:nvSpPr>
          <p:cNvPr id="30722" name="Rectangle 2"/>
          <p:cNvSpPr>
            <a:spLocks noGrp="1" noRot="1" noChangeArrowheads="1"/>
          </p:cNvSpPr>
          <p:nvPr>
            <p:ph type="title"/>
          </p:nvPr>
        </p:nvSpPr>
        <p:spPr/>
        <p:txBody>
          <a:bodyPr/>
          <a:lstStyle/>
          <a:p>
            <a:r>
              <a:rPr lang="en-US" dirty="0" smtClean="0"/>
              <a:t>Jamestown/Virginia</a:t>
            </a:r>
            <a:endParaRPr lang="en-US" dirty="0"/>
          </a:p>
        </p:txBody>
      </p:sp>
      <p:pic>
        <p:nvPicPr>
          <p:cNvPr id="14338" name="Picture 2" descr="File:Generall Historie of Virgin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374332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Tobacco</a:t>
            </a:r>
          </a:p>
          <a:p>
            <a:pPr lvl="1"/>
            <a:r>
              <a:rPr lang="en-US" dirty="0" smtClean="0"/>
              <a:t>One individual could grown 250-930 </a:t>
            </a:r>
            <a:r>
              <a:rPr lang="en-US" dirty="0" err="1" smtClean="0"/>
              <a:t>lbs</a:t>
            </a:r>
            <a:r>
              <a:rPr lang="en-US" dirty="0" smtClean="0"/>
              <a:t> a year</a:t>
            </a:r>
          </a:p>
          <a:p>
            <a:pPr lvl="1"/>
            <a:r>
              <a:rPr lang="en-US" dirty="0" smtClean="0"/>
              <a:t>Developed labor system</a:t>
            </a:r>
          </a:p>
          <a:p>
            <a:pPr lvl="2"/>
            <a:r>
              <a:rPr lang="en-US" dirty="0" smtClean="0"/>
              <a:t>Tenant-agreed to work land for certain time (4-7 years) and tenant could keep ½ of what was produced</a:t>
            </a:r>
          </a:p>
          <a:p>
            <a:pPr lvl="2"/>
            <a:r>
              <a:rPr lang="en-US" dirty="0" smtClean="0"/>
              <a:t>Servant-paid only room and board and passage from England-gave master everything that was produced.</a:t>
            </a:r>
          </a:p>
          <a:p>
            <a:pPr lvl="2"/>
            <a:r>
              <a:rPr lang="en-US" dirty="0" smtClean="0"/>
              <a:t>Apprentices-served 7 years and then another 7 as tenants (only cost was transportation and room)</a:t>
            </a:r>
          </a:p>
          <a:p>
            <a:pPr lvl="1"/>
            <a:r>
              <a:rPr lang="en-US" dirty="0" smtClean="0"/>
              <a:t>Used as medium of exchange</a:t>
            </a:r>
          </a:p>
          <a:p>
            <a:pPr lvl="1"/>
            <a:r>
              <a:rPr lang="en-US" dirty="0">
                <a:cs typeface="Times New Roman" pitchFamily="18" charset="0"/>
              </a:rPr>
              <a:t>Captain John Smith turned the colony around by concentrating on </a:t>
            </a:r>
            <a:r>
              <a:rPr lang="en-US" dirty="0" smtClean="0">
                <a:cs typeface="Times New Roman" pitchFamily="18" charset="0"/>
              </a:rPr>
              <a:t>survival</a:t>
            </a:r>
          </a:p>
          <a:p>
            <a:pPr lvl="1"/>
            <a:r>
              <a:rPr lang="en-US" dirty="0" smtClean="0">
                <a:cs typeface="Times New Roman" pitchFamily="18" charset="0"/>
              </a:rPr>
              <a:t>Ingredients for African Slavery in place</a:t>
            </a:r>
            <a:endParaRPr lang="en-US" dirty="0">
              <a:cs typeface="Times New Roman" pitchFamily="18" charset="0"/>
            </a:endParaRPr>
          </a:p>
          <a:p>
            <a:pPr lvl="1"/>
            <a:endParaRPr lang="en-US" dirty="0"/>
          </a:p>
        </p:txBody>
      </p:sp>
      <p:sp>
        <p:nvSpPr>
          <p:cNvPr id="3" name="Title 2"/>
          <p:cNvSpPr>
            <a:spLocks noGrp="1"/>
          </p:cNvSpPr>
          <p:nvPr>
            <p:ph type="title"/>
          </p:nvPr>
        </p:nvSpPr>
        <p:spPr/>
        <p:txBody>
          <a:bodyPr/>
          <a:lstStyle/>
          <a:p>
            <a:r>
              <a:rPr lang="en-US" dirty="0" smtClean="0"/>
              <a:t>Jamestown, Virginia</a:t>
            </a:r>
            <a:endParaRPr lang="en-US" dirty="0"/>
          </a:p>
        </p:txBody>
      </p:sp>
    </p:spTree>
    <p:extLst>
      <p:ext uri="{BB962C8B-B14F-4D97-AF65-F5344CB8AC3E}">
        <p14:creationId xmlns:p14="http://schemas.microsoft.com/office/powerpoint/2010/main" val="364221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arn(inVertical)">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barn(inVertical)">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barn(inVertical)">
                                      <p:cBhvr>
                                        <p:cTn id="5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1619 in Jamestown, 20 black indentured servants arrived aboard a Dutch ship</a:t>
            </a:r>
          </a:p>
          <a:p>
            <a:r>
              <a:rPr lang="en-US" dirty="0" smtClean="0"/>
              <a:t>1661 Virginia legalized slavery; English king chartered Royal African Company to bring slaves to Jamestown, Hampton &amp; Yorktown</a:t>
            </a:r>
          </a:p>
          <a:p>
            <a:r>
              <a:rPr lang="en-US" dirty="0" smtClean="0"/>
              <a:t>By 1680s African slaves had become essential to Virginia’s economy</a:t>
            </a:r>
          </a:p>
          <a:p>
            <a:r>
              <a:rPr lang="en-US" dirty="0" smtClean="0"/>
              <a:t>Slavery grew in the U.S. from 1650-1750.  Why?</a:t>
            </a:r>
          </a:p>
          <a:p>
            <a:pPr lvl="1"/>
            <a:r>
              <a:rPr lang="en-US" dirty="0" smtClean="0"/>
              <a:t>Native Americans unsuitable for labor intensive tobacco</a:t>
            </a:r>
          </a:p>
          <a:p>
            <a:pPr lvl="1"/>
            <a:r>
              <a:rPr lang="en-US" dirty="0" smtClean="0"/>
              <a:t>Native susceptible to European disease</a:t>
            </a:r>
          </a:p>
          <a:p>
            <a:pPr lvl="1"/>
            <a:r>
              <a:rPr lang="en-US" dirty="0" smtClean="0"/>
              <a:t>Natives able to escape</a:t>
            </a:r>
          </a:p>
          <a:p>
            <a:pPr lvl="1"/>
            <a:r>
              <a:rPr lang="en-US" dirty="0" smtClean="0"/>
              <a:t>African slave cost $27; a European laborer was $.70 a day</a:t>
            </a:r>
          </a:p>
          <a:p>
            <a:pPr lvl="1"/>
            <a:endParaRPr lang="en-US" dirty="0"/>
          </a:p>
        </p:txBody>
      </p:sp>
      <p:sp>
        <p:nvSpPr>
          <p:cNvPr id="3" name="Title 2"/>
          <p:cNvSpPr>
            <a:spLocks noGrp="1"/>
          </p:cNvSpPr>
          <p:nvPr>
            <p:ph type="title"/>
          </p:nvPr>
        </p:nvSpPr>
        <p:spPr/>
        <p:txBody>
          <a:bodyPr/>
          <a:lstStyle/>
          <a:p>
            <a:r>
              <a:rPr lang="en-US" dirty="0" smtClean="0"/>
              <a:t>Slavery in British Southern Colonies</a:t>
            </a:r>
            <a:endParaRPr lang="en-US" dirty="0"/>
          </a:p>
        </p:txBody>
      </p:sp>
    </p:spTree>
    <p:extLst>
      <p:ext uri="{BB962C8B-B14F-4D97-AF65-F5344CB8AC3E}">
        <p14:creationId xmlns:p14="http://schemas.microsoft.com/office/powerpoint/2010/main" val="166427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1607-1754</a:t>
            </a:r>
            <a:endParaRPr lang="en-US" dirty="0"/>
          </a:p>
        </p:txBody>
      </p:sp>
      <p:sp>
        <p:nvSpPr>
          <p:cNvPr id="29698" name="Rectangle 2"/>
          <p:cNvSpPr>
            <a:spLocks noGrp="1" noChangeArrowheads="1"/>
          </p:cNvSpPr>
          <p:nvPr>
            <p:ph type="ctrTitle"/>
          </p:nvPr>
        </p:nvSpPr>
        <p:spPr/>
        <p:txBody>
          <a:bodyPr/>
          <a:lstStyle/>
          <a:p>
            <a:r>
              <a:rPr lang="en-US">
                <a:latin typeface="Comic Sans MS" pitchFamily="66" charset="0"/>
                <a:cs typeface="Times New Roman" pitchFamily="18" charset="0"/>
              </a:rPr>
              <a:t>The Southern Colonies</a:t>
            </a:r>
            <a:r>
              <a:rPr lang="en-US"/>
              <a:t> </a:t>
            </a:r>
          </a:p>
        </p:txBody>
      </p:sp>
    </p:spTree>
    <p:extLst>
      <p:ext uri="{BB962C8B-B14F-4D97-AF65-F5344CB8AC3E}">
        <p14:creationId xmlns:p14="http://schemas.microsoft.com/office/powerpoint/2010/main" val="54426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From 1650-1750 10-12 million African slaves were taken from the West African coast</a:t>
            </a:r>
          </a:p>
          <a:p>
            <a:pPr lvl="1"/>
            <a:r>
              <a:rPr lang="en-US" dirty="0" smtClean="0"/>
              <a:t>5% of potential slaves died in Africa on the way to the coast</a:t>
            </a:r>
          </a:p>
          <a:p>
            <a:pPr lvl="1"/>
            <a:r>
              <a:rPr lang="en-US" dirty="0" smtClean="0"/>
              <a:t>13% died in transit to West Indies</a:t>
            </a:r>
          </a:p>
          <a:p>
            <a:pPr lvl="1"/>
            <a:r>
              <a:rPr lang="en-US" dirty="0" smtClean="0"/>
              <a:t>30% died during the first 3 months of “seasoning”</a:t>
            </a:r>
          </a:p>
          <a:p>
            <a:pPr lvl="1"/>
            <a:r>
              <a:rPr lang="en-US" dirty="0" smtClean="0"/>
              <a:t>Several committed suicide to avoid slavery</a:t>
            </a:r>
          </a:p>
          <a:p>
            <a:r>
              <a:rPr lang="en-US" dirty="0" smtClean="0"/>
              <a:t>In the 1700s British Parliament opened slave trade to British merchants who carried on “triangular trade” from New England to Africa to Caribbean to New England; African slaves on the “middle passage”</a:t>
            </a:r>
          </a:p>
          <a:p>
            <a:pPr lvl="1"/>
            <a:endParaRPr lang="en-US" dirty="0"/>
          </a:p>
        </p:txBody>
      </p:sp>
      <p:sp>
        <p:nvSpPr>
          <p:cNvPr id="3" name="Title 2"/>
          <p:cNvSpPr>
            <a:spLocks noGrp="1"/>
          </p:cNvSpPr>
          <p:nvPr>
            <p:ph type="title"/>
          </p:nvPr>
        </p:nvSpPr>
        <p:spPr/>
        <p:txBody>
          <a:bodyPr/>
          <a:lstStyle/>
          <a:p>
            <a:r>
              <a:rPr lang="en-US" dirty="0" smtClean="0"/>
              <a:t>Slavery in British Southern Colonies</a:t>
            </a:r>
            <a:endParaRPr lang="en-US" dirty="0"/>
          </a:p>
        </p:txBody>
      </p:sp>
    </p:spTree>
    <p:extLst>
      <p:ext uri="{BB962C8B-B14F-4D97-AF65-F5344CB8AC3E}">
        <p14:creationId xmlns:p14="http://schemas.microsoft.com/office/powerpoint/2010/main" val="36858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lave-trade">
            <a:hlinkClick r:id="rId3"/>
          </p:cNvPr>
          <p:cNvPicPr>
            <a:picLocks noChangeAspect="1" noChangeArrowheads="1"/>
          </p:cNvPicPr>
          <p:nvPr/>
        </p:nvPicPr>
        <p:blipFill>
          <a:blip r:embed="rId4" cstate="print"/>
          <a:srcRect/>
          <a:stretch>
            <a:fillRect/>
          </a:stretch>
        </p:blipFill>
        <p:spPr bwMode="auto">
          <a:xfrm>
            <a:off x="0" y="0"/>
            <a:ext cx="9372600" cy="6800850"/>
          </a:xfrm>
          <a:prstGeom prst="rect">
            <a:avLst/>
          </a:prstGeom>
          <a:noFill/>
        </p:spPr>
      </p:pic>
    </p:spTree>
    <p:extLst>
      <p:ext uri="{BB962C8B-B14F-4D97-AF65-F5344CB8AC3E}">
        <p14:creationId xmlns:p14="http://schemas.microsoft.com/office/powerpoint/2010/main" val="3094730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Slave Trade</a:t>
            </a:r>
            <a:endParaRPr lang="en-US" dirty="0"/>
          </a:p>
        </p:txBody>
      </p:sp>
      <p:sp>
        <p:nvSpPr>
          <p:cNvPr id="3" name="Content Placeholder 2"/>
          <p:cNvSpPr>
            <a:spLocks noGrp="1"/>
          </p:cNvSpPr>
          <p:nvPr>
            <p:ph idx="1"/>
          </p:nvPr>
        </p:nvSpPr>
        <p:spPr>
          <a:xfrm>
            <a:off x="457200" y="1524000"/>
            <a:ext cx="4114800" cy="4572000"/>
          </a:xfrm>
        </p:spPr>
        <p:txBody>
          <a:bodyPr>
            <a:normAutofit fontScale="92500"/>
          </a:bodyPr>
          <a:lstStyle/>
          <a:p>
            <a:r>
              <a:rPr lang="en-US" dirty="0" smtClean="0"/>
              <a:t>Only 6% of slaves transported across Atlantic wen to North America</a:t>
            </a:r>
          </a:p>
          <a:p>
            <a:r>
              <a:rPr lang="en-US" dirty="0" smtClean="0"/>
              <a:t>Of these, most slaves lived on small and medium sized farms.  Most whites did not own slaves</a:t>
            </a:r>
          </a:p>
          <a:p>
            <a:r>
              <a:rPr lang="en-US" dirty="0" smtClean="0"/>
              <a:t>More than ½ of Chesapeake slave owners owned fewer than 5 slaves.</a:t>
            </a:r>
          </a:p>
          <a:p>
            <a:r>
              <a:rPr lang="en-US" dirty="0" smtClean="0">
                <a:solidFill>
                  <a:srgbClr val="FFFF00"/>
                </a:solidFill>
                <a:hlinkClick r:id="rId2"/>
              </a:rPr>
              <a:t>Jamestown-Story of Us</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4572000" y="1676400"/>
            <a:ext cx="4638178" cy="2962274"/>
          </a:xfrm>
          <a:prstGeom prst="rect">
            <a:avLst/>
          </a:prstGeom>
        </p:spPr>
      </p:pic>
    </p:spTree>
    <p:extLst>
      <p:ext uri="{BB962C8B-B14F-4D97-AF65-F5344CB8AC3E}">
        <p14:creationId xmlns:p14="http://schemas.microsoft.com/office/powerpoint/2010/main" val="14992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Trouble in VA – </a:t>
            </a:r>
            <a:r>
              <a:rPr lang="en-US" dirty="0" smtClean="0">
                <a:solidFill>
                  <a:schemeClr val="tx1"/>
                </a:solidFill>
              </a:rPr>
              <a:t>Bacon’s Rebellion</a:t>
            </a:r>
            <a:endParaRPr lang="en-US" dirty="0">
              <a:solidFill>
                <a:schemeClr val="tx1"/>
              </a:solidFill>
            </a:endParaRPr>
          </a:p>
        </p:txBody>
      </p:sp>
      <p:sp>
        <p:nvSpPr>
          <p:cNvPr id="4" name="Content Placeholder 3"/>
          <p:cNvSpPr>
            <a:spLocks noGrp="1"/>
          </p:cNvSpPr>
          <p:nvPr>
            <p:ph sz="half" idx="2"/>
          </p:nvPr>
        </p:nvSpPr>
        <p:spPr>
          <a:xfrm>
            <a:off x="3429000" y="1143000"/>
            <a:ext cx="4648200" cy="5212080"/>
          </a:xfrm>
        </p:spPr>
        <p:txBody>
          <a:bodyPr>
            <a:normAutofit fontScale="92500" lnSpcReduction="20000"/>
          </a:bodyPr>
          <a:lstStyle/>
          <a:p>
            <a:r>
              <a:rPr lang="en-US" dirty="0" smtClean="0"/>
              <a:t>More conflicts with Native Americans caused the Virginia royal governor to increase taxes and restricted expansion into Native territory</a:t>
            </a:r>
          </a:p>
          <a:p>
            <a:r>
              <a:rPr lang="en-US" dirty="0" smtClean="0"/>
              <a:t>After defeating the Natives, </a:t>
            </a:r>
            <a:r>
              <a:rPr lang="en-US" u="sng" dirty="0" smtClean="0"/>
              <a:t>Nathaniel Bacon </a:t>
            </a:r>
            <a:r>
              <a:rPr lang="en-US" dirty="0" smtClean="0"/>
              <a:t>led a group or poor indentured servants against leadership in Jamestown in September 1676</a:t>
            </a:r>
          </a:p>
          <a:p>
            <a:r>
              <a:rPr lang="en-US" dirty="0" smtClean="0"/>
              <a:t>Significance</a:t>
            </a:r>
          </a:p>
          <a:p>
            <a:pPr lvl="1"/>
            <a:r>
              <a:rPr lang="en-US" dirty="0"/>
              <a:t>C</a:t>
            </a:r>
            <a:r>
              <a:rPr lang="en-US" dirty="0" smtClean="0"/>
              <a:t>olonists would not tolerate a corrupt government </a:t>
            </a:r>
          </a:p>
          <a:p>
            <a:pPr lvl="1"/>
            <a:r>
              <a:rPr lang="en-US" dirty="0" smtClean="0"/>
              <a:t>The poor (both black and white) could unite</a:t>
            </a:r>
          </a:p>
          <a:p>
            <a:pPr lvl="1"/>
            <a:r>
              <a:rPr lang="en-US" dirty="0" smtClean="0"/>
              <a:t>Increase in African slave trade</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377284" cy="507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0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idx="1"/>
          </p:nvPr>
        </p:nvSpPr>
        <p:spPr>
          <a:xfrm>
            <a:off x="457200" y="1524000"/>
            <a:ext cx="4495800" cy="4572000"/>
          </a:xfrm>
        </p:spPr>
        <p:txBody>
          <a:bodyPr>
            <a:normAutofit fontScale="70000" lnSpcReduction="20000"/>
          </a:bodyPr>
          <a:lstStyle/>
          <a:p>
            <a:r>
              <a:rPr lang="en-US" sz="3200" dirty="0" smtClean="0">
                <a:cs typeface="Times New Roman" pitchFamily="18" charset="0"/>
              </a:rPr>
              <a:t>In </a:t>
            </a:r>
            <a:r>
              <a:rPr lang="en-US" sz="3200" dirty="0">
                <a:cs typeface="Times New Roman" pitchFamily="18" charset="0"/>
              </a:rPr>
              <a:t>1632, the English king gave George Calvert land north of Virginia.  Calvert was a </a:t>
            </a:r>
            <a:r>
              <a:rPr lang="en-US" sz="3200" b="1" dirty="0">
                <a:cs typeface="Times New Roman" pitchFamily="18" charset="0"/>
              </a:rPr>
              <a:t>Roman Catholic </a:t>
            </a:r>
            <a:r>
              <a:rPr lang="en-US" sz="3200" dirty="0">
                <a:cs typeface="Times New Roman" pitchFamily="18" charset="0"/>
              </a:rPr>
              <a:t>who wanted a colony for people of his faith.  </a:t>
            </a:r>
            <a:endParaRPr lang="en-US" sz="3200" dirty="0" smtClean="0">
              <a:cs typeface="Times New Roman" pitchFamily="18" charset="0"/>
            </a:endParaRPr>
          </a:p>
          <a:p>
            <a:r>
              <a:rPr lang="en-US" sz="3200" dirty="0" smtClean="0">
                <a:cs typeface="Times New Roman" pitchFamily="18" charset="0"/>
              </a:rPr>
              <a:t>King made him baron Baltimore and “lord proprietor” of the colony</a:t>
            </a:r>
          </a:p>
          <a:p>
            <a:r>
              <a:rPr lang="en-US" sz="3200" dirty="0" smtClean="0">
                <a:cs typeface="Times New Roman" pitchFamily="18" charset="0"/>
              </a:rPr>
              <a:t>Lord Baltimore’s regime overthrown several times by Protestants</a:t>
            </a:r>
          </a:p>
          <a:p>
            <a:r>
              <a:rPr lang="en-US" sz="3200" dirty="0" smtClean="0">
                <a:cs typeface="Times New Roman" pitchFamily="18" charset="0"/>
              </a:rPr>
              <a:t>Approved </a:t>
            </a:r>
            <a:r>
              <a:rPr lang="en-US" sz="3200" b="1" dirty="0" smtClean="0">
                <a:cs typeface="Times New Roman" pitchFamily="18" charset="0"/>
              </a:rPr>
              <a:t>Toleration Act of 1649 </a:t>
            </a:r>
            <a:r>
              <a:rPr lang="en-US" sz="3200" dirty="0" smtClean="0">
                <a:cs typeface="Times New Roman" pitchFamily="18" charset="0"/>
              </a:rPr>
              <a:t>granting freedom of worship to all Christians</a:t>
            </a:r>
            <a:endParaRPr lang="en-US" sz="4400" dirty="0"/>
          </a:p>
        </p:txBody>
      </p:sp>
      <p:sp>
        <p:nvSpPr>
          <p:cNvPr id="31746" name="Rectangle 2"/>
          <p:cNvSpPr>
            <a:spLocks noGrp="1" noRot="1" noChangeArrowheads="1"/>
          </p:cNvSpPr>
          <p:nvPr>
            <p:ph type="title"/>
          </p:nvPr>
        </p:nvSpPr>
        <p:spPr/>
        <p:txBody>
          <a:bodyPr/>
          <a:lstStyle/>
          <a:p>
            <a:r>
              <a:rPr lang="en-US" dirty="0" smtClean="0"/>
              <a:t>Maryland</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267" y="838200"/>
            <a:ext cx="3784074" cy="563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8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1747">
                                            <p:txEl>
                                              <p:pRg st="2" end="2"/>
                                            </p:txEl>
                                          </p:spTgt>
                                        </p:tgtEl>
                                        <p:attrNameLst>
                                          <p:attrName>style.visibility</p:attrName>
                                        </p:attrNameLst>
                                      </p:cBhvr>
                                      <p:to>
                                        <p:strVal val="visible"/>
                                      </p:to>
                                    </p:set>
                                    <p:anim calcmode="lin" valueType="num">
                                      <p:cBhvr additive="base">
                                        <p:cTn id="16"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idx="1"/>
          </p:nvPr>
        </p:nvSpPr>
        <p:spPr/>
        <p:txBody>
          <a:bodyPr>
            <a:normAutofit fontScale="70000" lnSpcReduction="20000"/>
          </a:bodyPr>
          <a:lstStyle/>
          <a:p>
            <a:pPr>
              <a:lnSpc>
                <a:spcPct val="90000"/>
              </a:lnSpc>
            </a:pPr>
            <a:r>
              <a:rPr lang="en-US" sz="3200" dirty="0">
                <a:cs typeface="Times New Roman" pitchFamily="18" charset="0"/>
              </a:rPr>
              <a:t>Most southern colonists lived on the land.  In North Carolina, farms tended to be small.  </a:t>
            </a:r>
          </a:p>
          <a:p>
            <a:pPr>
              <a:lnSpc>
                <a:spcPct val="90000"/>
              </a:lnSpc>
            </a:pPr>
            <a:r>
              <a:rPr lang="en-US" sz="3200" dirty="0">
                <a:cs typeface="Times New Roman" pitchFamily="18" charset="0"/>
              </a:rPr>
              <a:t>In Virginia and Maryland, large farms called plantations developed</a:t>
            </a:r>
            <a:r>
              <a:rPr lang="en-US" sz="3200" dirty="0" smtClean="0">
                <a:cs typeface="Times New Roman" pitchFamily="18" charset="0"/>
              </a:rPr>
              <a:t>.</a:t>
            </a:r>
          </a:p>
          <a:p>
            <a:pPr>
              <a:lnSpc>
                <a:spcPct val="90000"/>
              </a:lnSpc>
            </a:pPr>
            <a:r>
              <a:rPr lang="en-US" sz="3200" b="1" dirty="0"/>
              <a:t>Tobacco</a:t>
            </a:r>
            <a:r>
              <a:rPr lang="en-US" sz="3200" dirty="0"/>
              <a:t> was the common crop.  In South Carolina and Georgia, planters raised rice and indigo. </a:t>
            </a:r>
            <a:r>
              <a:rPr lang="en-US" sz="3200" dirty="0" smtClean="0"/>
              <a:t>By 1700 almost 100,000 </a:t>
            </a:r>
            <a:r>
              <a:rPr lang="en-US" sz="3200" dirty="0" err="1" smtClean="0"/>
              <a:t>lbs</a:t>
            </a:r>
            <a:r>
              <a:rPr lang="en-US" sz="3200" dirty="0" smtClean="0"/>
              <a:t> exported annually by 1776, rice exports from SC and GA were more than 65 million </a:t>
            </a:r>
            <a:r>
              <a:rPr lang="en-US" sz="3200" dirty="0" err="1" smtClean="0"/>
              <a:t>lbs</a:t>
            </a:r>
            <a:r>
              <a:rPr lang="en-US" sz="3200" dirty="0" smtClean="0"/>
              <a:t> annually</a:t>
            </a:r>
          </a:p>
          <a:p>
            <a:pPr>
              <a:lnSpc>
                <a:spcPct val="90000"/>
              </a:lnSpc>
            </a:pPr>
            <a:r>
              <a:rPr lang="en-US" sz="3200" dirty="0" smtClean="0"/>
              <a:t>Tobacco, rice, indigo, forest products meant the Southern colonies could obtain manufactured goods in trade from England; Planters dealt with English factories which prevented a diversified economy</a:t>
            </a:r>
          </a:p>
          <a:p>
            <a:pPr>
              <a:lnSpc>
                <a:spcPct val="90000"/>
              </a:lnSpc>
            </a:pPr>
            <a:r>
              <a:rPr lang="en-US" sz="3200" dirty="0" smtClean="0"/>
              <a:t>Also stunted the growth of urban centers</a:t>
            </a:r>
            <a:endParaRPr lang="en-US" sz="3200" dirty="0"/>
          </a:p>
          <a:p>
            <a:pPr>
              <a:lnSpc>
                <a:spcPct val="90000"/>
              </a:lnSpc>
            </a:pPr>
            <a:r>
              <a:rPr lang="en-US" sz="3200" dirty="0"/>
              <a:t> Plantation owners lived in great comfort.  Enslaved Africans, however, endured poverty, violence and a lack of freedom.</a:t>
            </a:r>
          </a:p>
          <a:p>
            <a:pPr>
              <a:lnSpc>
                <a:spcPct val="90000"/>
              </a:lnSpc>
            </a:pPr>
            <a:endParaRPr lang="en-US" sz="2800" dirty="0"/>
          </a:p>
        </p:txBody>
      </p:sp>
      <p:sp>
        <p:nvSpPr>
          <p:cNvPr id="24578" name="Rectangle 2"/>
          <p:cNvSpPr>
            <a:spLocks noGrp="1" noRot="1" noChangeArrowheads="1"/>
          </p:cNvSpPr>
          <p:nvPr>
            <p:ph type="title"/>
          </p:nvPr>
        </p:nvSpPr>
        <p:spPr/>
        <p:txBody>
          <a:bodyPr/>
          <a:lstStyle/>
          <a:p>
            <a:r>
              <a:rPr lang="en-US" dirty="0" smtClean="0"/>
              <a:t>Southern Colonies</a:t>
            </a:r>
            <a:endParaRPr lang="en-US" dirty="0"/>
          </a:p>
        </p:txBody>
      </p:sp>
    </p:spTree>
    <p:extLst>
      <p:ext uri="{BB962C8B-B14F-4D97-AF65-F5344CB8AC3E}">
        <p14:creationId xmlns:p14="http://schemas.microsoft.com/office/powerpoint/2010/main" val="205120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00"/>
                                        <p:tgtEl>
                                          <p:spTgt spid="2457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wipe(down)">
                                      <p:cBhvr>
                                        <p:cTn id="10" dur="500"/>
                                        <p:tgtEl>
                                          <p:spTgt spid="245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arn(inVertical)">
                                      <p:cBhvr>
                                        <p:cTn id="15" dur="500"/>
                                        <p:tgtEl>
                                          <p:spTgt spid="2457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barn(inVertical)">
                                      <p:cBhvr>
                                        <p:cTn id="20" dur="500"/>
                                        <p:tgtEl>
                                          <p:spTgt spid="2457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Effect transition="in" filter="fade">
                                      <p:cBhvr>
                                        <p:cTn id="25" dur="1000"/>
                                        <p:tgtEl>
                                          <p:spTgt spid="24579">
                                            <p:txEl>
                                              <p:pRg st="4" end="4"/>
                                            </p:txEl>
                                          </p:spTgt>
                                        </p:tgtEl>
                                      </p:cBhvr>
                                    </p:animEffect>
                                    <p:anim calcmode="lin" valueType="num">
                                      <p:cBhvr>
                                        <p:cTn id="2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4579">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579">
                                            <p:txEl>
                                              <p:pRg st="5" end="5"/>
                                            </p:txEl>
                                          </p:spTgt>
                                        </p:tgtEl>
                                        <p:attrNameLst>
                                          <p:attrName>style.visibility</p:attrName>
                                        </p:attrNameLst>
                                      </p:cBhvr>
                                      <p:to>
                                        <p:strVal val="visible"/>
                                      </p:to>
                                    </p:set>
                                    <p:animEffect transition="in" filter="fade">
                                      <p:cBhvr>
                                        <p:cTn id="30" dur="1000"/>
                                        <p:tgtEl>
                                          <p:spTgt spid="24579">
                                            <p:txEl>
                                              <p:pRg st="5" end="5"/>
                                            </p:txEl>
                                          </p:spTgt>
                                        </p:tgtEl>
                                      </p:cBhvr>
                                    </p:animEffect>
                                    <p:anim calcmode="lin" valueType="num">
                                      <p:cBhvr>
                                        <p:cTn id="31"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Led isolated lives whether poor or plantation owners</a:t>
            </a:r>
          </a:p>
          <a:p>
            <a:r>
              <a:rPr lang="en-US" dirty="0" smtClean="0"/>
              <a:t>Churches few; by middle of 18</a:t>
            </a:r>
            <a:r>
              <a:rPr lang="en-US" baseline="30000" dirty="0" smtClean="0"/>
              <a:t>th</a:t>
            </a:r>
            <a:r>
              <a:rPr lang="en-US" dirty="0" smtClean="0"/>
              <a:t> century Anglican church had been established in southern colonies</a:t>
            </a:r>
          </a:p>
          <a:p>
            <a:r>
              <a:rPr lang="en-US" dirty="0" smtClean="0"/>
              <a:t>Most families lived in one-two room houses, “small dark, unpainted, and unadorned”</a:t>
            </a:r>
          </a:p>
          <a:p>
            <a:r>
              <a:rPr lang="en-US" dirty="0" smtClean="0"/>
              <a:t>Chairs were rare; people sat on, slept and ate on benches</a:t>
            </a:r>
          </a:p>
          <a:p>
            <a:r>
              <a:rPr lang="en-US" dirty="0" smtClean="0"/>
              <a:t>Women managed household; spinning and sewing; pickling and preserving, making butter and cheese; tended to farm animals</a:t>
            </a:r>
          </a:p>
          <a:p>
            <a:r>
              <a:rPr lang="en-US" dirty="0" smtClean="0"/>
              <a:t>Children not subject to strict discipline; formal schooling was non existent; illiteracy rates high</a:t>
            </a:r>
            <a:endParaRPr lang="en-US" dirty="0"/>
          </a:p>
        </p:txBody>
      </p:sp>
      <p:sp>
        <p:nvSpPr>
          <p:cNvPr id="3" name="Title 2"/>
          <p:cNvSpPr>
            <a:spLocks noGrp="1"/>
          </p:cNvSpPr>
          <p:nvPr>
            <p:ph type="title"/>
          </p:nvPr>
        </p:nvSpPr>
        <p:spPr/>
        <p:txBody>
          <a:bodyPr/>
          <a:lstStyle/>
          <a:p>
            <a:r>
              <a:rPr lang="en-US" dirty="0" smtClean="0"/>
              <a:t>Southern Colonies</a:t>
            </a:r>
            <a:endParaRPr lang="en-US" dirty="0"/>
          </a:p>
        </p:txBody>
      </p:sp>
    </p:spTree>
    <p:extLst>
      <p:ext uri="{BB962C8B-B14F-4D97-AF65-F5344CB8AC3E}">
        <p14:creationId xmlns:p14="http://schemas.microsoft.com/office/powerpoint/2010/main" val="41262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382000" cy="4572000"/>
          </a:xfrm>
        </p:spPr>
        <p:txBody>
          <a:bodyPr>
            <a:normAutofit/>
          </a:bodyPr>
          <a:lstStyle/>
          <a:p>
            <a:r>
              <a:rPr lang="en-US" sz="2400" dirty="0" smtClean="0"/>
              <a:t>James West Davidson, “Serving Time in Virginia”.  After the Fact, Chapter 1.  </a:t>
            </a:r>
          </a:p>
          <a:p>
            <a:r>
              <a:rPr lang="en-US" sz="2400" dirty="0" smtClean="0"/>
              <a:t>Eddie Becker, Chronology </a:t>
            </a:r>
            <a:r>
              <a:rPr lang="en-US" sz="2400" dirty="0"/>
              <a:t>on the History of Slavery, Compiled by </a:t>
            </a:r>
            <a:r>
              <a:rPr lang="en-US" sz="2400" dirty="0" smtClean="0"/>
              <a:t>1999 http</a:t>
            </a:r>
            <a:r>
              <a:rPr lang="en-US" sz="2400" dirty="0"/>
              <a:t>://</a:t>
            </a:r>
            <a:r>
              <a:rPr lang="en-US" sz="2400" dirty="0" smtClean="0"/>
              <a:t>innercity.org/holt/slavechron.html</a:t>
            </a:r>
          </a:p>
          <a:p>
            <a:r>
              <a:rPr lang="en-US" sz="2400" dirty="0"/>
              <a:t>John M. </a:t>
            </a:r>
            <a:r>
              <a:rPr lang="en-US" sz="2400" dirty="0" smtClean="0"/>
              <a:t>Murrin, Liberty</a:t>
            </a:r>
            <a:r>
              <a:rPr lang="en-US" sz="2400" dirty="0"/>
              <a:t>, Equality, Power: A History of the American People, Concise Edition, 6th </a:t>
            </a:r>
            <a:r>
              <a:rPr lang="en-US" sz="2400" dirty="0" smtClean="0"/>
              <a:t>Edition</a:t>
            </a:r>
            <a:endParaRPr lang="en-US" sz="2400" dirty="0"/>
          </a:p>
        </p:txBody>
      </p:sp>
      <p:sp>
        <p:nvSpPr>
          <p:cNvPr id="3" name="Title 2"/>
          <p:cNvSpPr>
            <a:spLocks noGrp="1"/>
          </p:cNvSpPr>
          <p:nvPr>
            <p:ph type="title"/>
          </p:nvPr>
        </p:nvSpPr>
        <p:spPr/>
        <p:txBody>
          <a:bodyPr/>
          <a:lstStyle/>
          <a:p>
            <a:r>
              <a:rPr lang="en-US" dirty="0" smtClean="0"/>
              <a:t>Works Cited</a:t>
            </a:r>
            <a:endParaRPr lang="en-US" dirty="0"/>
          </a:p>
        </p:txBody>
      </p:sp>
    </p:spTree>
    <p:extLst>
      <p:ext uri="{BB962C8B-B14F-4D97-AF65-F5344CB8AC3E}">
        <p14:creationId xmlns:p14="http://schemas.microsoft.com/office/powerpoint/2010/main" val="264549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352800"/>
          </a:xfrm>
        </p:spPr>
        <p:txBody>
          <a:bodyPr/>
          <a:lstStyle/>
          <a:p>
            <a:r>
              <a:rPr lang="en-US" dirty="0" smtClean="0"/>
              <a:t>II.  In the 17</a:t>
            </a:r>
            <a:r>
              <a:rPr lang="en-US" baseline="30000" dirty="0" smtClean="0"/>
              <a:t>th</a:t>
            </a:r>
            <a:r>
              <a:rPr lang="en-US" dirty="0" smtClean="0"/>
              <a:t> Century, early British colonies developed along the Atlantic coast, with regional differences that reflected various environmental, economic, </a:t>
            </a:r>
            <a:r>
              <a:rPr lang="en-US" dirty="0" err="1" smtClean="0"/>
              <a:t>cltral</a:t>
            </a:r>
            <a:r>
              <a:rPr lang="en-US" dirty="0" smtClean="0"/>
              <a:t> and demographic factors.</a:t>
            </a:r>
          </a:p>
          <a:p>
            <a:pPr lvl="1"/>
            <a:r>
              <a:rPr lang="en-US" dirty="0" smtClean="0"/>
              <a:t>A)  The Chesapeake and North Carolina colonies grew prosperous exporting tobacco-a labor-intensive product initially cultivated by white, mostly male indentured servants and later by enslaved Africans.</a:t>
            </a:r>
            <a:endParaRPr lang="en-US" dirty="0"/>
          </a:p>
        </p:txBody>
      </p:sp>
      <p:sp>
        <p:nvSpPr>
          <p:cNvPr id="3" name="Title 2"/>
          <p:cNvSpPr>
            <a:spLocks noGrp="1"/>
          </p:cNvSpPr>
          <p:nvPr>
            <p:ph type="title"/>
          </p:nvPr>
        </p:nvSpPr>
        <p:spPr>
          <a:xfrm>
            <a:off x="457200" y="457200"/>
            <a:ext cx="8229600" cy="2057400"/>
          </a:xfrm>
        </p:spPr>
        <p:txBody>
          <a:bodyPr>
            <a:noAutofit/>
          </a:bodyPr>
          <a:lstStyle/>
          <a:p>
            <a:r>
              <a:rPr lang="en-US" sz="2400" b="1" dirty="0" smtClean="0"/>
              <a:t>Key Concept 2.1:  Europeans developed a variety of colonization and migration patterns, influenced by different imperial goals, cultures, and the varied North American environments where they settled, and they competed with each other and American Indians for resources.</a:t>
            </a:r>
            <a:endParaRPr lang="en-US" sz="2400" b="1" dirty="0"/>
          </a:p>
        </p:txBody>
      </p:sp>
    </p:spTree>
    <p:extLst>
      <p:ext uri="{BB962C8B-B14F-4D97-AF65-F5344CB8AC3E}">
        <p14:creationId xmlns:p14="http://schemas.microsoft.com/office/powerpoint/2010/main" val="34932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map of Colonie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9499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3" name="Title 2"/>
          <p:cNvSpPr>
            <a:spLocks noGrp="1"/>
          </p:cNvSpPr>
          <p:nvPr>
            <p:ph type="ctrTitle"/>
          </p:nvPr>
        </p:nvSpPr>
        <p:spPr/>
        <p:txBody>
          <a:bodyPr>
            <a:normAutofit/>
          </a:bodyPr>
          <a:lstStyle/>
          <a:p>
            <a:r>
              <a:rPr lang="en-US" dirty="0" smtClean="0"/>
              <a:t>Why did so many colonists initially die in Jamestown?</a:t>
            </a:r>
            <a:endParaRPr lang="en-US" dirty="0"/>
          </a:p>
        </p:txBody>
      </p:sp>
    </p:spTree>
    <p:extLst>
      <p:ext uri="{BB962C8B-B14F-4D97-AF65-F5344CB8AC3E}">
        <p14:creationId xmlns:p14="http://schemas.microsoft.com/office/powerpoint/2010/main" val="100656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Colony</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A century after Columbus landed in the Caribbean, Europe’s seagoing nations were in full competition for the possible “riches” of the new world</a:t>
            </a:r>
          </a:p>
          <a:p>
            <a:r>
              <a:rPr lang="en-US" sz="3400" dirty="0" smtClean="0"/>
              <a:t>England was latecomer to this race</a:t>
            </a:r>
          </a:p>
          <a:p>
            <a:r>
              <a:rPr lang="en-US" sz="3400" dirty="0" smtClean="0"/>
              <a:t>Spain had already entered into what is now Florida and New Mexico</a:t>
            </a:r>
          </a:p>
          <a:p>
            <a:r>
              <a:rPr lang="en-US" sz="3400" dirty="0" smtClean="0"/>
              <a:t>English pirates had been up and down the east coast of what is now the U.S. since 1562</a:t>
            </a:r>
          </a:p>
          <a:p>
            <a:r>
              <a:rPr lang="en-US" sz="3400" dirty="0" smtClean="0"/>
              <a:t>A colony was not seriously considered until 1578 when </a:t>
            </a:r>
            <a:r>
              <a:rPr lang="en-US" sz="3400" b="1" dirty="0" smtClean="0"/>
              <a:t>Sir Humphrey Gilbert </a:t>
            </a:r>
            <a:r>
              <a:rPr lang="en-US" sz="3400" dirty="0" smtClean="0"/>
              <a:t>received a charter from Queen Elizabeth “to inhabit and possess…all remote and heathen lands not in actual possession of any Christian prince”</a:t>
            </a:r>
          </a:p>
          <a:p>
            <a:r>
              <a:rPr lang="en-US" sz="3400" dirty="0"/>
              <a:t>After Gilbert died on his second voyage, </a:t>
            </a:r>
            <a:r>
              <a:rPr lang="en-US" sz="3400" b="1" dirty="0"/>
              <a:t>Sir Walter Raleigh</a:t>
            </a:r>
            <a:r>
              <a:rPr lang="en-US" sz="3400" dirty="0"/>
              <a:t>, his half-brother, decided to carry out the venture</a:t>
            </a:r>
          </a:p>
          <a:p>
            <a:endParaRPr lang="en-US" dirty="0"/>
          </a:p>
        </p:txBody>
      </p:sp>
    </p:spTree>
    <p:extLst>
      <p:ext uri="{BB962C8B-B14F-4D97-AF65-F5344CB8AC3E}">
        <p14:creationId xmlns:p14="http://schemas.microsoft.com/office/powerpoint/2010/main" val="23736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Colony</a:t>
            </a:r>
            <a:endParaRPr lang="en-US" dirty="0"/>
          </a:p>
        </p:txBody>
      </p:sp>
      <p:sp>
        <p:nvSpPr>
          <p:cNvPr id="3" name="Content Placeholder 2"/>
          <p:cNvSpPr>
            <a:spLocks noGrp="1"/>
          </p:cNvSpPr>
          <p:nvPr>
            <p:ph idx="1"/>
          </p:nvPr>
        </p:nvSpPr>
        <p:spPr/>
        <p:txBody>
          <a:bodyPr/>
          <a:lstStyle/>
          <a:p>
            <a:r>
              <a:rPr lang="en-US" dirty="0" smtClean="0"/>
              <a:t>England’s motives for settling the New World</a:t>
            </a:r>
          </a:p>
          <a:p>
            <a:pPr lvl="1"/>
            <a:r>
              <a:rPr lang="en-US" b="1" dirty="0" smtClean="0"/>
              <a:t>Establish a base to loot French and Spanish shipping</a:t>
            </a:r>
          </a:p>
          <a:p>
            <a:pPr lvl="1"/>
            <a:r>
              <a:rPr lang="en-US" b="1" dirty="0" smtClean="0"/>
              <a:t>Visions of gold and copper mines and cash crops</a:t>
            </a:r>
          </a:p>
          <a:p>
            <a:pPr lvl="1"/>
            <a:r>
              <a:rPr lang="en-US" b="1" dirty="0" smtClean="0"/>
              <a:t>An attempt to find the Northwest Passage</a:t>
            </a:r>
          </a:p>
          <a:p>
            <a:pPr lvl="1"/>
            <a:r>
              <a:rPr lang="en-US" b="1" dirty="0" smtClean="0"/>
              <a:t>Spread the new Protestant religion among the “savages”</a:t>
            </a:r>
            <a:endParaRPr lang="en-US" b="1" dirty="0"/>
          </a:p>
        </p:txBody>
      </p:sp>
    </p:spTree>
    <p:extLst>
      <p:ext uri="{BB962C8B-B14F-4D97-AF65-F5344CB8AC3E}">
        <p14:creationId xmlns:p14="http://schemas.microsoft.com/office/powerpoint/2010/main" val="131672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Colony</a:t>
            </a:r>
            <a:endParaRPr lang="en-US" dirty="0"/>
          </a:p>
        </p:txBody>
      </p:sp>
      <p:sp>
        <p:nvSpPr>
          <p:cNvPr id="3" name="Content Placeholder 2"/>
          <p:cNvSpPr>
            <a:spLocks noGrp="1"/>
          </p:cNvSpPr>
          <p:nvPr>
            <p:ph sz="half" idx="1"/>
          </p:nvPr>
        </p:nvSpPr>
        <p:spPr/>
        <p:txBody>
          <a:bodyPr/>
          <a:lstStyle/>
          <a:p>
            <a:r>
              <a:rPr lang="en-US" dirty="0" smtClean="0"/>
              <a:t>1584-Philip </a:t>
            </a:r>
            <a:r>
              <a:rPr lang="en-US" dirty="0" err="1" smtClean="0"/>
              <a:t>Amadas</a:t>
            </a:r>
            <a:r>
              <a:rPr lang="en-US" dirty="0" smtClean="0"/>
              <a:t> and Arthur </a:t>
            </a:r>
            <a:r>
              <a:rPr lang="en-US" dirty="0" err="1" smtClean="0"/>
              <a:t>Barlowe</a:t>
            </a:r>
            <a:endParaRPr lang="en-US" dirty="0" smtClean="0"/>
          </a:p>
          <a:p>
            <a:r>
              <a:rPr lang="en-US" dirty="0" smtClean="0"/>
              <a:t>1585-Ralph Lane, Richard Grenville, Thomas </a:t>
            </a:r>
            <a:r>
              <a:rPr lang="en-US" dirty="0" err="1" smtClean="0"/>
              <a:t>Harriot</a:t>
            </a:r>
            <a:r>
              <a:rPr lang="en-US" dirty="0" smtClean="0"/>
              <a:t>, John White</a:t>
            </a:r>
          </a:p>
          <a:p>
            <a:r>
              <a:rPr lang="en-US" dirty="0" smtClean="0"/>
              <a:t>1586-John White</a:t>
            </a:r>
          </a:p>
          <a:p>
            <a:r>
              <a:rPr lang="en-US" dirty="0" smtClean="0"/>
              <a:t>1590-John White returns</a:t>
            </a:r>
            <a:endParaRPr lang="en-US" dirty="0"/>
          </a:p>
        </p:txBody>
      </p:sp>
      <p:pic>
        <p:nvPicPr>
          <p:cNvPr id="5" name="Picture 2" descr="http://www.virtualjamestown.org/images/white_debry/white_59_big.GIF"/>
          <p:cNvPicPr>
            <a:picLocks noChangeAspect="1" noChangeArrowheads="1"/>
          </p:cNvPicPr>
          <p:nvPr/>
        </p:nvPicPr>
        <p:blipFill>
          <a:blip r:embed="rId2" cstate="print"/>
          <a:srcRect/>
          <a:stretch>
            <a:fillRect/>
          </a:stretch>
        </p:blipFill>
        <p:spPr bwMode="auto">
          <a:xfrm>
            <a:off x="5105400" y="1295400"/>
            <a:ext cx="3130677" cy="5029200"/>
          </a:xfrm>
          <a:prstGeom prst="rect">
            <a:avLst/>
          </a:prstGeom>
          <a:noFill/>
        </p:spPr>
      </p:pic>
    </p:spTree>
    <p:extLst>
      <p:ext uri="{BB962C8B-B14F-4D97-AF65-F5344CB8AC3E}">
        <p14:creationId xmlns:p14="http://schemas.microsoft.com/office/powerpoint/2010/main" val="123694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virtualjamestown.org/images/white_debry/white_31_big.GIF"/>
          <p:cNvPicPr>
            <a:picLocks noChangeAspect="1" noChangeArrowheads="1"/>
          </p:cNvPicPr>
          <p:nvPr/>
        </p:nvPicPr>
        <p:blipFill>
          <a:blip r:embed="rId3" cstate="print"/>
          <a:srcRect/>
          <a:stretch>
            <a:fillRect/>
          </a:stretch>
        </p:blipFill>
        <p:spPr bwMode="auto">
          <a:xfrm>
            <a:off x="1600200" y="142875"/>
            <a:ext cx="6096000" cy="6715125"/>
          </a:xfrm>
          <a:prstGeom prst="rect">
            <a:avLst/>
          </a:prstGeom>
          <a:noFill/>
        </p:spPr>
      </p:pic>
    </p:spTree>
    <p:extLst>
      <p:ext uri="{BB962C8B-B14F-4D97-AF65-F5344CB8AC3E}">
        <p14:creationId xmlns:p14="http://schemas.microsoft.com/office/powerpoint/2010/main" val="1580010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2663</TotalTime>
  <Words>2223</Words>
  <Application>Microsoft Office PowerPoint</Application>
  <PresentationFormat>On-screen Show (4:3)</PresentationFormat>
  <Paragraphs>160</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Comic Sans MS</vt:lpstr>
      <vt:lpstr>Constantia</vt:lpstr>
      <vt:lpstr>Tahoma</vt:lpstr>
      <vt:lpstr>Times New Roman</vt:lpstr>
      <vt:lpstr>Wingdings 2</vt:lpstr>
      <vt:lpstr>Paper</vt:lpstr>
      <vt:lpstr>13 English Colonies </vt:lpstr>
      <vt:lpstr>The Southern Colonies </vt:lpstr>
      <vt:lpstr>Key Concept 2.1:  Europeans developed a variety of colonization and migration patterns, influenced by different imperial goals, cultures, and the varied North American environments where they settled, and they competed with each other and American Indians for resources.</vt:lpstr>
      <vt:lpstr>PowerPoint Presentation</vt:lpstr>
      <vt:lpstr>Why did so many colonists initially die in Jamestown?</vt:lpstr>
      <vt:lpstr>The Lost Colony</vt:lpstr>
      <vt:lpstr>The Lost Colony</vt:lpstr>
      <vt:lpstr>The Lost Colony</vt:lpstr>
      <vt:lpstr>PowerPoint Presentation</vt:lpstr>
      <vt:lpstr>Jamestown, Virginia 1607</vt:lpstr>
      <vt:lpstr>Jamestown/Virginia</vt:lpstr>
      <vt:lpstr>Jamestown, Virginia</vt:lpstr>
      <vt:lpstr>Jamestown, Virginia</vt:lpstr>
      <vt:lpstr>Jamestown, Virginia</vt:lpstr>
      <vt:lpstr>Jamestown, Virginia</vt:lpstr>
      <vt:lpstr>Jamestown, Virginia</vt:lpstr>
      <vt:lpstr>Jamestown/Virginia</vt:lpstr>
      <vt:lpstr>Jamestown, Virginia</vt:lpstr>
      <vt:lpstr>Slavery in British Southern Colonies</vt:lpstr>
      <vt:lpstr>Slavery in British Southern Colonies</vt:lpstr>
      <vt:lpstr>PowerPoint Presentation</vt:lpstr>
      <vt:lpstr>British Slave Trade</vt:lpstr>
      <vt:lpstr>Trouble in VA – Bacon’s Rebellion</vt:lpstr>
      <vt:lpstr>Maryland</vt:lpstr>
      <vt:lpstr>Southern Colonies</vt:lpstr>
      <vt:lpstr>Southern Colonies</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England Colonies</dc:title>
  <dc:creator>McDowell County Schools</dc:creator>
  <cp:lastModifiedBy>dedwards4</cp:lastModifiedBy>
  <cp:revision>78</cp:revision>
  <dcterms:created xsi:type="dcterms:W3CDTF">2004-09-17T18:18:02Z</dcterms:created>
  <dcterms:modified xsi:type="dcterms:W3CDTF">2016-09-07T19:04:49Z</dcterms:modified>
</cp:coreProperties>
</file>