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7"/>
  </p:notesMasterIdLst>
  <p:sldIdLst>
    <p:sldId id="371" r:id="rId2"/>
    <p:sldId id="372" r:id="rId3"/>
    <p:sldId id="326" r:id="rId4"/>
    <p:sldId id="330" r:id="rId5"/>
    <p:sldId id="364" r:id="rId6"/>
    <p:sldId id="352" r:id="rId7"/>
    <p:sldId id="332" r:id="rId8"/>
    <p:sldId id="353" r:id="rId9"/>
    <p:sldId id="355" r:id="rId10"/>
    <p:sldId id="354" r:id="rId11"/>
    <p:sldId id="356" r:id="rId12"/>
    <p:sldId id="357" r:id="rId13"/>
    <p:sldId id="333" r:id="rId14"/>
    <p:sldId id="358" r:id="rId15"/>
    <p:sldId id="362" r:id="rId16"/>
    <p:sldId id="359" r:id="rId17"/>
    <p:sldId id="360" r:id="rId18"/>
    <p:sldId id="361" r:id="rId19"/>
    <p:sldId id="368" r:id="rId20"/>
    <p:sldId id="334" r:id="rId21"/>
    <p:sldId id="335" r:id="rId22"/>
    <p:sldId id="351" r:id="rId23"/>
    <p:sldId id="370" r:id="rId24"/>
    <p:sldId id="349" r:id="rId25"/>
    <p:sldId id="37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7" autoAdjust="0"/>
    <p:restoredTop sz="86323" autoAdjust="0"/>
  </p:normalViewPr>
  <p:slideViewPr>
    <p:cSldViewPr>
      <p:cViewPr varScale="1">
        <p:scale>
          <a:sx n="51" d="100"/>
          <a:sy n="51" d="100"/>
        </p:scale>
        <p:origin x="7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DFB4337F-EEF4-403B-87EA-F545295AF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78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13675-0487-4A95-9D29-D4ED7BE9DDD6}" type="slidenum">
              <a:rPr lang="en-US"/>
              <a:pPr/>
              <a:t>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64A2D-6904-4560-9DF2-C223850BBE3A}" type="slidenum">
              <a:rPr lang="en-US"/>
              <a:pPr/>
              <a:t>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53517-6B92-466C-8A24-0B07C4C2691C}" type="slidenum">
              <a:rPr lang="en-US"/>
              <a:pPr/>
              <a:t>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53517-6B92-466C-8A24-0B07C4C2691C}" type="slidenum">
              <a:rPr lang="en-US"/>
              <a:pPr/>
              <a:t>13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3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3ABF1-C5F0-40B6-AF00-9FCF7A2AB4CD}" type="slidenum">
              <a:rPr lang="en-US"/>
              <a:pPr/>
              <a:t>17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3DCBE-F05B-4C40-A93F-6FCE02889AC0}" type="slidenum">
              <a:rPr lang="en-US"/>
              <a:pPr/>
              <a:t>20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8354D-60D9-4C7F-B822-5E0BB4CAFA07}" type="slidenum">
              <a:rPr lang="en-US"/>
              <a:pPr/>
              <a:t>21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6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EACC0-D035-4DCB-B5FE-8664EE5EC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90D-5653-482C-8773-B0CF935D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1D9-1974-43DB-A5FD-3DAC0DAE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DC70E01-82DD-45AA-AE4C-262685392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8254-3DE6-42E0-9CA2-E95ED608ED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8325-9352-4574-9AF0-F8535ED71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AF68-FFDC-4A7B-8CCD-154FE72F94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078B-D335-4997-B1D5-DD2A41207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05CB-9676-496A-94F9-E37EDF4F3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320DF-30A9-401A-84F2-1F70EF4DE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B665D7-CE51-4326-AC73-BC003882E1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7D4447-029C-4192-9BCD-6A599D6B7B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a/Generall_Historie_of_Virginia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wlu.edu/~DELANEYT/slave-ship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ssS6UoBoiu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08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Bell Ringer:  </a:t>
            </a:r>
            <a:r>
              <a:rPr lang="en-US" dirty="0" smtClean="0"/>
              <a:t>The New York Times Article, “The Lost Colony:  Lost and Found?”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2343280"/>
            <a:ext cx="4191000" cy="4525963"/>
          </a:xfrm>
        </p:spPr>
        <p:txBody>
          <a:bodyPr/>
          <a:lstStyle/>
          <a:p>
            <a:r>
              <a:rPr lang="en-US" altLang="en-US" dirty="0" smtClean="0"/>
              <a:t>What happened to the Lost Colony?</a:t>
            </a: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6828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4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1618-Sir Edwin Sandys was elected treasurer of the Virginia Company </a:t>
            </a:r>
          </a:p>
          <a:p>
            <a:r>
              <a:rPr lang="en-US" sz="2400" dirty="0" smtClean="0">
                <a:cs typeface="Times New Roman" pitchFamily="18" charset="0"/>
              </a:rPr>
              <a:t>To attract more settlers and investors he offered land</a:t>
            </a:r>
          </a:p>
          <a:p>
            <a:pPr lvl="1"/>
            <a:r>
              <a:rPr lang="en-US" sz="2200" dirty="0" smtClean="0">
                <a:cs typeface="Times New Roman" pitchFamily="18" charset="0"/>
              </a:rPr>
              <a:t>“old planters” who had arrived before the spring of 1616 were granted 100 acres of land</a:t>
            </a:r>
          </a:p>
          <a:p>
            <a:pPr lvl="1"/>
            <a:r>
              <a:rPr lang="en-US" sz="2200" dirty="0" smtClean="0">
                <a:cs typeface="Times New Roman" pitchFamily="18" charset="0"/>
              </a:rPr>
              <a:t>Every new share purchased in the company would mean 100 more acres of land</a:t>
            </a:r>
          </a:p>
          <a:p>
            <a:pPr lvl="1"/>
            <a:r>
              <a:rPr lang="en-US" sz="2200" dirty="0" smtClean="0">
                <a:cs typeface="Times New Roman" pitchFamily="18" charset="0"/>
              </a:rPr>
              <a:t>Would give additional land if investors would pay the ship passage of tenant laborers; 50 acres for each new tenant</a:t>
            </a:r>
          </a:p>
          <a:p>
            <a:pPr lvl="1"/>
            <a:r>
              <a:rPr lang="en-US" sz="2200" dirty="0" smtClean="0">
                <a:cs typeface="Times New Roman" pitchFamily="18" charset="0"/>
              </a:rPr>
              <a:t>Became known as “headright” system (private property came to Virginia)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Jamestown,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Sandys worked to make the colony a more pleasant place to live</a:t>
            </a:r>
          </a:p>
          <a:p>
            <a:pPr lvl="1"/>
            <a:r>
              <a:rPr lang="en-US" dirty="0" smtClean="0"/>
              <a:t>Instructed new governor, George </a:t>
            </a:r>
            <a:r>
              <a:rPr lang="en-US" dirty="0" err="1" smtClean="0"/>
              <a:t>Yeardly</a:t>
            </a:r>
            <a:r>
              <a:rPr lang="en-US" dirty="0" smtClean="0"/>
              <a:t> to create an assembly with power to make laws (laws would be binding as long as the company approved)</a:t>
            </a:r>
          </a:p>
          <a:p>
            <a:pPr lvl="1"/>
            <a:r>
              <a:rPr lang="en-US" dirty="0" smtClean="0"/>
              <a:t>Each new settlement could send 2 representatives or burgesses (Virginia House of Burgesses)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convened in 1619</a:t>
            </a:r>
          </a:p>
          <a:p>
            <a:pPr lvl="1"/>
            <a:r>
              <a:rPr lang="en-US" dirty="0" smtClean="0"/>
              <a:t>No taxes required to pay for government officials salaries-paid in land</a:t>
            </a:r>
          </a:p>
          <a:p>
            <a:pPr lvl="1"/>
            <a:r>
              <a:rPr lang="en-US" dirty="0" smtClean="0"/>
              <a:t>From 1619-1622, 3,570 settlers were sent as part of Sandy’s program, by only 700 people remained.  Records show that these people died.  Why?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Jamestown,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were people dying at a time of increased immigration?</a:t>
            </a:r>
          </a:p>
          <a:p>
            <a:pPr lvl="1"/>
            <a:r>
              <a:rPr lang="en-US" dirty="0" smtClean="0"/>
              <a:t>Men were sent unprepared (arrived with no food and found inadequate housing)</a:t>
            </a:r>
          </a:p>
          <a:p>
            <a:pPr lvl="1"/>
            <a:r>
              <a:rPr lang="en-US" dirty="0" smtClean="0"/>
              <a:t>Diseases such as typhoid fever and malaria</a:t>
            </a:r>
          </a:p>
          <a:p>
            <a:pPr lvl="1"/>
            <a:r>
              <a:rPr lang="en-US" dirty="0" smtClean="0"/>
              <a:t>Colonists were not self-sufficient</a:t>
            </a:r>
          </a:p>
          <a:p>
            <a:r>
              <a:rPr lang="en-US" dirty="0" smtClean="0"/>
              <a:t>Principle food=corn</a:t>
            </a:r>
          </a:p>
          <a:p>
            <a:pPr lvl="1"/>
            <a:r>
              <a:rPr lang="en-US" dirty="0" smtClean="0"/>
              <a:t>Indians spent a few days out of the year to plant and harvest with huge surpluses; little effort needed</a:t>
            </a:r>
          </a:p>
          <a:p>
            <a:pPr lvl="1"/>
            <a:r>
              <a:rPr lang="en-US" dirty="0" smtClean="0"/>
              <a:t>Virginians had to pass a law requiring Virginians to grow corn (John Smith enforced)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Jamestown,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524000"/>
            <a:ext cx="4800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 smtClean="0">
                <a:cs typeface="Times New Roman" pitchFamily="18" charset="0"/>
              </a:rPr>
              <a:t>1613-Colony </a:t>
            </a:r>
            <a:r>
              <a:rPr lang="en-US" sz="3800" dirty="0">
                <a:cs typeface="Times New Roman" pitchFamily="18" charset="0"/>
              </a:rPr>
              <a:t>offered first strand of “</a:t>
            </a:r>
            <a:r>
              <a:rPr lang="en-US" sz="3800" b="1" dirty="0">
                <a:cs typeface="Times New Roman" pitchFamily="18" charset="0"/>
              </a:rPr>
              <a:t>brown gold</a:t>
            </a:r>
            <a:r>
              <a:rPr lang="en-US" sz="3800" dirty="0">
                <a:cs typeface="Times New Roman" pitchFamily="18" charset="0"/>
              </a:rPr>
              <a:t>”-tobacco under the </a:t>
            </a:r>
            <a:r>
              <a:rPr lang="en-US" sz="3800" dirty="0" smtClean="0">
                <a:cs typeface="Times New Roman" pitchFamily="18" charset="0"/>
              </a:rPr>
              <a:t>leadership </a:t>
            </a:r>
            <a:r>
              <a:rPr lang="en-US" sz="3800" dirty="0">
                <a:cs typeface="Times New Roman" pitchFamily="18" charset="0"/>
              </a:rPr>
              <a:t>of </a:t>
            </a:r>
            <a:r>
              <a:rPr lang="en-US" sz="3800" b="1" dirty="0">
                <a:cs typeface="Times New Roman" pitchFamily="18" charset="0"/>
              </a:rPr>
              <a:t>John </a:t>
            </a:r>
            <a:r>
              <a:rPr lang="en-US" sz="3800" b="1" dirty="0" smtClean="0">
                <a:cs typeface="Times New Roman" pitchFamily="18" charset="0"/>
              </a:rPr>
              <a:t>Rolfe</a:t>
            </a:r>
          </a:p>
          <a:p>
            <a:pPr lvl="1"/>
            <a:r>
              <a:rPr lang="en-US" sz="3600" b="1" dirty="0" smtClean="0">
                <a:cs typeface="Times New Roman" pitchFamily="18" charset="0"/>
              </a:rPr>
              <a:t>Tobacco required more time to cultivate</a:t>
            </a:r>
          </a:p>
          <a:p>
            <a:pPr lvl="1"/>
            <a:r>
              <a:rPr lang="en-US" sz="3600" b="1" dirty="0" smtClean="0">
                <a:cs typeface="Times New Roman" pitchFamily="18" charset="0"/>
              </a:rPr>
              <a:t>1616-2,500 </a:t>
            </a:r>
            <a:r>
              <a:rPr lang="en-US" sz="3600" b="1" dirty="0" err="1" smtClean="0">
                <a:cs typeface="Times New Roman" pitchFamily="18" charset="0"/>
              </a:rPr>
              <a:t>lbs</a:t>
            </a:r>
            <a:r>
              <a:rPr lang="en-US" sz="3600" b="1" dirty="0" smtClean="0">
                <a:cs typeface="Times New Roman" pitchFamily="18" charset="0"/>
              </a:rPr>
              <a:t> shipped to England</a:t>
            </a:r>
          </a:p>
          <a:p>
            <a:pPr lvl="1"/>
            <a:r>
              <a:rPr lang="en-US" sz="3600" b="1" dirty="0" smtClean="0">
                <a:cs typeface="Times New Roman" pitchFamily="18" charset="0"/>
              </a:rPr>
              <a:t>1618-49,518 </a:t>
            </a:r>
            <a:r>
              <a:rPr lang="en-US" sz="3600" b="1" dirty="0" err="1" smtClean="0">
                <a:cs typeface="Times New Roman" pitchFamily="18" charset="0"/>
              </a:rPr>
              <a:t>lbs</a:t>
            </a:r>
            <a:r>
              <a:rPr lang="en-US" sz="3600" b="1" dirty="0" smtClean="0">
                <a:cs typeface="Times New Roman" pitchFamily="18" charset="0"/>
              </a:rPr>
              <a:t> shipped</a:t>
            </a:r>
          </a:p>
          <a:p>
            <a:pPr lvl="1"/>
            <a:r>
              <a:rPr lang="en-US" sz="3600" b="1" dirty="0" smtClean="0">
                <a:cs typeface="Times New Roman" pitchFamily="18" charset="0"/>
              </a:rPr>
              <a:t>Historian Edmund Morgan called Virginia “the first American boom town”</a:t>
            </a:r>
            <a:endParaRPr lang="en-US" sz="3600" b="1" dirty="0">
              <a:cs typeface="Times New Roman" pitchFamily="18" charset="0"/>
            </a:endParaRPr>
          </a:p>
          <a:p>
            <a:endParaRPr lang="en-US" sz="4400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Jamestown/Virginia</a:t>
            </a:r>
            <a:endParaRPr lang="en-US" dirty="0"/>
          </a:p>
        </p:txBody>
      </p:sp>
      <p:pic>
        <p:nvPicPr>
          <p:cNvPr id="14338" name="Picture 2" descr="File:Generall Historie of Virgini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7433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Tobacco</a:t>
            </a:r>
          </a:p>
          <a:p>
            <a:pPr lvl="1"/>
            <a:r>
              <a:rPr lang="en-US" dirty="0" smtClean="0"/>
              <a:t>One individual could grow 250-930 </a:t>
            </a:r>
            <a:r>
              <a:rPr lang="en-US" dirty="0" err="1" smtClean="0"/>
              <a:t>lbs</a:t>
            </a:r>
            <a:r>
              <a:rPr lang="en-US" dirty="0" smtClean="0"/>
              <a:t> a year</a:t>
            </a:r>
          </a:p>
          <a:p>
            <a:pPr lvl="1"/>
            <a:r>
              <a:rPr lang="en-US" dirty="0" smtClean="0"/>
              <a:t>Developed labor system</a:t>
            </a:r>
          </a:p>
          <a:p>
            <a:pPr lvl="2"/>
            <a:r>
              <a:rPr lang="en-US" dirty="0" smtClean="0"/>
              <a:t>Tenant-agreed to work land for certain time (4-7 years) and tenant could keep ½ of what was produced</a:t>
            </a:r>
          </a:p>
          <a:p>
            <a:pPr lvl="2"/>
            <a:r>
              <a:rPr lang="en-US" dirty="0" smtClean="0"/>
              <a:t>Servant-paid only room and board and passage from England-gave master everything that was produced.</a:t>
            </a:r>
          </a:p>
          <a:p>
            <a:pPr lvl="2"/>
            <a:r>
              <a:rPr lang="en-US" dirty="0" smtClean="0"/>
              <a:t>Apprentices-served 7 years and then another 7 as tenants (only cost was transportation and room)</a:t>
            </a:r>
          </a:p>
          <a:p>
            <a:pPr lvl="1"/>
            <a:r>
              <a:rPr lang="en-US" dirty="0" smtClean="0"/>
              <a:t>Used as medium of exchange</a:t>
            </a:r>
          </a:p>
          <a:p>
            <a:pPr lvl="1"/>
            <a:r>
              <a:rPr lang="en-US" dirty="0">
                <a:cs typeface="Times New Roman" pitchFamily="18" charset="0"/>
              </a:rPr>
              <a:t>Captain John Smith turned the colony around by concentrating on </a:t>
            </a:r>
            <a:r>
              <a:rPr lang="en-US" dirty="0" smtClean="0">
                <a:cs typeface="Times New Roman" pitchFamily="18" charset="0"/>
              </a:rPr>
              <a:t>survival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Ingredients for African Slavery in place</a:t>
            </a:r>
            <a:endParaRPr lang="en-US" dirty="0"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Jamestown,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1619 in Jamestown, 20 black indentured servants arrived aboard a Dutch ship</a:t>
            </a:r>
          </a:p>
          <a:p>
            <a:r>
              <a:rPr lang="en-US" dirty="0" smtClean="0"/>
              <a:t>1661 Virginia legalized slavery; English king chartered Royal African Company to bring slaves to Jamestown, Hampton &amp; Yorktown</a:t>
            </a:r>
          </a:p>
          <a:p>
            <a:r>
              <a:rPr lang="en-US" dirty="0" smtClean="0"/>
              <a:t>By 1680s African slaves had become essential to Virginia’s economy</a:t>
            </a:r>
          </a:p>
          <a:p>
            <a:r>
              <a:rPr lang="en-US" dirty="0" smtClean="0"/>
              <a:t>Slavery grew in the U.S. from 1650-1750.  Why?</a:t>
            </a:r>
          </a:p>
          <a:p>
            <a:pPr lvl="1"/>
            <a:r>
              <a:rPr lang="en-US" dirty="0" smtClean="0"/>
              <a:t>Native Americans unsuitable for labor intensive tobacco</a:t>
            </a:r>
          </a:p>
          <a:p>
            <a:pPr lvl="1"/>
            <a:r>
              <a:rPr lang="en-US" dirty="0" smtClean="0"/>
              <a:t>Native susceptible to European disease</a:t>
            </a:r>
          </a:p>
          <a:p>
            <a:pPr lvl="1"/>
            <a:r>
              <a:rPr lang="en-US" dirty="0" smtClean="0"/>
              <a:t>Natives able to escape</a:t>
            </a:r>
          </a:p>
          <a:p>
            <a:pPr lvl="1"/>
            <a:r>
              <a:rPr lang="en-US" dirty="0" smtClean="0"/>
              <a:t>African slave cost $27; a European laborer was $.70 a day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in British Southern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1650-1750 10-12 million African slaves were taken from the West African coast</a:t>
            </a:r>
          </a:p>
          <a:p>
            <a:pPr lvl="1"/>
            <a:r>
              <a:rPr lang="en-US" dirty="0" smtClean="0"/>
              <a:t>5% of potential slaves died in Africa on the way to the coast</a:t>
            </a:r>
          </a:p>
          <a:p>
            <a:pPr lvl="1"/>
            <a:r>
              <a:rPr lang="en-US" dirty="0" smtClean="0"/>
              <a:t>13% died in transit to West Indies</a:t>
            </a:r>
          </a:p>
          <a:p>
            <a:pPr lvl="1"/>
            <a:r>
              <a:rPr lang="en-US" dirty="0" smtClean="0"/>
              <a:t>30% died during the first 3 months of “seasoning”</a:t>
            </a:r>
          </a:p>
          <a:p>
            <a:pPr lvl="1"/>
            <a:r>
              <a:rPr lang="en-US" dirty="0" smtClean="0"/>
              <a:t>Several committed suicide to avoid slavery</a:t>
            </a:r>
          </a:p>
          <a:p>
            <a:r>
              <a:rPr lang="en-US" dirty="0" smtClean="0"/>
              <a:t>In the 1700s British Parliament opened slave trade to British merchants who carried on “triangular trade” from New England to Africa to Caribbean to New England; African slaves on the “middle passage”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in British Southern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lave-tra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72600" cy="680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7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Only 6% of slaves transported across Atlantic wen to North America</a:t>
            </a:r>
          </a:p>
          <a:p>
            <a:r>
              <a:rPr lang="en-US" dirty="0" smtClean="0"/>
              <a:t>Of these, most slaves lived on small and medium sized farms.  Most whites did not own slaves</a:t>
            </a:r>
          </a:p>
          <a:p>
            <a:r>
              <a:rPr lang="en-US" dirty="0" smtClean="0"/>
              <a:t>More than ½ of Chesapeake slave owners owned fewer than 5 slaves.</a:t>
            </a:r>
          </a:p>
          <a:p>
            <a:r>
              <a:rPr lang="en-US" dirty="0" smtClean="0">
                <a:solidFill>
                  <a:srgbClr val="FFFF00"/>
                </a:solidFill>
                <a:hlinkClick r:id="rId2"/>
              </a:rPr>
              <a:t>Jamestown-Story of 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6400"/>
            <a:ext cx="4638178" cy="29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2" y="609601"/>
            <a:ext cx="8758138" cy="55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Homework:  13 English Colonies Map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Complete the map of the original 13 English colonies </a:t>
            </a:r>
          </a:p>
          <a:p>
            <a:r>
              <a:rPr lang="en-US" altLang="en-US" smtClean="0"/>
              <a:t>Use the directions provided</a:t>
            </a:r>
          </a:p>
        </p:txBody>
      </p:sp>
    </p:spTree>
    <p:extLst>
      <p:ext uri="{BB962C8B-B14F-4D97-AF65-F5344CB8AC3E}">
        <p14:creationId xmlns:p14="http://schemas.microsoft.com/office/powerpoint/2010/main" val="35395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524000"/>
            <a:ext cx="44958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>
                <a:cs typeface="Times New Roman" pitchFamily="18" charset="0"/>
              </a:rPr>
              <a:t>In </a:t>
            </a:r>
            <a:r>
              <a:rPr lang="en-US" sz="3200" dirty="0">
                <a:cs typeface="Times New Roman" pitchFamily="18" charset="0"/>
              </a:rPr>
              <a:t>1632, the English king gave George Calvert land north of Virginia.  Calvert was a </a:t>
            </a:r>
            <a:r>
              <a:rPr lang="en-US" sz="3200" b="1" dirty="0">
                <a:cs typeface="Times New Roman" pitchFamily="18" charset="0"/>
              </a:rPr>
              <a:t>Roman Catholic </a:t>
            </a:r>
            <a:r>
              <a:rPr lang="en-US" sz="3200" dirty="0">
                <a:cs typeface="Times New Roman" pitchFamily="18" charset="0"/>
              </a:rPr>
              <a:t>who wanted a colony for people of his faith.  </a:t>
            </a:r>
            <a:endParaRPr lang="en-US" sz="3200" dirty="0" smtClean="0">
              <a:cs typeface="Times New Roman" pitchFamily="18" charset="0"/>
            </a:endParaRPr>
          </a:p>
          <a:p>
            <a:r>
              <a:rPr lang="en-US" sz="3200" dirty="0" smtClean="0">
                <a:cs typeface="Times New Roman" pitchFamily="18" charset="0"/>
              </a:rPr>
              <a:t>King made him baron Baltimore and “lord proprietor” of the colony</a:t>
            </a:r>
          </a:p>
          <a:p>
            <a:r>
              <a:rPr lang="en-US" sz="3200" dirty="0" smtClean="0">
                <a:cs typeface="Times New Roman" pitchFamily="18" charset="0"/>
              </a:rPr>
              <a:t>Lord Baltimore’s regime overthrown several times by Protestants</a:t>
            </a:r>
          </a:p>
          <a:p>
            <a:r>
              <a:rPr lang="en-US" sz="3200" dirty="0" smtClean="0">
                <a:cs typeface="Times New Roman" pitchFamily="18" charset="0"/>
              </a:rPr>
              <a:t>Approved </a:t>
            </a:r>
            <a:r>
              <a:rPr lang="en-US" sz="3200" b="1" dirty="0" smtClean="0">
                <a:cs typeface="Times New Roman" pitchFamily="18" charset="0"/>
              </a:rPr>
              <a:t>Toleration Act of 1649 </a:t>
            </a:r>
            <a:r>
              <a:rPr lang="en-US" sz="3200" dirty="0" smtClean="0">
                <a:cs typeface="Times New Roman" pitchFamily="18" charset="0"/>
              </a:rPr>
              <a:t>granting freedom of worship to all Christians</a:t>
            </a:r>
            <a:endParaRPr lang="en-US" sz="4400" dirty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67" y="838200"/>
            <a:ext cx="3784074" cy="563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8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In </a:t>
            </a:r>
            <a:r>
              <a:rPr lang="en-US" sz="3200" dirty="0">
                <a:cs typeface="Times New Roman" pitchFamily="18" charset="0"/>
              </a:rPr>
              <a:t>Virginia and Maryland, large farms called plantations developed</a:t>
            </a:r>
            <a:r>
              <a:rPr lang="en-US" sz="3200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In other southern colonies  like North </a:t>
            </a:r>
            <a:r>
              <a:rPr lang="en-US" sz="3200" dirty="0">
                <a:cs typeface="Times New Roman" pitchFamily="18" charset="0"/>
              </a:rPr>
              <a:t>Carolina, farms tended to be small.  </a:t>
            </a:r>
            <a:endParaRPr lang="en-US" sz="32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/>
              <a:t>Tobacco</a:t>
            </a:r>
            <a:r>
              <a:rPr lang="en-US" sz="3200" dirty="0"/>
              <a:t> was the common crop.  In South Carolina and Georgia, planters raised rice and indigo. </a:t>
            </a:r>
            <a:r>
              <a:rPr lang="en-US" sz="3200" dirty="0" smtClean="0"/>
              <a:t>By 1700 almost 100,000 </a:t>
            </a:r>
            <a:r>
              <a:rPr lang="en-US" sz="3200" dirty="0" err="1" smtClean="0"/>
              <a:t>lbs</a:t>
            </a:r>
            <a:r>
              <a:rPr lang="en-US" sz="3200" dirty="0" smtClean="0"/>
              <a:t> exported annually by 1776, rice exports from SC and GA were more than 65 million </a:t>
            </a:r>
            <a:r>
              <a:rPr lang="en-US" sz="3200" dirty="0" err="1" smtClean="0"/>
              <a:t>lbs</a:t>
            </a:r>
            <a:r>
              <a:rPr lang="en-US" sz="3200" dirty="0" smtClean="0"/>
              <a:t> annually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Tobacco, rice, indigo, forest products meant the Southern colonies could obtain manufactured goods in trade from England; Planters dealt with English factories which prevented a diversified economy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Also stunted the growth of urban centers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 Plantation owners lived in great comfort.  Enslaved Africans, however, endured poverty, violence and a lack of freedom.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Led isolated lives whether poor or plantation owners</a:t>
            </a:r>
          </a:p>
          <a:p>
            <a:r>
              <a:rPr lang="en-US" dirty="0" smtClean="0"/>
              <a:t>Churches were few; by middle of 18</a:t>
            </a:r>
            <a:r>
              <a:rPr lang="en-US" baseline="30000" dirty="0" smtClean="0"/>
              <a:t>th</a:t>
            </a:r>
            <a:r>
              <a:rPr lang="en-US" dirty="0" smtClean="0"/>
              <a:t> century Anglican church had been established in southern colonies</a:t>
            </a:r>
          </a:p>
          <a:p>
            <a:r>
              <a:rPr lang="en-US" dirty="0" smtClean="0"/>
              <a:t>Most families lived in one-two room houses, “small dark, unpainted, and unadorned”</a:t>
            </a:r>
          </a:p>
          <a:p>
            <a:r>
              <a:rPr lang="en-US" dirty="0" smtClean="0"/>
              <a:t>Chairs were rare; people sat on, slept and ate on benches</a:t>
            </a:r>
          </a:p>
          <a:p>
            <a:r>
              <a:rPr lang="en-US" dirty="0" smtClean="0"/>
              <a:t>Women managed household; spinning and sewing; pickling and preserving, making butter and cheese; tended to farm animals</a:t>
            </a:r>
          </a:p>
          <a:p>
            <a:r>
              <a:rPr lang="en-US" dirty="0" smtClean="0"/>
              <a:t>Children not subject to strict discipline; formal schooling was non existent; illiteracy rates high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Trouble in VA – </a:t>
            </a:r>
            <a:r>
              <a:rPr lang="en-US" dirty="0" smtClean="0">
                <a:solidFill>
                  <a:schemeClr val="tx1"/>
                </a:solidFill>
              </a:rPr>
              <a:t>Bacon’s Rebellion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143000"/>
            <a:ext cx="4648200" cy="52120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More conflicts with Native Americans caused the Virginia royal governor to increase taxes and restricted expansion into Native territory</a:t>
            </a:r>
          </a:p>
          <a:p>
            <a:r>
              <a:rPr lang="en-US" dirty="0" smtClean="0"/>
              <a:t>After defeating the Natives, </a:t>
            </a:r>
            <a:r>
              <a:rPr lang="en-US" u="sng" dirty="0" smtClean="0"/>
              <a:t>Nathaniel Bacon </a:t>
            </a:r>
            <a:r>
              <a:rPr lang="en-US" dirty="0" smtClean="0"/>
              <a:t>led a group or poor indentured servants against leadership in Jamestown in September 1676</a:t>
            </a:r>
          </a:p>
          <a:p>
            <a:r>
              <a:rPr lang="en-US" dirty="0" smtClean="0"/>
              <a:t>Significance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olonists would not tolerate a corrupt government </a:t>
            </a:r>
          </a:p>
          <a:p>
            <a:pPr lvl="1"/>
            <a:r>
              <a:rPr lang="en-US" dirty="0" smtClean="0"/>
              <a:t>The poor (both black and white) could unite</a:t>
            </a:r>
          </a:p>
          <a:p>
            <a:pPr lvl="1"/>
            <a:r>
              <a:rPr lang="en-US" dirty="0" smtClean="0"/>
              <a:t>Increase in African slave trade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377284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7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James West Davidson, “Serving Time in Virginia”.  After the Fact, Chapter 1.  </a:t>
            </a:r>
          </a:p>
          <a:p>
            <a:r>
              <a:rPr lang="en-US" sz="2400" dirty="0" smtClean="0"/>
              <a:t>Eddie Becker, Chronology </a:t>
            </a:r>
            <a:r>
              <a:rPr lang="en-US" sz="2400" dirty="0"/>
              <a:t>on the History of Slavery, Compiled by </a:t>
            </a:r>
            <a:r>
              <a:rPr lang="en-US" sz="2400" dirty="0" smtClean="0"/>
              <a:t>1999 http</a:t>
            </a:r>
            <a:r>
              <a:rPr lang="en-US" sz="2400" dirty="0"/>
              <a:t>://</a:t>
            </a:r>
            <a:r>
              <a:rPr lang="en-US" sz="2400" dirty="0" smtClean="0"/>
              <a:t>innercity.org/holt/slavechron.html</a:t>
            </a:r>
          </a:p>
          <a:p>
            <a:r>
              <a:rPr lang="en-US" sz="2400" dirty="0"/>
              <a:t>John M. </a:t>
            </a:r>
            <a:r>
              <a:rPr lang="en-US" sz="2400" dirty="0" smtClean="0"/>
              <a:t>Murrin, Liberty</a:t>
            </a:r>
            <a:r>
              <a:rPr lang="en-US" sz="2400" dirty="0"/>
              <a:t>, Equality, Power: A History of the American People, Concise Edition, 6th </a:t>
            </a:r>
            <a:r>
              <a:rPr lang="en-US" sz="2400" dirty="0" smtClean="0"/>
              <a:t>Edition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Honors Colonial Brochure Activity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297363"/>
          </a:xfrm>
        </p:spPr>
        <p:txBody>
          <a:bodyPr/>
          <a:lstStyle/>
          <a:p>
            <a:r>
              <a:rPr lang="en-US" altLang="en-US" dirty="0" smtClean="0"/>
              <a:t>Read the directions for the Colonial Brochure Activity and review the rubric that accompanies the directions</a:t>
            </a:r>
          </a:p>
          <a:p>
            <a:r>
              <a:rPr lang="en-US" altLang="en-US" dirty="0" smtClean="0"/>
              <a:t>Be prepared to ask questions</a:t>
            </a:r>
          </a:p>
          <a:p>
            <a:r>
              <a:rPr lang="en-US" altLang="en-US" dirty="0" smtClean="0"/>
              <a:t>Due date:  9/12</a:t>
            </a:r>
          </a:p>
          <a:p>
            <a:r>
              <a:rPr lang="en-US" altLang="en-US" dirty="0" smtClean="0"/>
              <a:t>Quiz grade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3360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map of Colon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1607-1754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English Southern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Colonies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2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were the environmental, cultural, demographic and economic factors that influenced the development of Jamestown?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Jamestown, Virginia 1607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Virginians:</a:t>
            </a:r>
          </a:p>
          <a:p>
            <a:pPr lvl="1"/>
            <a:r>
              <a:rPr lang="en-US" dirty="0" smtClean="0"/>
              <a:t>Gave America its first representative assembly (Virginia House of Burgesses)</a:t>
            </a:r>
          </a:p>
          <a:p>
            <a:pPr lvl="1"/>
            <a:r>
              <a:rPr lang="en-US" dirty="0" smtClean="0"/>
              <a:t>Gave England a new vice—tobacco</a:t>
            </a:r>
          </a:p>
          <a:p>
            <a:pPr lvl="1"/>
            <a:r>
              <a:rPr lang="en-US" dirty="0" smtClean="0"/>
              <a:t>Helped establish slavery as a labor system in the New World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10 years of Jamestown colony 75,000 British pounds spent to send 2000 settlers, but it was considered a disaster</a:t>
            </a:r>
          </a:p>
          <a:p>
            <a:r>
              <a:rPr lang="en-US" dirty="0" smtClean="0"/>
              <a:t>Early accounts of Jamestown from Captain John Smith’s </a:t>
            </a:r>
            <a:r>
              <a:rPr lang="en-US" i="1" dirty="0" smtClean="0"/>
              <a:t>A </a:t>
            </a:r>
            <a:r>
              <a:rPr lang="en-US" i="1" dirty="0" err="1" smtClean="0"/>
              <a:t>Generall</a:t>
            </a:r>
            <a:r>
              <a:rPr lang="en-US" i="1" dirty="0" smtClean="0"/>
              <a:t> </a:t>
            </a:r>
            <a:r>
              <a:rPr lang="en-US" i="1" dirty="0" err="1" smtClean="0"/>
              <a:t>Historie</a:t>
            </a:r>
            <a:r>
              <a:rPr lang="en-US" i="1" dirty="0" smtClean="0"/>
              <a:t> of Virginia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16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62400" y="1524000"/>
            <a:ext cx="4724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cs typeface="Times New Roman" pitchFamily="18" charset="0"/>
              </a:rPr>
              <a:t>1606 King James granted a charter to a group of London Merchants-</a:t>
            </a:r>
          </a:p>
          <a:p>
            <a:r>
              <a:rPr lang="en-US" sz="3200" dirty="0" smtClean="0">
                <a:cs typeface="Times New Roman" pitchFamily="18" charset="0"/>
              </a:rPr>
              <a:t>London company was a </a:t>
            </a:r>
            <a:r>
              <a:rPr lang="en-US" sz="3200" b="1" dirty="0" smtClean="0">
                <a:cs typeface="Times New Roman" pitchFamily="18" charset="0"/>
              </a:rPr>
              <a:t>joint-stock </a:t>
            </a:r>
            <a:r>
              <a:rPr lang="en-US" sz="3200" dirty="0" smtClean="0">
                <a:cs typeface="Times New Roman" pitchFamily="18" charset="0"/>
              </a:rPr>
              <a:t>company by which investors could pool their resources to support the expedition</a:t>
            </a:r>
          </a:p>
          <a:p>
            <a:r>
              <a:rPr lang="en-US" sz="3200" dirty="0" smtClean="0">
                <a:cs typeface="Times New Roman" pitchFamily="18" charset="0"/>
              </a:rPr>
              <a:t>Investors hoped to find gold or silver, or a </a:t>
            </a:r>
            <a:r>
              <a:rPr lang="en-US" sz="3200" b="1" dirty="0" smtClean="0">
                <a:cs typeface="Times New Roman" pitchFamily="18" charset="0"/>
              </a:rPr>
              <a:t>northwest passage </a:t>
            </a:r>
            <a:r>
              <a:rPr lang="en-US" sz="3200" dirty="0" smtClean="0">
                <a:cs typeface="Times New Roman" pitchFamily="18" charset="0"/>
              </a:rPr>
              <a:t>to Asia</a:t>
            </a:r>
          </a:p>
          <a:p>
            <a:r>
              <a:rPr lang="en-US" sz="3200" dirty="0" smtClean="0">
                <a:cs typeface="Times New Roman" pitchFamily="18" charset="0"/>
              </a:rPr>
              <a:t>But after 4 months at sea only 105 of original 144 settlers reached Chesapeake Bay in </a:t>
            </a:r>
            <a:r>
              <a:rPr lang="en-US" sz="3200" dirty="0">
                <a:cs typeface="Times New Roman" pitchFamily="18" charset="0"/>
              </a:rPr>
              <a:t>1607 </a:t>
            </a:r>
            <a:endParaRPr lang="en-US" sz="4400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Jamestown/Virginia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360417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cs typeface="Times New Roman" pitchFamily="18" charset="0"/>
              </a:rPr>
              <a:t>By the end of the first summer 46 more people died; only 38 survived by end of the year.</a:t>
            </a:r>
          </a:p>
          <a:p>
            <a:r>
              <a:rPr lang="en-US" sz="2800" dirty="0" smtClean="0">
                <a:cs typeface="Times New Roman" pitchFamily="18" charset="0"/>
              </a:rPr>
              <a:t>Theories as to why the colony had failed: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cs typeface="Times New Roman" pitchFamily="18" charset="0"/>
              </a:rPr>
              <a:t>Colony’s original system of government (council of 13 men) had failed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>
                <a:cs typeface="Times New Roman" pitchFamily="18" charset="0"/>
              </a:rPr>
              <a:t>James River became contaminated every summer and produced dysentery, typhoid fever, malaria, </a:t>
            </a:r>
            <a:endParaRPr lang="en-US" dirty="0" smtClean="0">
              <a:cs typeface="Times New Roman" pitchFamily="18" charset="0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cs typeface="Times New Roman" pitchFamily="18" charset="0"/>
              </a:rPr>
              <a:t>Native Powhatan </a:t>
            </a:r>
            <a:r>
              <a:rPr lang="en-US" dirty="0">
                <a:cs typeface="Times New Roman" pitchFamily="18" charset="0"/>
              </a:rPr>
              <a:t>were </a:t>
            </a:r>
            <a:r>
              <a:rPr lang="en-US" dirty="0" smtClean="0">
                <a:cs typeface="Times New Roman" pitchFamily="18" charset="0"/>
              </a:rPr>
              <a:t>unfriendly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cs typeface="Times New Roman" pitchFamily="18" charset="0"/>
              </a:rPr>
              <a:t>No one had planted enough corn (would rather negotiate or steal from natives)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>
                <a:cs typeface="Times New Roman" pitchFamily="18" charset="0"/>
              </a:rPr>
              <a:t>Colony had too many gentlemen who considered farming beneath them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Jamestown,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Colony suffered a setback in the winter of 1610-”starving time” and an Indian war with the Powhatan</a:t>
            </a:r>
          </a:p>
          <a:p>
            <a:pPr lvl="1"/>
            <a:r>
              <a:rPr lang="en-US" dirty="0" smtClean="0"/>
              <a:t>As the winter approached-hogs, hens, goats, sheep and horses were consumed</a:t>
            </a:r>
          </a:p>
          <a:p>
            <a:pPr lvl="1"/>
            <a:r>
              <a:rPr lang="en-US" dirty="0" smtClean="0"/>
              <a:t>Turned to dogs, cats, rats</a:t>
            </a:r>
          </a:p>
          <a:p>
            <a:pPr lvl="1"/>
            <a:r>
              <a:rPr lang="en-US" dirty="0" smtClean="0"/>
              <a:t>Some turned to boiling boot leather</a:t>
            </a:r>
          </a:p>
          <a:p>
            <a:pPr lvl="1"/>
            <a:r>
              <a:rPr lang="en-US" dirty="0" smtClean="0"/>
              <a:t>On man killed, salted and ate parts of his wife</a:t>
            </a:r>
          </a:p>
          <a:p>
            <a:r>
              <a:rPr lang="en-US" dirty="0" smtClean="0"/>
              <a:t>1617--New governor Samuel Argall arrived to find a “slum in the wilderness”</a:t>
            </a:r>
          </a:p>
          <a:p>
            <a:pPr lvl="1"/>
            <a:r>
              <a:rPr lang="en-US" dirty="0" smtClean="0"/>
              <a:t>Argall noticed that the marketplace and the streets, and all the spare places were planted with tobacco.</a:t>
            </a:r>
          </a:p>
          <a:p>
            <a:pPr lvl="1"/>
            <a:r>
              <a:rPr lang="en-US" dirty="0" smtClean="0"/>
              <a:t>Of the 2000 settlers sent since 1607 only 400 were alive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Jamestown,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4363</TotalTime>
  <Words>1477</Words>
  <Application>Microsoft Office PowerPoint</Application>
  <PresentationFormat>On-screen Show (4:3)</PresentationFormat>
  <Paragraphs>138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Comic Sans MS</vt:lpstr>
      <vt:lpstr>Constantia</vt:lpstr>
      <vt:lpstr>Tahoma</vt:lpstr>
      <vt:lpstr>Times New Roman</vt:lpstr>
      <vt:lpstr>Wingdings 2</vt:lpstr>
      <vt:lpstr>Paper</vt:lpstr>
      <vt:lpstr>Bell Ringer:  The New York Times Article, “The Lost Colony:  Lost and Found?”</vt:lpstr>
      <vt:lpstr>Homework:  13 English Colonies Map</vt:lpstr>
      <vt:lpstr>PowerPoint Presentation</vt:lpstr>
      <vt:lpstr>The English Southern Colonies </vt:lpstr>
      <vt:lpstr>What were the environmental, cultural, demographic and economic factors that influenced the development of Jamestown?</vt:lpstr>
      <vt:lpstr>Jamestown, Virginia 1607</vt:lpstr>
      <vt:lpstr>Jamestown/Virginia</vt:lpstr>
      <vt:lpstr>Jamestown, Virginia</vt:lpstr>
      <vt:lpstr>Jamestown, Virginia</vt:lpstr>
      <vt:lpstr>Jamestown, Virginia</vt:lpstr>
      <vt:lpstr>Jamestown, Virginia</vt:lpstr>
      <vt:lpstr>Jamestown, Virginia</vt:lpstr>
      <vt:lpstr>Jamestown/Virginia</vt:lpstr>
      <vt:lpstr>Jamestown, Virginia</vt:lpstr>
      <vt:lpstr>Slavery in British Southern Colonies</vt:lpstr>
      <vt:lpstr>Slavery in British Southern Colonies</vt:lpstr>
      <vt:lpstr>PowerPoint Presentation</vt:lpstr>
      <vt:lpstr>British Slave Trade</vt:lpstr>
      <vt:lpstr>PowerPoint Presentation</vt:lpstr>
      <vt:lpstr>Maryland</vt:lpstr>
      <vt:lpstr>Southern Colonies</vt:lpstr>
      <vt:lpstr>Southern Colonies</vt:lpstr>
      <vt:lpstr>Trouble in VA – Bacon’s Rebellion</vt:lpstr>
      <vt:lpstr>Works Cited</vt:lpstr>
      <vt:lpstr>Honors Colonial Brochure 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England Colonies</dc:title>
  <dc:creator>McDowell County Schools</dc:creator>
  <cp:lastModifiedBy>dedwards4</cp:lastModifiedBy>
  <cp:revision>93</cp:revision>
  <dcterms:created xsi:type="dcterms:W3CDTF">2004-09-17T18:18:02Z</dcterms:created>
  <dcterms:modified xsi:type="dcterms:W3CDTF">2018-09-06T15:30:23Z</dcterms:modified>
</cp:coreProperties>
</file>