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 r:id="rId2"/>
    <p:sldId id="305" r:id="rId3"/>
    <p:sldId id="256" r:id="rId4"/>
    <p:sldId id="257" r:id="rId5"/>
    <p:sldId id="258" r:id="rId6"/>
    <p:sldId id="259" r:id="rId7"/>
    <p:sldId id="277" r:id="rId8"/>
    <p:sldId id="267" r:id="rId9"/>
    <p:sldId id="266" r:id="rId10"/>
    <p:sldId id="265" r:id="rId11"/>
    <p:sldId id="264" r:id="rId12"/>
    <p:sldId id="293" r:id="rId13"/>
    <p:sldId id="300" r:id="rId14"/>
    <p:sldId id="294" r:id="rId15"/>
    <p:sldId id="260" r:id="rId16"/>
    <p:sldId id="270" r:id="rId17"/>
    <p:sldId id="271" r:id="rId18"/>
    <p:sldId id="272" r:id="rId19"/>
    <p:sldId id="273" r:id="rId20"/>
    <p:sldId id="295" r:id="rId21"/>
    <p:sldId id="297" r:id="rId22"/>
    <p:sldId id="301" r:id="rId23"/>
    <p:sldId id="302" r:id="rId24"/>
    <p:sldId id="298" r:id="rId25"/>
    <p:sldId id="299" r:id="rId26"/>
    <p:sldId id="274" r:id="rId27"/>
    <p:sldId id="275" r:id="rId28"/>
    <p:sldId id="276" r:id="rId29"/>
    <p:sldId id="2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488E773-0767-4C49-A9D9-B8518A5A1230}" type="datetimeFigureOut">
              <a:rPr lang="en-US" smtClean="0"/>
              <a:t>11/1/2015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0DE2546-9E43-4FBD-8C32-E9A93891D1E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E773-0767-4C49-A9D9-B8518A5A1230}"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E773-0767-4C49-A9D9-B8518A5A1230}"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88E773-0767-4C49-A9D9-B8518A5A1230}"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8E773-0767-4C49-A9D9-B8518A5A1230}"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488E773-0767-4C49-A9D9-B8518A5A1230}"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E2546-9E43-4FBD-8C32-E9A93891D1E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88E773-0767-4C49-A9D9-B8518A5A1230}" type="datetimeFigureOut">
              <a:rPr lang="en-US" smtClean="0"/>
              <a:t>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8E773-0767-4C49-A9D9-B8518A5A1230}" type="datetimeFigureOut">
              <a:rPr lang="en-US" smtClean="0"/>
              <a:t>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8E773-0767-4C49-A9D9-B8518A5A1230}" type="datetimeFigureOut">
              <a:rPr lang="en-US" smtClean="0"/>
              <a:t>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488E773-0767-4C49-A9D9-B8518A5A1230}" type="datetimeFigureOut">
              <a:rPr lang="en-US" smtClean="0"/>
              <a:t>11/1/2015</a:t>
            </a:fld>
            <a:endParaRPr lang="en-US"/>
          </a:p>
        </p:txBody>
      </p:sp>
      <p:sp>
        <p:nvSpPr>
          <p:cNvPr id="7" name="Slide Number Placeholder 6"/>
          <p:cNvSpPr>
            <a:spLocks noGrp="1"/>
          </p:cNvSpPr>
          <p:nvPr>
            <p:ph type="sldNum" sz="quarter" idx="12"/>
          </p:nvPr>
        </p:nvSpPr>
        <p:spPr/>
        <p:txBody>
          <a:bodyPr/>
          <a:lstStyle/>
          <a:p>
            <a:fld id="{30DE2546-9E43-4FBD-8C32-E9A93891D1E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8E773-0767-4C49-A9D9-B8518A5A1230}" type="datetimeFigureOut">
              <a:rPr lang="en-US" smtClean="0"/>
              <a:t>11/1/2015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0DE2546-9E43-4FBD-8C32-E9A93891D1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488E773-0767-4C49-A9D9-B8518A5A1230}" type="datetimeFigureOut">
              <a:rPr lang="en-US" smtClean="0"/>
              <a:t>11/1/2015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0DE2546-9E43-4FBD-8C32-E9A93891D1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hitehouse.gov/about/presidents/andrewjackson/" TargetMode="External"/><Relationship Id="rId2" Type="http://schemas.openxmlformats.org/officeDocument/2006/relationships/hyperlink" Target="http://www.thehermitage.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1824 Activity</a:t>
            </a:r>
            <a:endParaRPr lang="en-US" dirty="0"/>
          </a:p>
        </p:txBody>
      </p:sp>
      <p:sp>
        <p:nvSpPr>
          <p:cNvPr id="3" name="Content Placeholder 2"/>
          <p:cNvSpPr>
            <a:spLocks noGrp="1"/>
          </p:cNvSpPr>
          <p:nvPr>
            <p:ph idx="1"/>
          </p:nvPr>
        </p:nvSpPr>
        <p:spPr/>
        <p:txBody>
          <a:bodyPr/>
          <a:lstStyle/>
          <a:p>
            <a:r>
              <a:rPr lang="en-US" dirty="0" smtClean="0"/>
              <a:t>Use the QR Code or </a:t>
            </a:r>
            <a:r>
              <a:rPr lang="en-US" dirty="0" err="1" smtClean="0"/>
              <a:t>Powerpoint</a:t>
            </a:r>
            <a:r>
              <a:rPr lang="en-US" dirty="0" smtClean="0"/>
              <a:t> link to access information on your candidate</a:t>
            </a:r>
          </a:p>
          <a:p>
            <a:r>
              <a:rPr lang="en-US" dirty="0" smtClean="0"/>
              <a:t>Complete the graphic organizer provided for your candidate</a:t>
            </a:r>
          </a:p>
          <a:p>
            <a:r>
              <a:rPr lang="en-US" dirty="0" smtClean="0"/>
              <a:t>Be prepared to share your research with 2 other classmates</a:t>
            </a:r>
            <a:endParaRPr lang="en-US" dirty="0"/>
          </a:p>
        </p:txBody>
      </p:sp>
    </p:spTree>
    <p:extLst>
      <p:ext uri="{BB962C8B-B14F-4D97-AF65-F5344CB8AC3E}">
        <p14:creationId xmlns:p14="http://schemas.microsoft.com/office/powerpoint/2010/main" val="4175190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24744" cy="1143000"/>
          </a:xfrm>
        </p:spPr>
        <p:txBody>
          <a:bodyPr/>
          <a:lstStyle/>
          <a:p>
            <a:r>
              <a:rPr lang="en-US" dirty="0" smtClean="0"/>
              <a:t>“Corrupt Bargain”</a:t>
            </a:r>
            <a:endParaRPr lang="en-US" dirty="0"/>
          </a:p>
        </p:txBody>
      </p:sp>
      <p:sp>
        <p:nvSpPr>
          <p:cNvPr id="3" name="Content Placeholder 2"/>
          <p:cNvSpPr>
            <a:spLocks noGrp="1"/>
          </p:cNvSpPr>
          <p:nvPr>
            <p:ph sz="quarter" idx="13"/>
          </p:nvPr>
        </p:nvSpPr>
        <p:spPr>
          <a:xfrm>
            <a:off x="762000" y="1676400"/>
            <a:ext cx="4114800" cy="4572000"/>
          </a:xfrm>
        </p:spPr>
        <p:txBody>
          <a:bodyPr>
            <a:normAutofit fontScale="92500" lnSpcReduction="20000"/>
          </a:bodyPr>
          <a:lstStyle/>
          <a:p>
            <a:r>
              <a:rPr lang="en-US" dirty="0"/>
              <a:t>Henry Clay, the speaker of the House of </a:t>
            </a:r>
            <a:r>
              <a:rPr lang="en-US" dirty="0" smtClean="0"/>
              <a:t>Representatives </a:t>
            </a:r>
          </a:p>
          <a:p>
            <a:r>
              <a:rPr lang="en-US" dirty="0" smtClean="0"/>
              <a:t>Clay </a:t>
            </a:r>
            <a:r>
              <a:rPr lang="en-US" dirty="0"/>
              <a:t>forged an Ohio Valley-New England coalition </a:t>
            </a:r>
            <a:r>
              <a:rPr lang="en-US" dirty="0" smtClean="0"/>
              <a:t>by throwing his support to Adams</a:t>
            </a:r>
          </a:p>
          <a:p>
            <a:r>
              <a:rPr lang="en-US" dirty="0" smtClean="0"/>
              <a:t>John </a:t>
            </a:r>
            <a:r>
              <a:rPr lang="en-US" dirty="0"/>
              <a:t>Quincy </a:t>
            </a:r>
            <a:r>
              <a:rPr lang="en-US" dirty="0" smtClean="0"/>
              <a:t>Adams became President</a:t>
            </a:r>
          </a:p>
          <a:p>
            <a:r>
              <a:rPr lang="en-US" dirty="0"/>
              <a:t>Adams named Clay as his </a:t>
            </a:r>
            <a:r>
              <a:rPr lang="en-US" dirty="0" smtClean="0"/>
              <a:t>Secretary </a:t>
            </a:r>
            <a:r>
              <a:rPr lang="en-US" dirty="0"/>
              <a:t>of </a:t>
            </a:r>
            <a:r>
              <a:rPr lang="en-US" dirty="0" smtClean="0"/>
              <a:t>State</a:t>
            </a:r>
          </a:p>
          <a:p>
            <a:r>
              <a:rPr lang="en-US" dirty="0" smtClean="0"/>
              <a:t>Jackson and his supporters declared this a corrupt bargain; formed the Democratic Party</a:t>
            </a:r>
            <a:endParaRPr lang="en-US" dirty="0"/>
          </a:p>
        </p:txBody>
      </p:sp>
      <p:pic>
        <p:nvPicPr>
          <p:cNvPr id="3076" name="Picture 4" descr="http://upload.wikimedia.org/wikipedia/commons/thumb/9/92/Henry_Clay.JPG/640px-Henry_C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3584575" cy="432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342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838200"/>
            <a:ext cx="7848600" cy="400110"/>
          </a:xfrm>
          <a:prstGeom prst="rect">
            <a:avLst/>
          </a:prstGeom>
          <a:noFill/>
          <a:ln w="9525">
            <a:noFill/>
            <a:miter lim="800000"/>
            <a:headEnd/>
            <a:tailEnd/>
          </a:ln>
          <a:effectLst>
            <a:outerShdw blurRad="50800" dist="254000" dir="10680000" sx="99000" sy="99000" algn="ctr" rotWithShape="0">
              <a:srgbClr val="000000"/>
            </a:outerShdw>
          </a:effectLst>
        </p:spPr>
        <p:txBody>
          <a:bodyPr wrap="square">
            <a:spAutoFit/>
          </a:bodyPr>
          <a:lstStyle/>
          <a:p>
            <a:pPr marR="0" lvl="0" defTabSz="914400" eaLnBrk="1" fontAlgn="base" latinLnBrk="0" hangingPunct="1">
              <a:lnSpc>
                <a:spcPct val="100000"/>
              </a:lnSpc>
              <a:spcBef>
                <a:spcPct val="50000"/>
              </a:spcBef>
              <a:spcAft>
                <a:spcPct val="0"/>
              </a:spcAft>
              <a:buClr>
                <a:srgbClr val="333399"/>
              </a:buClr>
              <a:buSzPct val="70000"/>
              <a:tabLst/>
              <a:defRPr/>
            </a:pPr>
            <a:r>
              <a:rPr kumimoji="0" lang="en-US" sz="2000" i="0" u="none" strike="noStrike" kern="0" cap="none" spc="0" normalizeH="0" baseline="0" noProof="0" dirty="0" smtClean="0">
                <a:ln>
                  <a:noFill/>
                </a:ln>
                <a:solidFill>
                  <a:srgbClr val="000000"/>
                </a:solidFill>
                <a:uLnTx/>
                <a:uFillTx/>
                <a:latin typeface="+mj-lt"/>
              </a:rPr>
              <a:t>.</a:t>
            </a:r>
            <a:endParaRPr kumimoji="0" lang="en-US" sz="2000" i="0" u="none" strike="noStrike" kern="0" cap="none" spc="0" normalizeH="0" baseline="0" noProof="0" dirty="0">
              <a:ln>
                <a:noFill/>
              </a:ln>
              <a:solidFill>
                <a:srgbClr val="000000"/>
              </a:solidFill>
              <a:uLnTx/>
              <a:uFillTx/>
              <a:latin typeface="+mj-lt"/>
            </a:endParaRPr>
          </a:p>
        </p:txBody>
      </p:sp>
      <p:sp>
        <p:nvSpPr>
          <p:cNvPr id="3" name="Title 2"/>
          <p:cNvSpPr>
            <a:spLocks noGrp="1"/>
          </p:cNvSpPr>
          <p:nvPr>
            <p:ph type="title"/>
          </p:nvPr>
        </p:nvSpPr>
        <p:spPr>
          <a:xfrm>
            <a:off x="540327" y="109165"/>
            <a:ext cx="7024744" cy="1143000"/>
          </a:xfrm>
        </p:spPr>
        <p:txBody>
          <a:bodyPr/>
          <a:lstStyle/>
          <a:p>
            <a:r>
              <a:rPr lang="en-US" dirty="0" smtClean="0"/>
              <a:t>Election of 1828</a:t>
            </a:r>
            <a:endParaRPr lang="en-US" dirty="0"/>
          </a:p>
        </p:txBody>
      </p:sp>
      <p:sp>
        <p:nvSpPr>
          <p:cNvPr id="4" name="Content Placeholder 3"/>
          <p:cNvSpPr>
            <a:spLocks noGrp="1"/>
          </p:cNvSpPr>
          <p:nvPr>
            <p:ph idx="1"/>
          </p:nvPr>
        </p:nvSpPr>
        <p:spPr>
          <a:xfrm>
            <a:off x="561108" y="1238310"/>
            <a:ext cx="7897091" cy="5334000"/>
          </a:xfrm>
        </p:spPr>
        <p:txBody>
          <a:bodyPr>
            <a:normAutofit lnSpcReduction="10000"/>
          </a:bodyPr>
          <a:lstStyle/>
          <a:p>
            <a:pPr lvl="0" fontAlgn="base">
              <a:spcBef>
                <a:spcPct val="50000"/>
              </a:spcBef>
              <a:spcAft>
                <a:spcPct val="0"/>
              </a:spcAft>
              <a:buClr>
                <a:srgbClr val="333399"/>
              </a:buClr>
              <a:buSzPct val="70000"/>
              <a:defRPr/>
            </a:pPr>
            <a:r>
              <a:rPr lang="en-US" dirty="0"/>
              <a:t>Jackson’s campaign </a:t>
            </a:r>
            <a:r>
              <a:rPr lang="en-US" dirty="0" smtClean="0"/>
              <a:t>began almost immediately after the “corrupt bargain”.  It was </a:t>
            </a:r>
            <a:r>
              <a:rPr lang="en-US" dirty="0"/>
              <a:t>managed by Senator Martin Van Buren of </a:t>
            </a:r>
            <a:r>
              <a:rPr lang="en-US" dirty="0" smtClean="0"/>
              <a:t>NY</a:t>
            </a:r>
          </a:p>
          <a:p>
            <a:pPr fontAlgn="base">
              <a:spcBef>
                <a:spcPct val="50000"/>
              </a:spcBef>
              <a:spcAft>
                <a:spcPct val="0"/>
              </a:spcAft>
              <a:buClr>
                <a:srgbClr val="333399"/>
              </a:buClr>
              <a:buSzPct val="70000"/>
              <a:defRPr/>
            </a:pPr>
            <a:r>
              <a:rPr lang="en-US" dirty="0"/>
              <a:t>Created the </a:t>
            </a:r>
            <a:r>
              <a:rPr lang="en-US" b="1" dirty="0"/>
              <a:t>Democratic Party </a:t>
            </a:r>
            <a:r>
              <a:rPr lang="en-US" dirty="0"/>
              <a:t>from the remains of Jefferson’s old </a:t>
            </a:r>
            <a:r>
              <a:rPr lang="en-US" dirty="0" smtClean="0"/>
              <a:t>party</a:t>
            </a:r>
            <a:endParaRPr lang="en-US" dirty="0"/>
          </a:p>
          <a:p>
            <a:pPr lvl="0" fontAlgn="base">
              <a:spcBef>
                <a:spcPct val="50000"/>
              </a:spcBef>
              <a:spcAft>
                <a:spcPct val="0"/>
              </a:spcAft>
              <a:buClr>
                <a:srgbClr val="333399"/>
              </a:buClr>
              <a:buSzPct val="70000"/>
              <a:defRPr/>
            </a:pPr>
            <a:r>
              <a:rPr lang="en-US" dirty="0" smtClean="0"/>
              <a:t>Support came from:</a:t>
            </a:r>
            <a:endParaRPr lang="en-US" dirty="0"/>
          </a:p>
          <a:p>
            <a:pPr lvl="1" fontAlgn="base">
              <a:spcBef>
                <a:spcPct val="50000"/>
              </a:spcBef>
              <a:spcAft>
                <a:spcPct val="0"/>
              </a:spcAft>
              <a:buClr>
                <a:srgbClr val="333399"/>
              </a:buClr>
              <a:buSzPct val="70000"/>
              <a:defRPr/>
            </a:pPr>
            <a:r>
              <a:rPr lang="en-US" dirty="0"/>
              <a:t>Northern farmers and artisans.</a:t>
            </a:r>
          </a:p>
          <a:p>
            <a:pPr lvl="1" fontAlgn="base">
              <a:spcBef>
                <a:spcPct val="50000"/>
              </a:spcBef>
              <a:spcAft>
                <a:spcPct val="0"/>
              </a:spcAft>
              <a:buClr>
                <a:srgbClr val="333399"/>
              </a:buClr>
              <a:buSzPct val="70000"/>
              <a:defRPr/>
            </a:pPr>
            <a:r>
              <a:rPr lang="en-US" dirty="0"/>
              <a:t>Southern slave owners.</a:t>
            </a:r>
          </a:p>
          <a:p>
            <a:pPr lvl="1" fontAlgn="base">
              <a:spcBef>
                <a:spcPct val="50000"/>
              </a:spcBef>
              <a:spcAft>
                <a:spcPct val="0"/>
              </a:spcAft>
              <a:buClr>
                <a:srgbClr val="333399"/>
              </a:buClr>
              <a:buSzPct val="70000"/>
              <a:defRPr/>
            </a:pPr>
            <a:r>
              <a:rPr lang="en-US" dirty="0"/>
              <a:t>Farmers with small land holdings.</a:t>
            </a:r>
          </a:p>
          <a:p>
            <a:pPr lvl="0" fontAlgn="base">
              <a:spcBef>
                <a:spcPct val="50000"/>
              </a:spcBef>
              <a:spcAft>
                <a:spcPct val="0"/>
              </a:spcAft>
              <a:buClr>
                <a:srgbClr val="333399"/>
              </a:buClr>
              <a:buSzPct val="70000"/>
              <a:defRPr/>
            </a:pPr>
            <a:r>
              <a:rPr lang="en-US" dirty="0" smtClean="0"/>
              <a:t>Created </a:t>
            </a:r>
            <a:r>
              <a:rPr lang="en-US" dirty="0"/>
              <a:t>a national committee that oversaw local and state party units.</a:t>
            </a:r>
          </a:p>
          <a:p>
            <a:pPr lvl="1" fontAlgn="base">
              <a:spcBef>
                <a:spcPct val="50000"/>
              </a:spcBef>
              <a:spcAft>
                <a:spcPct val="0"/>
              </a:spcAft>
              <a:buClr>
                <a:srgbClr val="333399"/>
              </a:buClr>
              <a:buSzPct val="70000"/>
              <a:defRPr/>
            </a:pPr>
            <a:r>
              <a:rPr lang="en-US" dirty="0"/>
              <a:t>Mass meetings, parades, picnics.</a:t>
            </a:r>
          </a:p>
          <a:p>
            <a:pPr lvl="0" fontAlgn="base">
              <a:spcBef>
                <a:spcPct val="50000"/>
              </a:spcBef>
              <a:spcAft>
                <a:spcPct val="0"/>
              </a:spcAft>
              <a:buClr>
                <a:srgbClr val="333399"/>
              </a:buClr>
              <a:buSzPct val="70000"/>
              <a:defRPr/>
            </a:pPr>
            <a:endParaRPr lang="en-US" dirty="0"/>
          </a:p>
        </p:txBody>
      </p:sp>
    </p:spTree>
    <p:extLst>
      <p:ext uri="{BB962C8B-B14F-4D97-AF65-F5344CB8AC3E}">
        <p14:creationId xmlns:p14="http://schemas.microsoft.com/office/powerpoint/2010/main" val="40972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838200"/>
            <a:ext cx="7848600" cy="400110"/>
          </a:xfrm>
          <a:prstGeom prst="rect">
            <a:avLst/>
          </a:prstGeom>
          <a:noFill/>
          <a:ln w="9525">
            <a:noFill/>
            <a:miter lim="800000"/>
            <a:headEnd/>
            <a:tailEnd/>
          </a:ln>
          <a:effectLst>
            <a:outerShdw blurRad="50800" dist="254000" dir="10680000" sx="99000" sy="99000" algn="ctr" rotWithShape="0">
              <a:srgbClr val="000000"/>
            </a:outerShdw>
          </a:effectLst>
        </p:spPr>
        <p:txBody>
          <a:bodyPr wrap="square">
            <a:spAutoFit/>
          </a:bodyPr>
          <a:lstStyle/>
          <a:p>
            <a:pPr marR="0" lvl="0" defTabSz="914400" eaLnBrk="1" fontAlgn="base" latinLnBrk="0" hangingPunct="1">
              <a:lnSpc>
                <a:spcPct val="100000"/>
              </a:lnSpc>
              <a:spcBef>
                <a:spcPct val="50000"/>
              </a:spcBef>
              <a:spcAft>
                <a:spcPct val="0"/>
              </a:spcAft>
              <a:buClr>
                <a:srgbClr val="333399"/>
              </a:buClr>
              <a:buSzPct val="70000"/>
              <a:tabLst/>
              <a:defRPr/>
            </a:pPr>
            <a:r>
              <a:rPr kumimoji="0" lang="en-US" sz="2000" i="0" u="none" strike="noStrike" kern="0" cap="none" spc="0" normalizeH="0" baseline="0" noProof="0" dirty="0" smtClean="0">
                <a:ln>
                  <a:noFill/>
                </a:ln>
                <a:solidFill>
                  <a:srgbClr val="000000"/>
                </a:solidFill>
                <a:uLnTx/>
                <a:uFillTx/>
                <a:latin typeface="+mj-lt"/>
              </a:rPr>
              <a:t>.</a:t>
            </a:r>
            <a:endParaRPr kumimoji="0" lang="en-US" sz="2000" i="0" u="none" strike="noStrike" kern="0" cap="none" spc="0" normalizeH="0" baseline="0" noProof="0" dirty="0">
              <a:ln>
                <a:noFill/>
              </a:ln>
              <a:solidFill>
                <a:srgbClr val="000000"/>
              </a:solidFill>
              <a:uLnTx/>
              <a:uFillTx/>
              <a:latin typeface="+mj-lt"/>
            </a:endParaRPr>
          </a:p>
        </p:txBody>
      </p:sp>
      <p:sp>
        <p:nvSpPr>
          <p:cNvPr id="3" name="Title 2"/>
          <p:cNvSpPr>
            <a:spLocks noGrp="1"/>
          </p:cNvSpPr>
          <p:nvPr>
            <p:ph type="title"/>
          </p:nvPr>
        </p:nvSpPr>
        <p:spPr>
          <a:xfrm>
            <a:off x="540327" y="109165"/>
            <a:ext cx="7024744" cy="1143000"/>
          </a:xfrm>
        </p:spPr>
        <p:txBody>
          <a:bodyPr/>
          <a:lstStyle/>
          <a:p>
            <a:r>
              <a:rPr lang="en-US" dirty="0" smtClean="0"/>
              <a:t>Election of 1828</a:t>
            </a:r>
            <a:endParaRPr lang="en-US" dirty="0"/>
          </a:p>
        </p:txBody>
      </p:sp>
      <p:sp>
        <p:nvSpPr>
          <p:cNvPr id="4" name="Content Placeholder 3"/>
          <p:cNvSpPr>
            <a:spLocks noGrp="1"/>
          </p:cNvSpPr>
          <p:nvPr>
            <p:ph idx="1"/>
          </p:nvPr>
        </p:nvSpPr>
        <p:spPr>
          <a:xfrm>
            <a:off x="561108" y="1238310"/>
            <a:ext cx="7897091" cy="5334000"/>
          </a:xfrm>
        </p:spPr>
        <p:txBody>
          <a:bodyPr>
            <a:normAutofit lnSpcReduction="10000"/>
          </a:bodyPr>
          <a:lstStyle/>
          <a:p>
            <a:pPr lvl="0" fontAlgn="base">
              <a:spcBef>
                <a:spcPct val="50000"/>
              </a:spcBef>
              <a:spcAft>
                <a:spcPct val="0"/>
              </a:spcAft>
              <a:buClr>
                <a:srgbClr val="333399"/>
              </a:buClr>
              <a:buSzPct val="70000"/>
              <a:defRPr/>
            </a:pPr>
            <a:r>
              <a:rPr lang="en-US" dirty="0" smtClean="0"/>
              <a:t>One of the dirtiest campaigns in American history</a:t>
            </a:r>
          </a:p>
          <a:p>
            <a:pPr lvl="0" fontAlgn="base">
              <a:spcBef>
                <a:spcPct val="50000"/>
              </a:spcBef>
              <a:spcAft>
                <a:spcPct val="0"/>
              </a:spcAft>
              <a:buClr>
                <a:srgbClr val="333399"/>
              </a:buClr>
              <a:buSzPct val="70000"/>
              <a:defRPr/>
            </a:pPr>
            <a:r>
              <a:rPr lang="en-US" dirty="0" smtClean="0"/>
              <a:t>Editor of </a:t>
            </a:r>
            <a:r>
              <a:rPr lang="en-US" i="1" dirty="0" smtClean="0"/>
              <a:t>Philadelphia Press </a:t>
            </a:r>
            <a:r>
              <a:rPr lang="en-US" dirty="0" smtClean="0"/>
              <a:t>documented Jackson’s alleged murders of twelve men in duels</a:t>
            </a:r>
          </a:p>
          <a:p>
            <a:pPr lvl="0" fontAlgn="base">
              <a:spcBef>
                <a:spcPct val="50000"/>
              </a:spcBef>
              <a:spcAft>
                <a:spcPct val="0"/>
              </a:spcAft>
              <a:buClr>
                <a:srgbClr val="333399"/>
              </a:buClr>
              <a:buSzPct val="70000"/>
              <a:defRPr/>
            </a:pPr>
            <a:r>
              <a:rPr lang="en-US" dirty="0" smtClean="0"/>
              <a:t>Editor of </a:t>
            </a:r>
            <a:r>
              <a:rPr lang="en-US" i="1" dirty="0" smtClean="0"/>
              <a:t>Cincinnati Gazette </a:t>
            </a:r>
            <a:r>
              <a:rPr lang="en-US" dirty="0" smtClean="0"/>
              <a:t>reported on Jackson’s gambling and cursing</a:t>
            </a:r>
          </a:p>
          <a:p>
            <a:pPr lvl="0" fontAlgn="base">
              <a:spcBef>
                <a:spcPct val="50000"/>
              </a:spcBef>
              <a:spcAft>
                <a:spcPct val="0"/>
              </a:spcAft>
              <a:buClr>
                <a:srgbClr val="333399"/>
              </a:buClr>
              <a:buSzPct val="70000"/>
              <a:defRPr/>
            </a:pPr>
            <a:r>
              <a:rPr lang="en-US" dirty="0" smtClean="0"/>
              <a:t>Others labeled Jackson’s mother a British prostitute who had married a black man by whom she had given birth to Jackson</a:t>
            </a:r>
          </a:p>
          <a:p>
            <a:pPr lvl="0" fontAlgn="base">
              <a:spcBef>
                <a:spcPct val="50000"/>
              </a:spcBef>
              <a:spcAft>
                <a:spcPct val="0"/>
              </a:spcAft>
              <a:buClr>
                <a:srgbClr val="333399"/>
              </a:buClr>
              <a:buSzPct val="70000"/>
              <a:defRPr/>
            </a:pPr>
            <a:r>
              <a:rPr lang="en-US" dirty="0" smtClean="0"/>
              <a:t>Opponents called his wife an adulteress and accused Jackson of being a wife stealer</a:t>
            </a:r>
          </a:p>
          <a:p>
            <a:pPr lvl="0" fontAlgn="base">
              <a:spcBef>
                <a:spcPct val="50000"/>
              </a:spcBef>
              <a:spcAft>
                <a:spcPct val="0"/>
              </a:spcAft>
              <a:buClr>
                <a:srgbClr val="333399"/>
              </a:buClr>
              <a:buSzPct val="70000"/>
              <a:defRPr/>
            </a:pPr>
            <a:r>
              <a:rPr lang="en-US" dirty="0" smtClean="0"/>
              <a:t>Jackson blamed Henry Clay fo</a:t>
            </a:r>
            <a:r>
              <a:rPr lang="en-US" dirty="0" smtClean="0"/>
              <a:t>r much of the slander</a:t>
            </a:r>
            <a:endParaRPr lang="en-US" dirty="0"/>
          </a:p>
        </p:txBody>
      </p:sp>
    </p:spTree>
    <p:extLst>
      <p:ext uri="{BB962C8B-B14F-4D97-AF65-F5344CB8AC3E}">
        <p14:creationId xmlns:p14="http://schemas.microsoft.com/office/powerpoint/2010/main" val="9074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10236"/>
            <a:ext cx="4347811" cy="6826064"/>
          </a:xfrm>
          <a:prstGeom prst="rect">
            <a:avLst/>
          </a:prstGeom>
        </p:spPr>
      </p:pic>
    </p:spTree>
    <p:extLst>
      <p:ext uri="{BB962C8B-B14F-4D97-AF65-F5344CB8AC3E}">
        <p14:creationId xmlns:p14="http://schemas.microsoft.com/office/powerpoint/2010/main" val="99953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838200"/>
            <a:ext cx="7848600" cy="400110"/>
          </a:xfrm>
          <a:prstGeom prst="rect">
            <a:avLst/>
          </a:prstGeom>
          <a:noFill/>
          <a:ln w="9525">
            <a:noFill/>
            <a:miter lim="800000"/>
            <a:headEnd/>
            <a:tailEnd/>
          </a:ln>
          <a:effectLst>
            <a:outerShdw blurRad="50800" dist="254000" dir="10680000" sx="99000" sy="99000" algn="ctr" rotWithShape="0">
              <a:srgbClr val="000000"/>
            </a:outerShdw>
          </a:effectLst>
        </p:spPr>
        <p:txBody>
          <a:bodyPr wrap="square">
            <a:spAutoFit/>
          </a:bodyPr>
          <a:lstStyle/>
          <a:p>
            <a:pPr marR="0" lvl="0" defTabSz="914400" eaLnBrk="1" fontAlgn="base" latinLnBrk="0" hangingPunct="1">
              <a:lnSpc>
                <a:spcPct val="100000"/>
              </a:lnSpc>
              <a:spcBef>
                <a:spcPct val="50000"/>
              </a:spcBef>
              <a:spcAft>
                <a:spcPct val="0"/>
              </a:spcAft>
              <a:buClr>
                <a:srgbClr val="333399"/>
              </a:buClr>
              <a:buSzPct val="70000"/>
              <a:tabLst/>
              <a:defRPr/>
            </a:pPr>
            <a:r>
              <a:rPr kumimoji="0" lang="en-US" sz="2000" i="0" u="none" strike="noStrike" kern="0" cap="none" spc="0" normalizeH="0" baseline="0" noProof="0" dirty="0" smtClean="0">
                <a:ln>
                  <a:noFill/>
                </a:ln>
                <a:solidFill>
                  <a:srgbClr val="000000"/>
                </a:solidFill>
                <a:uLnTx/>
                <a:uFillTx/>
                <a:latin typeface="+mj-lt"/>
              </a:rPr>
              <a:t>.</a:t>
            </a:r>
            <a:endParaRPr kumimoji="0" lang="en-US" sz="2000" i="0" u="none" strike="noStrike" kern="0" cap="none" spc="0" normalizeH="0" baseline="0" noProof="0" dirty="0">
              <a:ln>
                <a:noFill/>
              </a:ln>
              <a:solidFill>
                <a:srgbClr val="000000"/>
              </a:solidFill>
              <a:uLnTx/>
              <a:uFillTx/>
              <a:latin typeface="+mj-lt"/>
            </a:endParaRPr>
          </a:p>
        </p:txBody>
      </p:sp>
      <p:sp>
        <p:nvSpPr>
          <p:cNvPr id="3" name="Title 2"/>
          <p:cNvSpPr>
            <a:spLocks noGrp="1"/>
          </p:cNvSpPr>
          <p:nvPr>
            <p:ph type="title"/>
          </p:nvPr>
        </p:nvSpPr>
        <p:spPr>
          <a:xfrm>
            <a:off x="540327" y="109165"/>
            <a:ext cx="7024744" cy="1143000"/>
          </a:xfrm>
        </p:spPr>
        <p:txBody>
          <a:bodyPr/>
          <a:lstStyle/>
          <a:p>
            <a:r>
              <a:rPr lang="en-US" dirty="0" smtClean="0"/>
              <a:t>Election of 1828</a:t>
            </a:r>
            <a:endParaRPr lang="en-US" dirty="0"/>
          </a:p>
        </p:txBody>
      </p:sp>
      <p:sp>
        <p:nvSpPr>
          <p:cNvPr id="4" name="Content Placeholder 3"/>
          <p:cNvSpPr>
            <a:spLocks noGrp="1"/>
          </p:cNvSpPr>
          <p:nvPr>
            <p:ph idx="1"/>
          </p:nvPr>
        </p:nvSpPr>
        <p:spPr>
          <a:xfrm>
            <a:off x="561108" y="1238310"/>
            <a:ext cx="7897091" cy="5334000"/>
          </a:xfrm>
        </p:spPr>
        <p:txBody>
          <a:bodyPr>
            <a:normAutofit fontScale="92500" lnSpcReduction="10000"/>
          </a:bodyPr>
          <a:lstStyle/>
          <a:p>
            <a:pPr lvl="0" fontAlgn="base">
              <a:spcBef>
                <a:spcPct val="50000"/>
              </a:spcBef>
              <a:spcAft>
                <a:spcPct val="0"/>
              </a:spcAft>
              <a:buClr>
                <a:srgbClr val="333399"/>
              </a:buClr>
              <a:buSzPct val="70000"/>
              <a:defRPr/>
            </a:pPr>
            <a:r>
              <a:rPr lang="en-US" dirty="0" smtClean="0"/>
              <a:t>Jackson:  “Female character never should be introduced…I never war against females, and it is only the base or cowardly that do so.”</a:t>
            </a:r>
          </a:p>
          <a:p>
            <a:pPr lvl="0" fontAlgn="base">
              <a:spcBef>
                <a:spcPct val="50000"/>
              </a:spcBef>
              <a:spcAft>
                <a:spcPct val="0"/>
              </a:spcAft>
              <a:buClr>
                <a:srgbClr val="333399"/>
              </a:buClr>
              <a:buSzPct val="70000"/>
              <a:defRPr/>
            </a:pPr>
            <a:r>
              <a:rPr lang="en-US" dirty="0" smtClean="0"/>
              <a:t>Rachel Jackson:  “I had rather be a doorkeeper in the house of God than to live in that palace in Washington.”</a:t>
            </a:r>
          </a:p>
          <a:p>
            <a:pPr lvl="0" fontAlgn="base">
              <a:spcBef>
                <a:spcPct val="50000"/>
              </a:spcBef>
              <a:spcAft>
                <a:spcPct val="0"/>
              </a:spcAft>
              <a:buClr>
                <a:srgbClr val="333399"/>
              </a:buClr>
              <a:buSzPct val="70000"/>
              <a:defRPr/>
            </a:pPr>
            <a:r>
              <a:rPr lang="en-US" dirty="0" smtClean="0"/>
              <a:t>Jackson defeated John Quincy Adams to become the seventh president of the U.S.  Winning 178-83 in the Electoral College</a:t>
            </a:r>
          </a:p>
          <a:p>
            <a:pPr lvl="0" fontAlgn="base">
              <a:spcBef>
                <a:spcPct val="50000"/>
              </a:spcBef>
              <a:spcAft>
                <a:spcPct val="0"/>
              </a:spcAft>
              <a:buClr>
                <a:srgbClr val="333399"/>
              </a:buClr>
              <a:buSzPct val="70000"/>
              <a:defRPr/>
            </a:pPr>
            <a:r>
              <a:rPr lang="en-US" dirty="0" smtClean="0"/>
              <a:t>800,000 more males voted in this election compared to the one in 1824.  The “Old Hero” from frontier Tennessee had defeated the incumbent president, son of a previous office holder.  </a:t>
            </a:r>
          </a:p>
          <a:p>
            <a:pPr lvl="0" fontAlgn="base">
              <a:spcBef>
                <a:spcPct val="50000"/>
              </a:spcBef>
              <a:spcAft>
                <a:spcPct val="0"/>
              </a:spcAft>
              <a:buClr>
                <a:srgbClr val="333399"/>
              </a:buClr>
              <a:buSzPct val="70000"/>
              <a:defRPr/>
            </a:pPr>
            <a:r>
              <a:rPr lang="en-US" dirty="0" smtClean="0"/>
              <a:t>The elite were out and the people were in.</a:t>
            </a:r>
          </a:p>
          <a:p>
            <a:pPr lvl="0" fontAlgn="base">
              <a:spcBef>
                <a:spcPct val="50000"/>
              </a:spcBef>
              <a:spcAft>
                <a:spcPct val="0"/>
              </a:spcAft>
              <a:buClr>
                <a:srgbClr val="333399"/>
              </a:buClr>
              <a:buSzPct val="70000"/>
              <a:defRPr/>
            </a:pPr>
            <a:endParaRPr lang="en-US" dirty="0"/>
          </a:p>
        </p:txBody>
      </p:sp>
    </p:spTree>
    <p:extLst>
      <p:ext uri="{BB962C8B-B14F-4D97-AF65-F5344CB8AC3E}">
        <p14:creationId xmlns:p14="http://schemas.microsoft.com/office/powerpoint/2010/main" val="416477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828 Election"/>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1122218" y="533400"/>
            <a:ext cx="7086600" cy="6032046"/>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07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219200" y="304800"/>
            <a:ext cx="7467600" cy="107721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dirty="0">
                <a:solidFill>
                  <a:srgbClr val="8C4600"/>
                </a:solidFill>
                <a:effectLst>
                  <a:outerShdw blurRad="38100" dist="38100" dir="2700000" algn="tl">
                    <a:srgbClr val="000000"/>
                  </a:outerShdw>
                </a:effectLst>
                <a:latin typeface="+mj-lt"/>
              </a:rPr>
              <a:t>Voting Requirements </a:t>
            </a:r>
            <a:br>
              <a:rPr lang="en-US" sz="3200" dirty="0">
                <a:solidFill>
                  <a:srgbClr val="8C4600"/>
                </a:solidFill>
                <a:effectLst>
                  <a:outerShdw blurRad="38100" dist="38100" dir="2700000" algn="tl">
                    <a:srgbClr val="000000"/>
                  </a:outerShdw>
                </a:effectLst>
                <a:latin typeface="+mj-lt"/>
              </a:rPr>
            </a:br>
            <a:r>
              <a:rPr lang="en-US" sz="3200" dirty="0">
                <a:solidFill>
                  <a:srgbClr val="8C4600"/>
                </a:solidFill>
                <a:effectLst>
                  <a:outerShdw blurRad="38100" dist="38100" dir="2700000" algn="tl">
                    <a:srgbClr val="000000"/>
                  </a:outerShdw>
                </a:effectLst>
                <a:latin typeface="+mj-lt"/>
              </a:rPr>
              <a:t>in the Early 19c</a:t>
            </a:r>
          </a:p>
        </p:txBody>
      </p:sp>
      <p:pic>
        <p:nvPicPr>
          <p:cNvPr id="5123" name="Picture 3" descr="map-Extending Voting Rights for White Males-1800-1830"/>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685800" y="1549811"/>
            <a:ext cx="8229600" cy="477479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93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00200" y="76200"/>
            <a:ext cx="7467600" cy="5847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dirty="0">
                <a:solidFill>
                  <a:srgbClr val="8C4600"/>
                </a:solidFill>
                <a:effectLst>
                  <a:outerShdw blurRad="38100" dist="38100" dir="2700000" algn="tl">
                    <a:srgbClr val="000000"/>
                  </a:outerShdw>
                </a:effectLst>
                <a:latin typeface="+mj-lt"/>
              </a:rPr>
              <a:t>Voter Turnout:  1820 - 1860</a:t>
            </a:r>
          </a:p>
        </p:txBody>
      </p:sp>
      <p:pic>
        <p:nvPicPr>
          <p:cNvPr id="6147" name="Picture 3" descr="MAR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14084"/>
          <a:stretch>
            <a:fillRect/>
          </a:stretch>
        </p:blipFill>
        <p:spPr bwMode="auto">
          <a:xfrm>
            <a:off x="1295400" y="715419"/>
            <a:ext cx="5715000" cy="6214078"/>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76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00200" y="76200"/>
            <a:ext cx="7467600" cy="5847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dirty="0">
                <a:solidFill>
                  <a:srgbClr val="8C4600"/>
                </a:solidFill>
                <a:effectLst>
                  <a:outerShdw blurRad="38100" dist="38100" dir="2700000" algn="tl">
                    <a:srgbClr val="000000"/>
                  </a:outerShdw>
                </a:effectLst>
                <a:latin typeface="+mj-lt"/>
              </a:rPr>
              <a:t>Campaigning “on the Stump”</a:t>
            </a:r>
          </a:p>
        </p:txBody>
      </p:sp>
      <p:pic>
        <p:nvPicPr>
          <p:cNvPr id="7171" name="Picture 5" descr="ich11_01.jpg                                                   0000FB31Pocket Drive 78 GB             BCB2D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6861175"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068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685800" y="1295400"/>
            <a:ext cx="7696200" cy="4524315"/>
          </a:xfrm>
          <a:prstGeom prst="rect">
            <a:avLst/>
          </a:prstGeom>
          <a:noFill/>
          <a:ln w="9525">
            <a:noFill/>
            <a:miter lim="800000"/>
            <a:headEnd/>
            <a:tailEnd/>
          </a:ln>
          <a:effectLst/>
        </p:spPr>
        <p:txBody>
          <a:bodyPr wrap="square">
            <a:spAutoFit/>
          </a:bodyPr>
          <a:lstStyle/>
          <a:p>
            <a:pPr marL="465138" indent="-465138">
              <a:spcBef>
                <a:spcPct val="50000"/>
              </a:spcBef>
              <a:buClr>
                <a:schemeClr val="accent2"/>
              </a:buClr>
              <a:buSzPct val="70000"/>
              <a:buFont typeface="Wingdings" panose="05000000000000000000" pitchFamily="2" charset="2"/>
              <a:buChar char="§"/>
              <a:defRPr/>
            </a:pPr>
            <a:r>
              <a:rPr lang="en-US" b="1" dirty="0"/>
              <a:t>The election signified that government was becoming more democratic</a:t>
            </a:r>
            <a:r>
              <a:rPr lang="en-US" dirty="0"/>
              <a:t>.</a:t>
            </a:r>
          </a:p>
          <a:p>
            <a:pPr marL="922338" lvl="1" indent="-465138">
              <a:spcBef>
                <a:spcPct val="50000"/>
              </a:spcBef>
              <a:buClr>
                <a:schemeClr val="accent2"/>
              </a:buClr>
              <a:buSzPct val="70000"/>
              <a:buFont typeface="Wingdings" panose="05000000000000000000" pitchFamily="2" charset="2"/>
              <a:buChar char="§"/>
              <a:defRPr/>
            </a:pPr>
            <a:r>
              <a:rPr lang="en-US" dirty="0" smtClean="0">
                <a:solidFill>
                  <a:srgbClr val="686868"/>
                </a:solidFill>
              </a:rPr>
              <a:t>White </a:t>
            </a:r>
            <a:r>
              <a:rPr lang="en-US" dirty="0">
                <a:solidFill>
                  <a:srgbClr val="686868"/>
                </a:solidFill>
              </a:rPr>
              <a:t>male suffrage </a:t>
            </a:r>
            <a:r>
              <a:rPr lang="en-US" dirty="0" smtClean="0">
                <a:solidFill>
                  <a:srgbClr val="686868"/>
                </a:solidFill>
              </a:rPr>
              <a:t>increased; property qualifications for voting dropped in most states</a:t>
            </a:r>
            <a:endParaRPr lang="en-US" dirty="0">
              <a:solidFill>
                <a:srgbClr val="686868"/>
              </a:solidFill>
            </a:endParaRPr>
          </a:p>
          <a:p>
            <a:pPr marL="922338" lvl="1" indent="-465138">
              <a:spcBef>
                <a:spcPct val="50000"/>
              </a:spcBef>
              <a:buClr>
                <a:schemeClr val="accent2"/>
              </a:buClr>
              <a:buSzPct val="70000"/>
              <a:buFont typeface="Wingdings" panose="05000000000000000000" pitchFamily="2" charset="2"/>
              <a:buChar char="§"/>
              <a:defRPr/>
            </a:pPr>
            <a:r>
              <a:rPr lang="en-US" dirty="0">
                <a:solidFill>
                  <a:srgbClr val="686868"/>
                </a:solidFill>
              </a:rPr>
              <a:t>Party nominating </a:t>
            </a:r>
            <a:r>
              <a:rPr lang="en-US" dirty="0" smtClean="0">
                <a:solidFill>
                  <a:srgbClr val="686868"/>
                </a:solidFill>
              </a:rPr>
              <a:t>committees began</a:t>
            </a:r>
            <a:endParaRPr lang="en-US" dirty="0">
              <a:solidFill>
                <a:srgbClr val="686868"/>
              </a:solidFill>
            </a:endParaRPr>
          </a:p>
          <a:p>
            <a:pPr marL="922338" lvl="1" indent="-465138">
              <a:spcBef>
                <a:spcPct val="50000"/>
              </a:spcBef>
              <a:buClr>
                <a:schemeClr val="accent2"/>
              </a:buClr>
              <a:buSzPct val="70000"/>
              <a:buFont typeface="Wingdings" panose="05000000000000000000" pitchFamily="2" charset="2"/>
              <a:buChar char="§"/>
              <a:defRPr/>
            </a:pPr>
            <a:r>
              <a:rPr lang="en-US" dirty="0">
                <a:solidFill>
                  <a:srgbClr val="686868"/>
                </a:solidFill>
              </a:rPr>
              <a:t>Voters chose their state’s slate of Presidential electors.</a:t>
            </a:r>
          </a:p>
          <a:p>
            <a:pPr marL="922338" lvl="1" indent="-465138">
              <a:spcBef>
                <a:spcPct val="50000"/>
              </a:spcBef>
              <a:buClr>
                <a:schemeClr val="accent2"/>
              </a:buClr>
              <a:buSzPct val="70000"/>
              <a:buFont typeface="Wingdings" panose="05000000000000000000" pitchFamily="2" charset="2"/>
              <a:buChar char="§"/>
              <a:defRPr/>
            </a:pPr>
            <a:r>
              <a:rPr lang="en-US" dirty="0">
                <a:solidFill>
                  <a:srgbClr val="686868"/>
                </a:solidFill>
              </a:rPr>
              <a:t>Spoils </a:t>
            </a:r>
            <a:r>
              <a:rPr lang="en-US" dirty="0" smtClean="0">
                <a:solidFill>
                  <a:srgbClr val="686868"/>
                </a:solidFill>
              </a:rPr>
              <a:t>system/Rotation in Office.</a:t>
            </a:r>
            <a:endParaRPr lang="en-US" dirty="0">
              <a:solidFill>
                <a:srgbClr val="686868"/>
              </a:solidFill>
            </a:endParaRPr>
          </a:p>
          <a:p>
            <a:pPr marL="922338" lvl="1" indent="-465138">
              <a:spcBef>
                <a:spcPct val="50000"/>
              </a:spcBef>
              <a:buClr>
                <a:schemeClr val="accent2"/>
              </a:buClr>
              <a:buSzPct val="70000"/>
              <a:buFont typeface="Wingdings" panose="05000000000000000000" pitchFamily="2" charset="2"/>
              <a:buChar char="§"/>
              <a:defRPr/>
            </a:pPr>
            <a:r>
              <a:rPr lang="en-US" dirty="0" smtClean="0">
                <a:solidFill>
                  <a:srgbClr val="686868"/>
                </a:solidFill>
              </a:rPr>
              <a:t>Popular </a:t>
            </a:r>
            <a:r>
              <a:rPr lang="en-US" dirty="0">
                <a:solidFill>
                  <a:srgbClr val="686868"/>
                </a:solidFill>
              </a:rPr>
              <a:t>campaigning (parades, rallies, floats, etc.)</a:t>
            </a:r>
          </a:p>
          <a:p>
            <a:pPr marL="465138" indent="-465138">
              <a:spcBef>
                <a:spcPct val="50000"/>
              </a:spcBef>
              <a:buClr>
                <a:schemeClr val="accent2"/>
              </a:buClr>
              <a:buSzPct val="70000"/>
              <a:buFont typeface="Wingdings" panose="05000000000000000000" pitchFamily="2" charset="2"/>
              <a:buChar char="§"/>
              <a:defRPr/>
            </a:pPr>
            <a:r>
              <a:rPr lang="en-US" dirty="0">
                <a:solidFill>
                  <a:srgbClr val="686868"/>
                </a:solidFill>
              </a:rPr>
              <a:t>Two-party system returned in the 1832 election:</a:t>
            </a:r>
          </a:p>
          <a:p>
            <a:pPr marL="1257300" lvl="1" indent="-342900">
              <a:spcBef>
                <a:spcPct val="50000"/>
              </a:spcBef>
              <a:buClr>
                <a:srgbClr val="CC3300"/>
              </a:buClr>
              <a:buSzPct val="120000"/>
              <a:buFont typeface="Wingdings" pitchFamily="2" charset="2"/>
              <a:buChar char="§"/>
              <a:defRPr/>
            </a:pPr>
            <a:r>
              <a:rPr lang="en-US" b="1" dirty="0">
                <a:solidFill>
                  <a:srgbClr val="686868"/>
                </a:solidFill>
              </a:rPr>
              <a:t>Dem-Reps </a:t>
            </a:r>
            <a:r>
              <a:rPr lang="en-US" b="1" dirty="0">
                <a:solidFill>
                  <a:srgbClr val="686868"/>
                </a:solidFill>
                <a:sym typeface="Wingdings" pitchFamily="2" charset="2"/>
              </a:rPr>
              <a:t> Natl. Reps.(1828)  Whigs</a:t>
            </a:r>
            <a:br>
              <a:rPr lang="en-US" b="1" dirty="0">
                <a:solidFill>
                  <a:srgbClr val="686868"/>
                </a:solidFill>
                <a:sym typeface="Wingdings" pitchFamily="2" charset="2"/>
              </a:rPr>
            </a:br>
            <a:r>
              <a:rPr lang="en-US" b="1" dirty="0">
                <a:solidFill>
                  <a:srgbClr val="686868"/>
                </a:solidFill>
                <a:sym typeface="Wingdings" pitchFamily="2" charset="2"/>
              </a:rPr>
              <a:t>                  (1832)  Republicans (1854)</a:t>
            </a:r>
          </a:p>
          <a:p>
            <a:pPr marL="1257300" lvl="1" indent="-342900">
              <a:spcBef>
                <a:spcPct val="50000"/>
              </a:spcBef>
              <a:buClr>
                <a:srgbClr val="CC3300"/>
              </a:buClr>
              <a:buSzPct val="120000"/>
              <a:buFont typeface="Wingdings" pitchFamily="2" charset="2"/>
              <a:buChar char="§"/>
              <a:defRPr/>
            </a:pPr>
            <a:r>
              <a:rPr lang="en-US" b="1" dirty="0">
                <a:solidFill>
                  <a:srgbClr val="686868"/>
                </a:solidFill>
                <a:sym typeface="Wingdings" pitchFamily="2" charset="2"/>
              </a:rPr>
              <a:t>Democrats (1828</a:t>
            </a:r>
            <a:r>
              <a:rPr lang="en-US" b="1" dirty="0" smtClean="0">
                <a:solidFill>
                  <a:srgbClr val="686868"/>
                </a:solidFill>
                <a:sym typeface="Wingdings" pitchFamily="2" charset="2"/>
              </a:rPr>
              <a:t>)</a:t>
            </a:r>
            <a:endParaRPr lang="en-US" b="1" dirty="0">
              <a:solidFill>
                <a:srgbClr val="686868"/>
              </a:solidFill>
              <a:sym typeface="Wingdings" pitchFamily="2" charset="2"/>
            </a:endParaRPr>
          </a:p>
        </p:txBody>
      </p:sp>
      <p:pic>
        <p:nvPicPr>
          <p:cNvPr id="2" name="Picture 1"/>
          <p:cNvPicPr>
            <a:picLocks noChangeAspect="1"/>
          </p:cNvPicPr>
          <p:nvPr/>
        </p:nvPicPr>
        <p:blipFill>
          <a:blip r:embed="rId2"/>
          <a:stretch>
            <a:fillRect/>
          </a:stretch>
        </p:blipFill>
        <p:spPr>
          <a:xfrm>
            <a:off x="304800" y="0"/>
            <a:ext cx="7242676" cy="1402202"/>
          </a:xfrm>
          <a:prstGeom prst="rect">
            <a:avLst/>
          </a:prstGeom>
        </p:spPr>
      </p:pic>
    </p:spTree>
    <p:extLst>
      <p:ext uri="{BB962C8B-B14F-4D97-AF65-F5344CB8AC3E}">
        <p14:creationId xmlns:p14="http://schemas.microsoft.com/office/powerpoint/2010/main" val="2917641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5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5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5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5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1824 Activity</a:t>
            </a:r>
            <a:endParaRPr lang="en-US" dirty="0"/>
          </a:p>
        </p:txBody>
      </p:sp>
      <p:sp>
        <p:nvSpPr>
          <p:cNvPr id="3" name="Content Placeholder 2"/>
          <p:cNvSpPr>
            <a:spLocks noGrp="1"/>
          </p:cNvSpPr>
          <p:nvPr>
            <p:ph idx="1"/>
          </p:nvPr>
        </p:nvSpPr>
        <p:spPr/>
        <p:txBody>
          <a:bodyPr/>
          <a:lstStyle/>
          <a:p>
            <a:r>
              <a:rPr lang="en-US" dirty="0" smtClean="0"/>
              <a:t>How similar are the candidates?</a:t>
            </a:r>
          </a:p>
          <a:p>
            <a:r>
              <a:rPr lang="en-US" dirty="0" smtClean="0"/>
              <a:t>What matters most in a presidential election-issues or image?</a:t>
            </a:r>
          </a:p>
          <a:p>
            <a:r>
              <a:rPr lang="en-US" dirty="0" smtClean="0"/>
              <a:t>How do you think either the issues or image of these candidates influenced the outcome of the election?</a:t>
            </a:r>
            <a:endParaRPr lang="en-US" dirty="0"/>
          </a:p>
        </p:txBody>
      </p:sp>
    </p:spTree>
    <p:extLst>
      <p:ext uri="{BB962C8B-B14F-4D97-AF65-F5344CB8AC3E}">
        <p14:creationId xmlns:p14="http://schemas.microsoft.com/office/powerpoint/2010/main" val="2657278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09600" y="685800"/>
            <a:ext cx="7924800" cy="1143000"/>
          </a:xfrm>
        </p:spPr>
        <p:txBody>
          <a:bodyPr>
            <a:normAutofit fontScale="90000"/>
          </a:bodyPr>
          <a:lstStyle/>
          <a:p>
            <a:r>
              <a:rPr lang="en-US" dirty="0" smtClean="0"/>
              <a:t>The Common Man/Jacksonian Democracy</a:t>
            </a:r>
            <a:endParaRPr lang="en-US" dirty="0"/>
          </a:p>
        </p:txBody>
      </p:sp>
      <p:sp>
        <p:nvSpPr>
          <p:cNvPr id="3" name="Content Placeholder 2"/>
          <p:cNvSpPr>
            <a:spLocks noGrp="1"/>
          </p:cNvSpPr>
          <p:nvPr>
            <p:ph idx="1"/>
          </p:nvPr>
        </p:nvSpPr>
        <p:spPr>
          <a:xfrm>
            <a:off x="1066800" y="1828801"/>
            <a:ext cx="6777317" cy="4308629"/>
          </a:xfrm>
        </p:spPr>
        <p:txBody>
          <a:bodyPr/>
          <a:lstStyle/>
          <a:p>
            <a:r>
              <a:rPr lang="en-US" dirty="0" smtClean="0"/>
              <a:t>Andrew Jackson and his supporters felt they had won a victory over major corruption in 1828</a:t>
            </a:r>
          </a:p>
          <a:p>
            <a:r>
              <a:rPr lang="en-US" dirty="0" smtClean="0"/>
              <a:t>The “corrupt bargain” had demonstrated what was wrong with American society and politics:  Corrupt elitists used the government for their own benefit at the expense of the common people</a:t>
            </a:r>
          </a:p>
          <a:p>
            <a:r>
              <a:rPr lang="en-US" dirty="0" smtClean="0"/>
              <a:t>Jacksonians insisted that they would have honest government for the benefit of all</a:t>
            </a:r>
            <a:endParaRPr lang="en-US" dirty="0"/>
          </a:p>
        </p:txBody>
      </p:sp>
    </p:spTree>
    <p:extLst>
      <p:ext uri="{BB962C8B-B14F-4D97-AF65-F5344CB8AC3E}">
        <p14:creationId xmlns:p14="http://schemas.microsoft.com/office/powerpoint/2010/main" val="36815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609600"/>
          </a:xfrm>
        </p:spPr>
        <p:txBody>
          <a:bodyPr>
            <a:normAutofit fontScale="90000"/>
          </a:bodyPr>
          <a:lstStyle/>
          <a:p>
            <a:r>
              <a:rPr lang="en-US" dirty="0" smtClean="0"/>
              <a:t>Inauguration</a:t>
            </a:r>
            <a:endParaRPr lang="en-US" dirty="0"/>
          </a:p>
        </p:txBody>
      </p:sp>
      <p:sp>
        <p:nvSpPr>
          <p:cNvPr id="3" name="Content Placeholder 2"/>
          <p:cNvSpPr>
            <a:spLocks noGrp="1"/>
          </p:cNvSpPr>
          <p:nvPr>
            <p:ph idx="1"/>
          </p:nvPr>
        </p:nvSpPr>
        <p:spPr>
          <a:xfrm>
            <a:off x="891090" y="1274293"/>
            <a:ext cx="3528510" cy="4724400"/>
          </a:xfrm>
        </p:spPr>
        <p:txBody>
          <a:bodyPr>
            <a:normAutofit fontScale="92500"/>
          </a:bodyPr>
          <a:lstStyle/>
          <a:p>
            <a:r>
              <a:rPr lang="en-US" dirty="0" smtClean="0"/>
              <a:t>Took the oath of office on March 4, 1829 at the age of 61.</a:t>
            </a:r>
          </a:p>
          <a:p>
            <a:r>
              <a:rPr lang="en-US" dirty="0" smtClean="0"/>
              <a:t>One of the most popular men ever elected president of the U.S.; record numbers of people, between 15,000 and 20,000, came to Washington to see “Old Hickory” inaugurated.</a:t>
            </a:r>
          </a:p>
          <a:p>
            <a:endParaRPr lang="en-US" dirty="0" smtClean="0"/>
          </a:p>
        </p:txBody>
      </p:sp>
      <p:pic>
        <p:nvPicPr>
          <p:cNvPr id="4" name="Picture 3"/>
          <p:cNvPicPr>
            <a:picLocks noChangeAspect="1"/>
          </p:cNvPicPr>
          <p:nvPr/>
        </p:nvPicPr>
        <p:blipFill>
          <a:blip r:embed="rId2"/>
          <a:stretch>
            <a:fillRect/>
          </a:stretch>
        </p:blipFill>
        <p:spPr>
          <a:xfrm>
            <a:off x="4419600" y="838200"/>
            <a:ext cx="4365114" cy="5291787"/>
          </a:xfrm>
          <a:prstGeom prst="rect">
            <a:avLst/>
          </a:prstGeom>
        </p:spPr>
      </p:pic>
    </p:spTree>
    <p:extLst>
      <p:ext uri="{BB962C8B-B14F-4D97-AF65-F5344CB8AC3E}">
        <p14:creationId xmlns:p14="http://schemas.microsoft.com/office/powerpoint/2010/main" val="1045266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609600"/>
          </a:xfrm>
        </p:spPr>
        <p:txBody>
          <a:bodyPr>
            <a:normAutofit fontScale="90000"/>
          </a:bodyPr>
          <a:lstStyle/>
          <a:p>
            <a:r>
              <a:rPr lang="en-US" dirty="0" smtClean="0"/>
              <a:t>Inauguration</a:t>
            </a:r>
            <a:endParaRPr lang="en-US" dirty="0"/>
          </a:p>
        </p:txBody>
      </p:sp>
      <p:sp>
        <p:nvSpPr>
          <p:cNvPr id="3" name="Content Placeholder 2"/>
          <p:cNvSpPr>
            <a:spLocks noGrp="1"/>
          </p:cNvSpPr>
          <p:nvPr>
            <p:ph idx="1"/>
          </p:nvPr>
        </p:nvSpPr>
        <p:spPr>
          <a:xfrm>
            <a:off x="891090" y="1274293"/>
            <a:ext cx="3528510" cy="4724400"/>
          </a:xfrm>
        </p:spPr>
        <p:txBody>
          <a:bodyPr>
            <a:normAutofit fontScale="77500" lnSpcReduction="20000"/>
          </a:bodyPr>
          <a:lstStyle/>
          <a:p>
            <a:r>
              <a:rPr lang="en-US" dirty="0" smtClean="0"/>
              <a:t>Jackson came in mourning; In December Rachel Jackson had gone shopping in Nashville and stopped to rest in a newspaper office.</a:t>
            </a:r>
          </a:p>
          <a:p>
            <a:r>
              <a:rPr lang="en-US" dirty="0" smtClean="0"/>
              <a:t>She read for the first time accusations against her; she fainted and would eventually die of a heart attack</a:t>
            </a:r>
          </a:p>
          <a:p>
            <a:r>
              <a:rPr lang="en-US" dirty="0" smtClean="0"/>
              <a:t>Jackson arrived in Washington wearing a black suit and black tie, a black armband and hatband that trailed down his neck in what was known as a weeper</a:t>
            </a:r>
          </a:p>
          <a:p>
            <a:endParaRPr lang="en-US" dirty="0" smtClean="0"/>
          </a:p>
        </p:txBody>
      </p:sp>
      <p:pic>
        <p:nvPicPr>
          <p:cNvPr id="4" name="Picture 3"/>
          <p:cNvPicPr>
            <a:picLocks noChangeAspect="1"/>
          </p:cNvPicPr>
          <p:nvPr/>
        </p:nvPicPr>
        <p:blipFill>
          <a:blip r:embed="rId2"/>
          <a:stretch>
            <a:fillRect/>
          </a:stretch>
        </p:blipFill>
        <p:spPr>
          <a:xfrm>
            <a:off x="4419600" y="838200"/>
            <a:ext cx="4365114" cy="5291787"/>
          </a:xfrm>
          <a:prstGeom prst="rect">
            <a:avLst/>
          </a:prstGeom>
        </p:spPr>
      </p:pic>
    </p:spTree>
    <p:extLst>
      <p:ext uri="{BB962C8B-B14F-4D97-AF65-F5344CB8AC3E}">
        <p14:creationId xmlns:p14="http://schemas.microsoft.com/office/powerpoint/2010/main" val="2761530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609600"/>
          </a:xfrm>
        </p:spPr>
        <p:txBody>
          <a:bodyPr>
            <a:normAutofit fontScale="90000"/>
          </a:bodyPr>
          <a:lstStyle/>
          <a:p>
            <a:r>
              <a:rPr lang="en-US" dirty="0" smtClean="0"/>
              <a:t>Inauguration</a:t>
            </a:r>
            <a:endParaRPr lang="en-US" dirty="0"/>
          </a:p>
        </p:txBody>
      </p:sp>
      <p:sp>
        <p:nvSpPr>
          <p:cNvPr id="3" name="Content Placeholder 2"/>
          <p:cNvSpPr>
            <a:spLocks noGrp="1"/>
          </p:cNvSpPr>
          <p:nvPr>
            <p:ph idx="1"/>
          </p:nvPr>
        </p:nvSpPr>
        <p:spPr>
          <a:xfrm>
            <a:off x="891090" y="1274293"/>
            <a:ext cx="3528510" cy="4724400"/>
          </a:xfrm>
        </p:spPr>
        <p:txBody>
          <a:bodyPr>
            <a:normAutofit fontScale="92500" lnSpcReduction="20000"/>
          </a:bodyPr>
          <a:lstStyle/>
          <a:p>
            <a:r>
              <a:rPr lang="en-US" dirty="0" smtClean="0"/>
              <a:t>Inaugural address was vague</a:t>
            </a:r>
          </a:p>
          <a:p>
            <a:r>
              <a:rPr lang="en-US" dirty="0" smtClean="0"/>
              <a:t>Promised “proper respect” for states rights and a “spirit of compromise” over the tariff</a:t>
            </a:r>
          </a:p>
          <a:p>
            <a:r>
              <a:rPr lang="en-US" dirty="0" smtClean="0"/>
              <a:t>Promised to reform civil service by replacing “unfaithful or incompetent” officers</a:t>
            </a:r>
          </a:p>
          <a:p>
            <a:r>
              <a:rPr lang="en-US" dirty="0" smtClean="0"/>
              <a:t>He noted that he had “been elected by the choice of a free people”</a:t>
            </a:r>
          </a:p>
        </p:txBody>
      </p:sp>
      <p:pic>
        <p:nvPicPr>
          <p:cNvPr id="4" name="Picture 3"/>
          <p:cNvPicPr>
            <a:picLocks noChangeAspect="1"/>
          </p:cNvPicPr>
          <p:nvPr/>
        </p:nvPicPr>
        <p:blipFill>
          <a:blip r:embed="rId2"/>
          <a:stretch>
            <a:fillRect/>
          </a:stretch>
        </p:blipFill>
        <p:spPr>
          <a:xfrm>
            <a:off x="4419600" y="838200"/>
            <a:ext cx="4365114" cy="5291787"/>
          </a:xfrm>
          <a:prstGeom prst="rect">
            <a:avLst/>
          </a:prstGeom>
        </p:spPr>
      </p:pic>
    </p:spTree>
    <p:extLst>
      <p:ext uri="{BB962C8B-B14F-4D97-AF65-F5344CB8AC3E}">
        <p14:creationId xmlns:p14="http://schemas.microsoft.com/office/powerpoint/2010/main" val="18876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2341" y="990600"/>
            <a:ext cx="7924800" cy="6019800"/>
          </a:xfrm>
        </p:spPr>
        <p:txBody>
          <a:bodyPr>
            <a:normAutofit fontScale="62500" lnSpcReduction="20000"/>
          </a:bodyPr>
          <a:lstStyle/>
          <a:p>
            <a:pPr marL="68580" indent="0">
              <a:buNone/>
            </a:pPr>
            <a:r>
              <a:rPr lang="en-US" sz="2900" dirty="0"/>
              <a:t>But what a scene did we witness! The Majesty of the People had disappeared, and a rabble, a mob, of boys, </a:t>
            </a:r>
            <a:r>
              <a:rPr lang="en-US" sz="2900" dirty="0" smtClean="0"/>
              <a:t>negroes, </a:t>
            </a:r>
            <a:r>
              <a:rPr lang="en-US" sz="2900" dirty="0"/>
              <a:t>women, children, scrambling fighting, romping. What a pity what a pity! No arrangements had been made no police officers placed on duty and the whole house had been inundated by the rabble </a:t>
            </a:r>
            <a:r>
              <a:rPr lang="en-US" sz="2900" dirty="0" smtClean="0"/>
              <a:t>mob…</a:t>
            </a:r>
          </a:p>
          <a:p>
            <a:pPr marL="68580" indent="0">
              <a:buNone/>
            </a:pPr>
            <a:endParaRPr lang="en-US" sz="2900" dirty="0"/>
          </a:p>
          <a:p>
            <a:pPr marL="68580" indent="0">
              <a:buNone/>
            </a:pPr>
            <a:r>
              <a:rPr lang="en-US" sz="2900" dirty="0" smtClean="0"/>
              <a:t>The </a:t>
            </a:r>
            <a:r>
              <a:rPr lang="en-US" sz="2900" dirty="0"/>
              <a:t>President, after having been literally nearly pressed to death and almost suffocated and torn to pieces by the people in their eagerness to shake hands with Old Hickory, had retreated through the back way or south front and had escaped to his lodgings at </a:t>
            </a:r>
            <a:r>
              <a:rPr lang="en-US" sz="2900" dirty="0" err="1"/>
              <a:t>Gadsby's</a:t>
            </a:r>
            <a:r>
              <a:rPr lang="en-US" sz="2900" dirty="0"/>
              <a:t>.</a:t>
            </a:r>
          </a:p>
          <a:p>
            <a:pPr marL="68580" indent="0">
              <a:buNone/>
            </a:pPr>
            <a:endParaRPr lang="en-US" sz="2900" dirty="0" smtClean="0"/>
          </a:p>
          <a:p>
            <a:pPr marL="68580" indent="0">
              <a:buNone/>
            </a:pPr>
            <a:r>
              <a:rPr lang="en-US" sz="2900" dirty="0" smtClean="0"/>
              <a:t>Cut </a:t>
            </a:r>
            <a:r>
              <a:rPr lang="en-US" sz="2900" dirty="0"/>
              <a:t>glass and china to the amount of several thousand dollars had been broken in the struggle to get the refreshments, punch and other articles had been carried out in tubs and </a:t>
            </a:r>
            <a:r>
              <a:rPr lang="en-US" sz="2900" dirty="0" smtClean="0"/>
              <a:t>buckets…</a:t>
            </a:r>
          </a:p>
          <a:p>
            <a:pPr marL="68580" indent="0">
              <a:buNone/>
            </a:pPr>
            <a:endParaRPr lang="en-US" sz="2900" dirty="0" smtClean="0"/>
          </a:p>
          <a:p>
            <a:pPr marL="68580" indent="0">
              <a:buNone/>
            </a:pPr>
            <a:r>
              <a:rPr lang="en-US" sz="2900" dirty="0" smtClean="0"/>
              <a:t>Ladies </a:t>
            </a:r>
            <a:r>
              <a:rPr lang="en-US" sz="2900" dirty="0"/>
              <a:t>fainted, men were seen with bloody noses and such a scene of confusion took place as is impossible to describe, - those who got in could not get out by the door again, but had to scramble out of windows. At one time, the President who had retreated and retreated until he was pressed against the wall, could only be secured by a number of gentleman forming around him and making a kind of barrier of their own </a:t>
            </a:r>
            <a:r>
              <a:rPr lang="en-US" sz="2900" dirty="0" smtClean="0"/>
              <a:t>bodies…</a:t>
            </a:r>
            <a:endParaRPr lang="en-US" dirty="0"/>
          </a:p>
        </p:txBody>
      </p:sp>
      <p:sp>
        <p:nvSpPr>
          <p:cNvPr id="8" name="TextBox 7"/>
          <p:cNvSpPr txBox="1"/>
          <p:nvPr/>
        </p:nvSpPr>
        <p:spPr>
          <a:xfrm>
            <a:off x="4419600" y="152400"/>
            <a:ext cx="4037541" cy="369332"/>
          </a:xfrm>
          <a:prstGeom prst="rect">
            <a:avLst/>
          </a:prstGeom>
          <a:noFill/>
        </p:spPr>
        <p:txBody>
          <a:bodyPr wrap="square" rtlCol="0">
            <a:spAutoFit/>
          </a:bodyPr>
          <a:lstStyle/>
          <a:p>
            <a:r>
              <a:rPr lang="en-US" dirty="0"/>
              <a:t> </a:t>
            </a:r>
            <a:r>
              <a:rPr lang="en-US" b="1" dirty="0"/>
              <a:t>Margaret Bayard Smith's account</a:t>
            </a:r>
            <a:endParaRPr lang="en-US" b="1" dirty="0"/>
          </a:p>
        </p:txBody>
      </p:sp>
      <p:pic>
        <p:nvPicPr>
          <p:cNvPr id="10" name="Picture 9"/>
          <p:cNvPicPr>
            <a:picLocks noChangeAspect="1"/>
          </p:cNvPicPr>
          <p:nvPr/>
        </p:nvPicPr>
        <p:blipFill>
          <a:blip r:embed="rId2"/>
          <a:stretch>
            <a:fillRect/>
          </a:stretch>
        </p:blipFill>
        <p:spPr>
          <a:xfrm>
            <a:off x="457200" y="189931"/>
            <a:ext cx="7212193" cy="963251"/>
          </a:xfrm>
          <a:prstGeom prst="rect">
            <a:avLst/>
          </a:prstGeom>
        </p:spPr>
      </p:pic>
    </p:spTree>
    <p:extLst>
      <p:ext uri="{BB962C8B-B14F-4D97-AF65-F5344CB8AC3E}">
        <p14:creationId xmlns:p14="http://schemas.microsoft.com/office/powerpoint/2010/main" val="289418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anim calcmode="lin" valueType="num">
                                      <p:cBhvr>
                                        <p:cTn id="2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0" y="895350"/>
            <a:ext cx="7620000" cy="5067300"/>
          </a:xfrm>
          <a:prstGeom prst="rect">
            <a:avLst/>
          </a:prstGeom>
        </p:spPr>
      </p:pic>
      <p:sp>
        <p:nvSpPr>
          <p:cNvPr id="6" name="TextBox 5"/>
          <p:cNvSpPr txBox="1"/>
          <p:nvPr/>
        </p:nvSpPr>
        <p:spPr>
          <a:xfrm>
            <a:off x="4572000" y="152400"/>
            <a:ext cx="3711272" cy="523220"/>
          </a:xfrm>
          <a:prstGeom prst="rect">
            <a:avLst/>
          </a:prstGeom>
          <a:noFill/>
        </p:spPr>
        <p:txBody>
          <a:bodyPr wrap="none" rtlCol="0">
            <a:spAutoFit/>
          </a:bodyPr>
          <a:lstStyle/>
          <a:p>
            <a:r>
              <a:rPr lang="en-US" sz="1400" b="1" dirty="0" smtClean="0"/>
              <a:t>Robert Cruikshank, The President’s Levee</a:t>
            </a:r>
          </a:p>
          <a:p>
            <a:r>
              <a:rPr lang="en-US" sz="1400" b="1" dirty="0" smtClean="0"/>
              <a:t>/All Creation Going to the White House</a:t>
            </a:r>
            <a:endParaRPr lang="en-US" sz="1400" b="1" dirty="0"/>
          </a:p>
        </p:txBody>
      </p:sp>
    </p:spTree>
    <p:extLst>
      <p:ext uri="{BB962C8B-B14F-4D97-AF65-F5344CB8AC3E}">
        <p14:creationId xmlns:p14="http://schemas.microsoft.com/office/powerpoint/2010/main" val="3402121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024744" cy="1143000"/>
          </a:xfrm>
        </p:spPr>
        <p:txBody>
          <a:bodyPr/>
          <a:lstStyle/>
          <a:p>
            <a:r>
              <a:rPr lang="en-US" dirty="0" smtClean="0"/>
              <a:t>Jackson’s </a:t>
            </a:r>
            <a:r>
              <a:rPr lang="en-US" dirty="0" smtClean="0"/>
              <a:t>Presidency</a:t>
            </a:r>
            <a:endParaRPr lang="en-US" dirty="0"/>
          </a:p>
        </p:txBody>
      </p:sp>
      <p:sp>
        <p:nvSpPr>
          <p:cNvPr id="3" name="Content Placeholder 2"/>
          <p:cNvSpPr>
            <a:spLocks noGrp="1"/>
          </p:cNvSpPr>
          <p:nvPr>
            <p:ph idx="1"/>
          </p:nvPr>
        </p:nvSpPr>
        <p:spPr>
          <a:xfrm>
            <a:off x="838200" y="1981200"/>
            <a:ext cx="2995107" cy="3508977"/>
          </a:xfrm>
        </p:spPr>
        <p:txBody>
          <a:bodyPr/>
          <a:lstStyle/>
          <a:p>
            <a:r>
              <a:rPr lang="en-US" dirty="0" smtClean="0"/>
              <a:t>Spoils System</a:t>
            </a:r>
          </a:p>
          <a:p>
            <a:r>
              <a:rPr lang="en-US" dirty="0" smtClean="0"/>
              <a:t>Indian Removal</a:t>
            </a:r>
          </a:p>
          <a:p>
            <a:r>
              <a:rPr lang="en-US" dirty="0" smtClean="0"/>
              <a:t>Nullification/</a:t>
            </a:r>
          </a:p>
          <a:p>
            <a:pPr marL="68580" indent="0">
              <a:buNone/>
            </a:pPr>
            <a:r>
              <a:rPr lang="en-US" dirty="0" smtClean="0"/>
              <a:t>    State’s Rights/Tariff</a:t>
            </a:r>
            <a:endParaRPr lang="en-US" dirty="0" smtClean="0"/>
          </a:p>
          <a:p>
            <a:r>
              <a:rPr lang="en-US" dirty="0" smtClean="0"/>
              <a:t>National Bank</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99334"/>
            <a:ext cx="4363584"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445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24744" cy="1143000"/>
          </a:xfrm>
        </p:spPr>
        <p:txBody>
          <a:bodyPr>
            <a:normAutofit fontScale="90000"/>
          </a:bodyPr>
          <a:lstStyle/>
          <a:p>
            <a:r>
              <a:rPr lang="en-US" dirty="0" smtClean="0"/>
              <a:t>Elect Andrew </a:t>
            </a:r>
            <a:r>
              <a:rPr lang="en-US" dirty="0" smtClean="0"/>
              <a:t>Jackson-The Common Man’s Man</a:t>
            </a:r>
            <a:endParaRPr lang="en-US" dirty="0"/>
          </a:p>
        </p:txBody>
      </p:sp>
      <p:sp>
        <p:nvSpPr>
          <p:cNvPr id="3" name="Content Placeholder 2"/>
          <p:cNvSpPr>
            <a:spLocks noGrp="1"/>
          </p:cNvSpPr>
          <p:nvPr>
            <p:ph idx="1"/>
          </p:nvPr>
        </p:nvSpPr>
        <p:spPr>
          <a:xfrm>
            <a:off x="769172" y="1981200"/>
            <a:ext cx="7765228" cy="4267200"/>
          </a:xfrm>
        </p:spPr>
        <p:txBody>
          <a:bodyPr>
            <a:normAutofit fontScale="92500" lnSpcReduction="20000"/>
          </a:bodyPr>
          <a:lstStyle/>
          <a:p>
            <a:r>
              <a:rPr lang="en-US" dirty="0" smtClean="0"/>
              <a:t>Your task will be to elect Andrew Jackson </a:t>
            </a:r>
            <a:r>
              <a:rPr lang="en-US" dirty="0" smtClean="0"/>
              <a:t>by organizing a political campaign rally.</a:t>
            </a:r>
          </a:p>
          <a:p>
            <a:r>
              <a:rPr lang="en-US" dirty="0" smtClean="0"/>
              <a:t>Your group (2-3) must create a campaign speech and two additional campaign products from the following list:</a:t>
            </a:r>
          </a:p>
          <a:p>
            <a:pPr lvl="1"/>
            <a:r>
              <a:rPr lang="en-US" dirty="0" smtClean="0"/>
              <a:t>Campaign song/rap/poem</a:t>
            </a:r>
            <a:endParaRPr lang="en-US" dirty="0"/>
          </a:p>
          <a:p>
            <a:pPr lvl="1"/>
            <a:r>
              <a:rPr lang="en-US" dirty="0"/>
              <a:t>Campaign </a:t>
            </a:r>
            <a:r>
              <a:rPr lang="en-US" dirty="0" smtClean="0"/>
              <a:t>poster/broadside</a:t>
            </a:r>
            <a:endParaRPr lang="en-US" dirty="0"/>
          </a:p>
          <a:p>
            <a:pPr lvl="1"/>
            <a:r>
              <a:rPr lang="en-US" dirty="0" smtClean="0"/>
              <a:t>Campaign buttons/flyers</a:t>
            </a:r>
            <a:endParaRPr lang="en-US" dirty="0" smtClean="0"/>
          </a:p>
          <a:p>
            <a:r>
              <a:rPr lang="en-US" dirty="0" smtClean="0"/>
              <a:t>Your </a:t>
            </a:r>
            <a:r>
              <a:rPr lang="en-US" dirty="0" smtClean="0"/>
              <a:t>campaign </a:t>
            </a:r>
            <a:r>
              <a:rPr lang="en-US" dirty="0" smtClean="0"/>
              <a:t>must </a:t>
            </a:r>
            <a:r>
              <a:rPr lang="en-US" dirty="0" smtClean="0"/>
              <a:t>creatively address all of the </a:t>
            </a:r>
            <a:r>
              <a:rPr lang="en-US" dirty="0" smtClean="0"/>
              <a:t>following </a:t>
            </a:r>
            <a:r>
              <a:rPr lang="en-US" dirty="0" smtClean="0"/>
              <a:t>issues:</a:t>
            </a:r>
            <a:endParaRPr lang="en-US" dirty="0" smtClean="0"/>
          </a:p>
          <a:p>
            <a:pPr lvl="1"/>
            <a:r>
              <a:rPr lang="en-US" b="1" dirty="0" smtClean="0"/>
              <a:t>Spoils system</a:t>
            </a:r>
          </a:p>
          <a:p>
            <a:pPr lvl="1"/>
            <a:r>
              <a:rPr lang="en-US" b="1" dirty="0" smtClean="0"/>
              <a:t>States Rights/Nullification and the Tariff</a:t>
            </a:r>
          </a:p>
          <a:p>
            <a:pPr lvl="1"/>
            <a:r>
              <a:rPr lang="en-US" b="1" dirty="0" smtClean="0"/>
              <a:t>The National Bank</a:t>
            </a:r>
          </a:p>
          <a:p>
            <a:pPr lvl="1"/>
            <a:r>
              <a:rPr lang="en-US" b="1" dirty="0" smtClean="0"/>
              <a:t>Indian Removal</a:t>
            </a:r>
            <a:endParaRPr lang="en-US" b="1" dirty="0" smtClean="0"/>
          </a:p>
          <a:p>
            <a:pPr lvl="1"/>
            <a:endParaRPr lang="en-US" dirty="0" smtClean="0"/>
          </a:p>
          <a:p>
            <a:pPr lvl="1"/>
            <a:endParaRPr lang="en-US" dirty="0" smtClean="0"/>
          </a:p>
          <a:p>
            <a:pPr marL="365760" lvl="1" indent="0">
              <a:buNone/>
            </a:pPr>
            <a:endParaRPr lang="en-US" dirty="0"/>
          </a:p>
        </p:txBody>
      </p:sp>
    </p:spTree>
    <p:extLst>
      <p:ext uri="{BB962C8B-B14F-4D97-AF65-F5344CB8AC3E}">
        <p14:creationId xmlns:p14="http://schemas.microsoft.com/office/powerpoint/2010/main" val="381379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sites</a:t>
            </a:r>
            <a:endParaRPr lang="en-US" dirty="0"/>
          </a:p>
        </p:txBody>
      </p:sp>
      <p:sp>
        <p:nvSpPr>
          <p:cNvPr id="3" name="Content Placeholder 2"/>
          <p:cNvSpPr>
            <a:spLocks noGrp="1"/>
          </p:cNvSpPr>
          <p:nvPr>
            <p:ph idx="1"/>
          </p:nvPr>
        </p:nvSpPr>
        <p:spPr/>
        <p:txBody>
          <a:bodyPr/>
          <a:lstStyle/>
          <a:p>
            <a:r>
              <a:rPr lang="en-US" dirty="0" smtClean="0">
                <a:hlinkClick r:id="rId2"/>
              </a:rPr>
              <a:t>www.thehermitage.com</a:t>
            </a:r>
            <a:endParaRPr lang="en-US" dirty="0" smtClean="0"/>
          </a:p>
          <a:p>
            <a:r>
              <a:rPr lang="en-US" dirty="0">
                <a:hlinkClick r:id="rId3"/>
              </a:rPr>
              <a:t>http://www.whitehouse.gov/about/presidents/andrewjackson</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840605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2" y="457200"/>
            <a:ext cx="7024744" cy="1143000"/>
          </a:xfrm>
        </p:spPr>
        <p:txBody>
          <a:bodyPr/>
          <a:lstStyle/>
          <a:p>
            <a:r>
              <a:rPr lang="en-US" dirty="0" smtClean="0"/>
              <a:t>Works Cited</a:t>
            </a:r>
            <a:endParaRPr lang="en-US" dirty="0"/>
          </a:p>
        </p:txBody>
      </p:sp>
      <p:sp>
        <p:nvSpPr>
          <p:cNvPr id="5" name="Content Placeholder 4"/>
          <p:cNvSpPr>
            <a:spLocks noGrp="1"/>
          </p:cNvSpPr>
          <p:nvPr>
            <p:ph idx="1"/>
          </p:nvPr>
        </p:nvSpPr>
        <p:spPr/>
        <p:txBody>
          <a:bodyPr/>
          <a:lstStyle/>
          <a:p>
            <a:r>
              <a:rPr lang="en-US" dirty="0" err="1" smtClean="0"/>
              <a:t>Marszalek</a:t>
            </a:r>
            <a:r>
              <a:rPr lang="en-US" dirty="0" smtClean="0"/>
              <a:t>, John F.  “Andrew Jackson:  Flamboyant Hero of the Common Man”, 1998.</a:t>
            </a:r>
          </a:p>
          <a:p>
            <a:r>
              <a:rPr lang="en-US" dirty="0" smtClean="0"/>
              <a:t>Murrin, John, et al. </a:t>
            </a:r>
            <a:r>
              <a:rPr lang="en-US" i="1" dirty="0" smtClean="0"/>
              <a:t> Liberty, Equality &amp; Power</a:t>
            </a:r>
            <a:r>
              <a:rPr lang="en-US" dirty="0" smtClean="0"/>
              <a:t>. 3</a:t>
            </a:r>
            <a:r>
              <a:rPr lang="en-US" baseline="30000" dirty="0" smtClean="0"/>
              <a:t>rd</a:t>
            </a:r>
            <a:r>
              <a:rPr lang="en-US" dirty="0" smtClean="0"/>
              <a:t> Edition</a:t>
            </a:r>
            <a:endParaRPr lang="en-US" dirty="0"/>
          </a:p>
        </p:txBody>
      </p:sp>
    </p:spTree>
    <p:extLst>
      <p:ext uri="{BB962C8B-B14F-4D97-AF65-F5344CB8AC3E}">
        <p14:creationId xmlns:p14="http://schemas.microsoft.com/office/powerpoint/2010/main" val="679979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762000"/>
            <a:ext cx="7696200" cy="5632311"/>
          </a:xfrm>
          <a:prstGeom prst="rect">
            <a:avLst/>
          </a:prstGeom>
        </p:spPr>
        <p:txBody>
          <a:bodyPr wrap="square">
            <a:spAutoFit/>
          </a:bodyPr>
          <a:lstStyle/>
          <a:p>
            <a:r>
              <a:rPr lang="en-US" sz="2400" dirty="0"/>
              <a:t>“</a:t>
            </a:r>
            <a:r>
              <a:rPr lang="en-US" sz="2400" b="1" dirty="0"/>
              <a:t>Andrew Jackson</a:t>
            </a:r>
            <a:r>
              <a:rPr lang="en-US" sz="2400" dirty="0"/>
              <a:t>, I am given to understand, was a patriot and a traitor. He was one of the greatest of generals, and wholly ignorant of the art of war. A writer brilliant, elegant, eloquent, without being able to compose a correct sentence, or spell words of four syllables. The first of statesmen, he never devised, he never framed a measure. He was the most candid of men, and was capable of the profoundest dissimulation. A most law-defying, law-obeying citizen. A stickler for discipline, he never hesitated to disobey his superior. A democratic autocrat. An urbane savage. An atrocious saint</a:t>
            </a:r>
            <a:r>
              <a:rPr lang="en-US" sz="2400" dirty="0" smtClean="0"/>
              <a:t>.“  </a:t>
            </a:r>
          </a:p>
          <a:p>
            <a:endParaRPr lang="en-US" sz="2400" dirty="0" smtClean="0"/>
          </a:p>
          <a:p>
            <a:r>
              <a:rPr lang="en-US" sz="2400" dirty="0"/>
              <a:t>	</a:t>
            </a:r>
            <a:r>
              <a:rPr lang="en-US" sz="2400" dirty="0" smtClean="0"/>
              <a:t>	James Parton, Jackson biographer</a:t>
            </a:r>
            <a:endParaRPr lang="en-US" sz="2400" dirty="0"/>
          </a:p>
        </p:txBody>
      </p:sp>
    </p:spTree>
    <p:extLst>
      <p:ext uri="{BB962C8B-B14F-4D97-AF65-F5344CB8AC3E}">
        <p14:creationId xmlns:p14="http://schemas.microsoft.com/office/powerpoint/2010/main" val="3627133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ANDREW JACKSON</a:t>
            </a:r>
            <a:endParaRPr lang="en-US" dirty="0"/>
          </a:p>
        </p:txBody>
      </p:sp>
      <p:sp>
        <p:nvSpPr>
          <p:cNvPr id="3" name="Subtitle 2"/>
          <p:cNvSpPr>
            <a:spLocks noGrp="1"/>
          </p:cNvSpPr>
          <p:nvPr>
            <p:ph type="subTitle" idx="1"/>
          </p:nvPr>
        </p:nvSpPr>
        <p:spPr/>
        <p:txBody>
          <a:bodyPr/>
          <a:lstStyle/>
          <a:p>
            <a:r>
              <a:rPr lang="en-US" dirty="0" smtClean="0"/>
              <a:t>The Age of Jackson</a:t>
            </a:r>
            <a:endParaRPr lang="en-US" dirty="0"/>
          </a:p>
        </p:txBody>
      </p:sp>
      <p:pic>
        <p:nvPicPr>
          <p:cNvPr id="2050" name="Picture 2" descr="http://upload.wikimedia.org/wikipedia/commons/thumb/c/c1/Andrew_Jackson_Signature-.svg/606px-Andrew_Jackson_Signatu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5772150" cy="82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15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rchives.gov/exhibits/treasures_of_congress/Images/page_9/3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818" y="-265814"/>
            <a:ext cx="5105400" cy="712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565508" y="3581400"/>
            <a:ext cx="3452310" cy="1143000"/>
          </a:xfrm>
        </p:spPr>
        <p:txBody>
          <a:bodyPr>
            <a:normAutofit fontScale="90000"/>
          </a:bodyPr>
          <a:lstStyle/>
          <a:p>
            <a:r>
              <a:rPr lang="en-US" dirty="0" smtClean="0"/>
              <a:t>To what extent was Andrew Jackson a champion of the Common Man?</a:t>
            </a:r>
            <a:endParaRPr lang="en-US" dirty="0"/>
          </a:p>
        </p:txBody>
      </p:sp>
    </p:spTree>
    <p:extLst>
      <p:ext uri="{BB962C8B-B14F-4D97-AF65-F5344CB8AC3E}">
        <p14:creationId xmlns:p14="http://schemas.microsoft.com/office/powerpoint/2010/main" val="3369566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914400" y="152400"/>
            <a:ext cx="7024744" cy="1143000"/>
          </a:xfrm>
        </p:spPr>
        <p:txBody>
          <a:bodyPr/>
          <a:lstStyle/>
          <a:p>
            <a:r>
              <a:rPr lang="en-US" altLang="en-US" dirty="0" smtClean="0"/>
              <a:t>Election of 1824</a:t>
            </a:r>
          </a:p>
        </p:txBody>
      </p:sp>
      <p:sp>
        <p:nvSpPr>
          <p:cNvPr id="3075" name="Content Placeholder 3"/>
          <p:cNvSpPr>
            <a:spLocks noGrp="1"/>
          </p:cNvSpPr>
          <p:nvPr>
            <p:ph sz="half" idx="4294967295"/>
          </p:nvPr>
        </p:nvSpPr>
        <p:spPr>
          <a:xfrm>
            <a:off x="457200" y="1296537"/>
            <a:ext cx="4419600" cy="5257800"/>
          </a:xfrm>
          <a:prstGeom prst="rect">
            <a:avLst/>
          </a:prstGeom>
        </p:spPr>
        <p:txBody>
          <a:bodyPr>
            <a:normAutofit lnSpcReduction="10000"/>
          </a:bodyPr>
          <a:lstStyle/>
          <a:p>
            <a:r>
              <a:rPr lang="en-US" altLang="en-US" sz="1800" b="1" dirty="0" smtClean="0"/>
              <a:t>All candidates were Republican</a:t>
            </a:r>
          </a:p>
          <a:p>
            <a:pPr lvl="1"/>
            <a:r>
              <a:rPr lang="en-US" altLang="en-US" sz="1800" b="1" dirty="0" smtClean="0"/>
              <a:t>John Quincy Adams</a:t>
            </a:r>
            <a:r>
              <a:rPr lang="en-US" altLang="en-US" sz="1800" dirty="0" smtClean="0"/>
              <a:t>, son of a Federalist president, Secretary of State under Monroe; represented the interests of the Northeast </a:t>
            </a:r>
            <a:endParaRPr lang="en-US" altLang="en-US" sz="1800" dirty="0"/>
          </a:p>
          <a:p>
            <a:pPr lvl="1"/>
            <a:r>
              <a:rPr lang="en-US" altLang="en-US" sz="1800" b="1" dirty="0" smtClean="0"/>
              <a:t>Henry Clay </a:t>
            </a:r>
            <a:r>
              <a:rPr lang="en-US" altLang="en-US" sz="1800" dirty="0" smtClean="0"/>
              <a:t>of Kentucky, Speaker of the House of Representatives</a:t>
            </a:r>
          </a:p>
          <a:p>
            <a:pPr lvl="1"/>
            <a:r>
              <a:rPr lang="en-US" altLang="en-US" sz="1800" b="1" dirty="0" smtClean="0"/>
              <a:t>Andrew Jackson-</a:t>
            </a:r>
            <a:r>
              <a:rPr lang="en-US" altLang="en-US" sz="1800" dirty="0" smtClean="0"/>
              <a:t>a</a:t>
            </a:r>
            <a:r>
              <a:rPr lang="en-US" altLang="en-US" sz="1800" b="1" dirty="0" smtClean="0"/>
              <a:t> </a:t>
            </a:r>
            <a:r>
              <a:rPr lang="en-US" altLang="en-US" sz="1800" dirty="0" smtClean="0"/>
              <a:t>Senator from Tennessee and military </a:t>
            </a:r>
            <a:r>
              <a:rPr lang="en-US" altLang="en-US" sz="1800" dirty="0" smtClean="0"/>
              <a:t>hero from the Battle of New Orleans in the War of 1812, </a:t>
            </a:r>
            <a:r>
              <a:rPr lang="en-US" altLang="en-US" sz="1800" dirty="0" smtClean="0"/>
              <a:t>drew Western support away from Clay </a:t>
            </a:r>
          </a:p>
          <a:p>
            <a:pPr lvl="1"/>
            <a:r>
              <a:rPr lang="en-US" altLang="en-US" sz="1800" b="1" dirty="0" smtClean="0"/>
              <a:t>William H. Crawford </a:t>
            </a:r>
            <a:r>
              <a:rPr lang="en-US" altLang="en-US" sz="1800" dirty="0" smtClean="0"/>
              <a:t>of Georgia was born in Virginia and hoped to continue the "Virginia Dynasty;” Secretary of the Treasury</a:t>
            </a:r>
          </a:p>
          <a:p>
            <a:endParaRPr lang="en-US" altLang="en-US" dirty="0" smtClean="0"/>
          </a:p>
        </p:txBody>
      </p:sp>
      <p:pic>
        <p:nvPicPr>
          <p:cNvPr id="1026" name="Picture 2" descr="http://upload.wikimedia.org/wikipedia/commons/8/8a/Andrew_Jackson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507203"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77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3a03205v5w"/>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l="3839" t="4839" r="2119" b="4839"/>
          <a:stretch>
            <a:fillRect/>
          </a:stretch>
        </p:blipFill>
        <p:spPr bwMode="auto">
          <a:xfrm>
            <a:off x="2667000" y="1447800"/>
            <a:ext cx="3933825" cy="4495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87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thumb/e/ea/ElectoralCollege1824.svg/1020px-ElectoralCollege1824.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55" y="1143000"/>
            <a:ext cx="8535877" cy="49625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855"/>
            <a:ext cx="4989513" cy="96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575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914400" y="304800"/>
            <a:ext cx="7024744" cy="1143000"/>
          </a:xfrm>
        </p:spPr>
        <p:txBody>
          <a:bodyPr/>
          <a:lstStyle/>
          <a:p>
            <a:r>
              <a:rPr lang="en-US" altLang="en-US" dirty="0" smtClean="0"/>
              <a:t>Election of 1824</a:t>
            </a:r>
          </a:p>
        </p:txBody>
      </p:sp>
      <p:sp>
        <p:nvSpPr>
          <p:cNvPr id="3075" name="Content Placeholder 3"/>
          <p:cNvSpPr>
            <a:spLocks noGrp="1"/>
          </p:cNvSpPr>
          <p:nvPr>
            <p:ph sz="half" idx="4294967295"/>
          </p:nvPr>
        </p:nvSpPr>
        <p:spPr>
          <a:xfrm>
            <a:off x="457200" y="1600200"/>
            <a:ext cx="4419600" cy="4953000"/>
          </a:xfrm>
          <a:prstGeom prst="rect">
            <a:avLst/>
          </a:prstGeom>
        </p:spPr>
        <p:txBody>
          <a:bodyPr>
            <a:normAutofit/>
          </a:bodyPr>
          <a:lstStyle/>
          <a:p>
            <a:r>
              <a:rPr lang="en-US" altLang="en-US" b="1" dirty="0"/>
              <a:t>Andrew Jackson</a:t>
            </a:r>
            <a:r>
              <a:rPr lang="en-US" altLang="en-US" dirty="0"/>
              <a:t>-99 electoral votes/152,933 popular votes</a:t>
            </a:r>
          </a:p>
          <a:p>
            <a:r>
              <a:rPr lang="en-US" altLang="en-US" b="1" dirty="0" smtClean="0"/>
              <a:t>John </a:t>
            </a:r>
            <a:r>
              <a:rPr lang="en-US" altLang="en-US" b="1" dirty="0"/>
              <a:t>Quincy Adams-</a:t>
            </a:r>
            <a:r>
              <a:rPr lang="en-US" altLang="en-US" dirty="0"/>
              <a:t>84</a:t>
            </a:r>
            <a:r>
              <a:rPr lang="en-US" altLang="en-US" b="1" dirty="0"/>
              <a:t> </a:t>
            </a:r>
            <a:r>
              <a:rPr lang="en-US" altLang="en-US" dirty="0"/>
              <a:t>electoral votes/115,696 popular votes</a:t>
            </a:r>
          </a:p>
          <a:p>
            <a:pPr lvl="1"/>
            <a:r>
              <a:rPr lang="en-US" dirty="0" smtClean="0"/>
              <a:t>Because </a:t>
            </a:r>
            <a:r>
              <a:rPr lang="en-US" dirty="0"/>
              <a:t>nobody had received a majority of votes in the electoral college, the </a:t>
            </a:r>
            <a:r>
              <a:rPr lang="en-US" b="1" dirty="0"/>
              <a:t>House of Representatives </a:t>
            </a:r>
            <a:r>
              <a:rPr lang="en-US" dirty="0"/>
              <a:t>had to choose between the top two candidates.</a:t>
            </a:r>
            <a:endParaRPr lang="en-US" altLang="en-US" dirty="0" smtClean="0"/>
          </a:p>
        </p:txBody>
      </p:sp>
      <p:pic>
        <p:nvPicPr>
          <p:cNvPr id="1026" name="Picture 2" descr="http://upload.wikimedia.org/wikipedia/commons/8/8a/Andrew_Jackson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507203"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743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2108</TotalTime>
  <Words>1374</Words>
  <Application>Microsoft Office PowerPoint</Application>
  <PresentationFormat>On-screen Show (4:3)</PresentationFormat>
  <Paragraphs>117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Wingdings</vt:lpstr>
      <vt:lpstr>Wingdings 2</vt:lpstr>
      <vt:lpstr>Austin</vt:lpstr>
      <vt:lpstr>Election of 1824 Activity</vt:lpstr>
      <vt:lpstr>Election of 1824 Activity</vt:lpstr>
      <vt:lpstr>PowerPoint Presentation</vt:lpstr>
      <vt:lpstr>ANDREW JACKSON</vt:lpstr>
      <vt:lpstr>To what extent was Andrew Jackson a champion of the Common Man?</vt:lpstr>
      <vt:lpstr>Election of 1824</vt:lpstr>
      <vt:lpstr>PowerPoint Presentation</vt:lpstr>
      <vt:lpstr>PowerPoint Presentation</vt:lpstr>
      <vt:lpstr>Election of 1824</vt:lpstr>
      <vt:lpstr>“Corrupt Bargain”</vt:lpstr>
      <vt:lpstr>Election of 1828</vt:lpstr>
      <vt:lpstr>Election of 1828</vt:lpstr>
      <vt:lpstr>PowerPoint Presentation</vt:lpstr>
      <vt:lpstr>Election of 1828</vt:lpstr>
      <vt:lpstr>PowerPoint Presentation</vt:lpstr>
      <vt:lpstr>PowerPoint Presentation</vt:lpstr>
      <vt:lpstr>PowerPoint Presentation</vt:lpstr>
      <vt:lpstr>PowerPoint Presentation</vt:lpstr>
      <vt:lpstr>PowerPoint Presentation</vt:lpstr>
      <vt:lpstr>The Common Man/Jacksonian Democracy</vt:lpstr>
      <vt:lpstr>Inauguration</vt:lpstr>
      <vt:lpstr>Inauguration</vt:lpstr>
      <vt:lpstr>Inauguration</vt:lpstr>
      <vt:lpstr>PowerPoint Presentation</vt:lpstr>
      <vt:lpstr>PowerPoint Presentation</vt:lpstr>
      <vt:lpstr>Jackson’s Presidency</vt:lpstr>
      <vt:lpstr>Elect Andrew Jackson-The Common Man’s Man</vt:lpstr>
      <vt:lpstr>Research sites</vt:lpstr>
      <vt:lpstr>Works Cited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dc:creator>
  <cp:lastModifiedBy>dedwards4</cp:lastModifiedBy>
  <cp:revision>29</cp:revision>
  <dcterms:created xsi:type="dcterms:W3CDTF">2014-10-23T00:17:48Z</dcterms:created>
  <dcterms:modified xsi:type="dcterms:W3CDTF">2015-11-01T23:07:15Z</dcterms:modified>
</cp:coreProperties>
</file>