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5" r:id="rId2"/>
    <p:sldId id="339" r:id="rId3"/>
    <p:sldId id="257" r:id="rId4"/>
    <p:sldId id="336" r:id="rId5"/>
    <p:sldId id="337" r:id="rId6"/>
    <p:sldId id="338" r:id="rId7"/>
    <p:sldId id="307" r:id="rId8"/>
    <p:sldId id="308" r:id="rId9"/>
    <p:sldId id="309" r:id="rId10"/>
    <p:sldId id="311" r:id="rId11"/>
    <p:sldId id="310" r:id="rId12"/>
    <p:sldId id="351" r:id="rId13"/>
    <p:sldId id="312" r:id="rId14"/>
    <p:sldId id="353" r:id="rId15"/>
    <p:sldId id="259" r:id="rId16"/>
    <p:sldId id="266" r:id="rId17"/>
    <p:sldId id="265" r:id="rId18"/>
    <p:sldId id="264" r:id="rId19"/>
    <p:sldId id="293" r:id="rId20"/>
    <p:sldId id="321" r:id="rId21"/>
    <p:sldId id="322" r:id="rId22"/>
    <p:sldId id="295" r:id="rId23"/>
    <p:sldId id="320" r:id="rId24"/>
    <p:sldId id="297" r:id="rId25"/>
    <p:sldId id="301" r:id="rId26"/>
    <p:sldId id="302" r:id="rId27"/>
    <p:sldId id="298" r:id="rId28"/>
    <p:sldId id="349" r:id="rId29"/>
    <p:sldId id="274" r:id="rId30"/>
    <p:sldId id="315" r:id="rId31"/>
    <p:sldId id="324" r:id="rId32"/>
    <p:sldId id="325" r:id="rId33"/>
    <p:sldId id="316" r:id="rId34"/>
    <p:sldId id="323" r:id="rId35"/>
    <p:sldId id="327" r:id="rId36"/>
    <p:sldId id="326" r:id="rId37"/>
    <p:sldId id="328" r:id="rId38"/>
    <p:sldId id="329" r:id="rId39"/>
    <p:sldId id="330" r:id="rId40"/>
    <p:sldId id="317" r:id="rId41"/>
    <p:sldId id="356" r:id="rId42"/>
    <p:sldId id="357"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41" autoAdjust="0"/>
    <p:restoredTop sz="94660"/>
  </p:normalViewPr>
  <p:slideViewPr>
    <p:cSldViewPr>
      <p:cViewPr varScale="1">
        <p:scale>
          <a:sx n="70" d="100"/>
          <a:sy n="70" d="100"/>
        </p:scale>
        <p:origin x="98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488E773-0767-4C49-A9D9-B8518A5A1230}" type="datetimeFigureOut">
              <a:rPr lang="en-US" smtClean="0"/>
              <a:t>11/9/2016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0DE2546-9E43-4FBD-8C32-E9A93891D1E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E773-0767-4C49-A9D9-B8518A5A1230}"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E773-0767-4C49-A9D9-B8518A5A1230}"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88E773-0767-4C49-A9D9-B8518A5A1230}"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8E773-0767-4C49-A9D9-B8518A5A1230}"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488E773-0767-4C49-A9D9-B8518A5A1230}"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E2546-9E43-4FBD-8C32-E9A93891D1E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88E773-0767-4C49-A9D9-B8518A5A1230}"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88E773-0767-4C49-A9D9-B8518A5A1230}"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8E773-0767-4C49-A9D9-B8518A5A1230}"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488E773-0767-4C49-A9D9-B8518A5A1230}" type="datetimeFigureOut">
              <a:rPr lang="en-US" smtClean="0"/>
              <a:t>11/9/2016</a:t>
            </a:fld>
            <a:endParaRPr lang="en-US"/>
          </a:p>
        </p:txBody>
      </p:sp>
      <p:sp>
        <p:nvSpPr>
          <p:cNvPr id="7" name="Slide Number Placeholder 6"/>
          <p:cNvSpPr>
            <a:spLocks noGrp="1"/>
          </p:cNvSpPr>
          <p:nvPr>
            <p:ph type="sldNum" sz="quarter" idx="12"/>
          </p:nvPr>
        </p:nvSpPr>
        <p:spPr/>
        <p:txBody>
          <a:bodyPr/>
          <a:lstStyle/>
          <a:p>
            <a:fld id="{30DE2546-9E43-4FBD-8C32-E9A93891D1E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8E773-0767-4C49-A9D9-B8518A5A1230}" type="datetimeFigureOut">
              <a:rPr lang="en-US" smtClean="0"/>
              <a:t>11/9/2016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488E773-0767-4C49-A9D9-B8518A5A1230}" type="datetimeFigureOut">
              <a:rPr lang="en-US" smtClean="0"/>
              <a:t>11/9/2016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0DE2546-9E43-4FBD-8C32-E9A93891D1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Bell Ringer: C-Span Assignment</a:t>
            </a:r>
            <a:br>
              <a:rPr lang="en-US" dirty="0" smtClean="0"/>
            </a:br>
            <a:r>
              <a:rPr lang="en-US" dirty="0" smtClean="0"/>
              <a:t>2016 Presidential Issues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could vote, which issue would most impact who you would vote for?  How and why would it impact your vote?</a:t>
            </a:r>
          </a:p>
          <a:p>
            <a:r>
              <a:rPr lang="en-US" dirty="0" smtClean="0"/>
              <a:t>Which issue do you feel will drive the outcome of the election between Hillary Clinton (D) and Donald Trump (R)?</a:t>
            </a:r>
          </a:p>
          <a:p>
            <a:r>
              <a:rPr lang="en-US" dirty="0" smtClean="0"/>
              <a:t>In what ways have issues taken a back seat to image during this presidential campaign?  </a:t>
            </a:r>
          </a:p>
          <a:p>
            <a:r>
              <a:rPr lang="en-US" dirty="0" smtClean="0"/>
              <a:t>How much should image matter in voting for a presidential candidate?</a:t>
            </a:r>
            <a:endParaRPr lang="en-US" dirty="0"/>
          </a:p>
        </p:txBody>
      </p:sp>
    </p:spTree>
    <p:extLst>
      <p:ext uri="{BB962C8B-B14F-4D97-AF65-F5344CB8AC3E}">
        <p14:creationId xmlns:p14="http://schemas.microsoft.com/office/powerpoint/2010/main" val="254937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933" y="914400"/>
            <a:ext cx="7382434" cy="648736"/>
          </a:xfrm>
        </p:spPr>
        <p:txBody>
          <a:bodyPr>
            <a:normAutofit fontScale="90000"/>
          </a:bodyPr>
          <a:lstStyle/>
          <a:p>
            <a:r>
              <a:rPr lang="en-US" dirty="0" smtClean="0"/>
              <a:t>Causes of the New Democracy</a:t>
            </a:r>
            <a:endParaRPr lang="en-US" dirty="0"/>
          </a:p>
        </p:txBody>
      </p:sp>
      <p:sp>
        <p:nvSpPr>
          <p:cNvPr id="3" name="Content Placeholder 2"/>
          <p:cNvSpPr>
            <a:spLocks noGrp="1"/>
          </p:cNvSpPr>
          <p:nvPr>
            <p:ph idx="1"/>
          </p:nvPr>
        </p:nvSpPr>
        <p:spPr>
          <a:xfrm>
            <a:off x="609600" y="1828800"/>
            <a:ext cx="8077199" cy="5029200"/>
          </a:xfrm>
        </p:spPr>
        <p:txBody>
          <a:bodyPr>
            <a:normAutofit/>
          </a:bodyPr>
          <a:lstStyle/>
          <a:p>
            <a:r>
              <a:rPr lang="en-US" sz="2800" b="1" dirty="0"/>
              <a:t>The Missouri Compromise </a:t>
            </a:r>
            <a:endParaRPr lang="en-US" sz="2800" b="1" dirty="0" smtClean="0"/>
          </a:p>
          <a:p>
            <a:pPr lvl="1"/>
            <a:r>
              <a:rPr lang="en-US" sz="2800" dirty="0" smtClean="0"/>
              <a:t>Northern </a:t>
            </a:r>
            <a:r>
              <a:rPr lang="en-US" sz="2800" dirty="0"/>
              <a:t>opposition to Missouri’s admission as a slave state made southerners fearful the federal gov’t would violate states' </a:t>
            </a:r>
            <a:r>
              <a:rPr lang="en-US" sz="2800" dirty="0" smtClean="0"/>
              <a:t>rights.</a:t>
            </a:r>
          </a:p>
          <a:p>
            <a:pPr lvl="1"/>
            <a:r>
              <a:rPr lang="en-US" sz="2800" dirty="0" smtClean="0"/>
              <a:t>Goal </a:t>
            </a:r>
            <a:r>
              <a:rPr lang="en-US" sz="2800" dirty="0"/>
              <a:t>of white southerners: control the federal gov't to protect southern interests, especially slavery. </a:t>
            </a:r>
          </a:p>
        </p:txBody>
      </p:sp>
    </p:spTree>
    <p:extLst>
      <p:ext uri="{BB962C8B-B14F-4D97-AF65-F5344CB8AC3E}">
        <p14:creationId xmlns:p14="http://schemas.microsoft.com/office/powerpoint/2010/main" val="74688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94" y="609600"/>
            <a:ext cx="7382434" cy="648736"/>
          </a:xfrm>
        </p:spPr>
        <p:txBody>
          <a:bodyPr>
            <a:normAutofit fontScale="90000"/>
          </a:bodyPr>
          <a:lstStyle/>
          <a:p>
            <a:r>
              <a:rPr lang="en-US" dirty="0" smtClean="0"/>
              <a:t>Causes of the New Democracy</a:t>
            </a:r>
            <a:endParaRPr lang="en-US" dirty="0"/>
          </a:p>
        </p:txBody>
      </p:sp>
      <p:sp>
        <p:nvSpPr>
          <p:cNvPr id="3" name="Content Placeholder 2"/>
          <p:cNvSpPr>
            <a:spLocks noGrp="1"/>
          </p:cNvSpPr>
          <p:nvPr>
            <p:ph idx="1"/>
          </p:nvPr>
        </p:nvSpPr>
        <p:spPr>
          <a:xfrm>
            <a:off x="457200" y="1447800"/>
            <a:ext cx="8077200" cy="5181600"/>
          </a:xfrm>
        </p:spPr>
        <p:txBody>
          <a:bodyPr>
            <a:normAutofit/>
          </a:bodyPr>
          <a:lstStyle/>
          <a:p>
            <a:r>
              <a:rPr lang="en-US" b="1" dirty="0"/>
              <a:t>New </a:t>
            </a:r>
            <a:r>
              <a:rPr lang="en-US" b="1" dirty="0" smtClean="0"/>
              <a:t>Two Party System</a:t>
            </a:r>
          </a:p>
          <a:p>
            <a:pPr lvl="1"/>
            <a:r>
              <a:rPr lang="en-US" dirty="0" smtClean="0"/>
              <a:t>Democrats </a:t>
            </a:r>
            <a:r>
              <a:rPr lang="en-US" dirty="0"/>
              <a:t>vs. National Republicans/Whigs </a:t>
            </a:r>
            <a:r>
              <a:rPr lang="en-US" dirty="0" smtClean="0"/>
              <a:t>by 1832</a:t>
            </a:r>
          </a:p>
          <a:p>
            <a:pPr lvl="1"/>
            <a:r>
              <a:rPr lang="en-US" dirty="0" smtClean="0"/>
              <a:t>Voter </a:t>
            </a:r>
            <a:r>
              <a:rPr lang="en-US" dirty="0"/>
              <a:t>turnout rose dramatically: 25% of eligible voters in 1824; 78% in 1840 </a:t>
            </a:r>
            <a:endParaRPr lang="en-US" dirty="0" smtClean="0"/>
          </a:p>
          <a:p>
            <a:pPr lvl="1"/>
            <a:r>
              <a:rPr lang="en-US" dirty="0" smtClean="0"/>
              <a:t>New </a:t>
            </a:r>
            <a:r>
              <a:rPr lang="en-US" dirty="0"/>
              <a:t>style of campaigning developed (especially in 1840 election): banners, badges, parades, barbecues, free drinks, baby kissing, </a:t>
            </a:r>
            <a:r>
              <a:rPr lang="en-US" dirty="0" smtClean="0"/>
              <a:t>etc.</a:t>
            </a:r>
          </a:p>
          <a:p>
            <a:pPr lvl="1"/>
            <a:r>
              <a:rPr lang="en-US" dirty="0" smtClean="0"/>
              <a:t>Voting </a:t>
            </a:r>
            <a:r>
              <a:rPr lang="en-US" dirty="0"/>
              <a:t>reform </a:t>
            </a:r>
            <a:endParaRPr lang="en-US" dirty="0" smtClean="0"/>
          </a:p>
          <a:p>
            <a:pPr lvl="2"/>
            <a:r>
              <a:rPr lang="en-US" dirty="0" smtClean="0"/>
              <a:t>Members </a:t>
            </a:r>
            <a:r>
              <a:rPr lang="en-US" dirty="0"/>
              <a:t>of the Electoral College were increasingly chosen directly by the people rather than by state legislatures </a:t>
            </a:r>
            <a:endParaRPr lang="en-US" dirty="0" smtClean="0"/>
          </a:p>
          <a:p>
            <a:pPr lvl="2"/>
            <a:r>
              <a:rPr lang="en-US" dirty="0" smtClean="0"/>
              <a:t>By </a:t>
            </a:r>
            <a:r>
              <a:rPr lang="en-US" dirty="0"/>
              <a:t>1836, both major parties used nominating conventions to nominate their </a:t>
            </a:r>
            <a:r>
              <a:rPr lang="en-US" dirty="0" smtClean="0"/>
              <a:t>candidates instead of caucuses</a:t>
            </a:r>
            <a:endParaRPr lang="en-US" dirty="0"/>
          </a:p>
        </p:txBody>
      </p:sp>
    </p:spTree>
    <p:extLst>
      <p:ext uri="{BB962C8B-B14F-4D97-AF65-F5344CB8AC3E}">
        <p14:creationId xmlns:p14="http://schemas.microsoft.com/office/powerpoint/2010/main" val="18877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Contemporary Voter Turnout for Presidential Elections</a:t>
            </a:r>
            <a:endParaRPr lang="en-US" dirty="0"/>
          </a:p>
        </p:txBody>
      </p:sp>
      <p:sp>
        <p:nvSpPr>
          <p:cNvPr id="3" name="Content Placeholder 2"/>
          <p:cNvSpPr>
            <a:spLocks noGrp="1"/>
          </p:cNvSpPr>
          <p:nvPr>
            <p:ph idx="1"/>
          </p:nvPr>
        </p:nvSpPr>
        <p:spPr/>
        <p:txBody>
          <a:bodyPr/>
          <a:lstStyle/>
          <a:p>
            <a:r>
              <a:rPr lang="en-US" dirty="0" smtClean="0"/>
              <a:t>2000 election-54.2 </a:t>
            </a:r>
            <a:r>
              <a:rPr lang="en-US" dirty="0"/>
              <a:t>percent </a:t>
            </a:r>
            <a:r>
              <a:rPr lang="en-US" dirty="0" smtClean="0"/>
              <a:t>turnout</a:t>
            </a:r>
          </a:p>
          <a:p>
            <a:r>
              <a:rPr lang="en-US" dirty="0"/>
              <a:t>2004 </a:t>
            </a:r>
            <a:r>
              <a:rPr lang="en-US" dirty="0" smtClean="0"/>
              <a:t>election-</a:t>
            </a:r>
            <a:r>
              <a:rPr lang="en-US" dirty="0"/>
              <a:t>60.4 </a:t>
            </a:r>
            <a:r>
              <a:rPr lang="en-US" dirty="0" smtClean="0"/>
              <a:t>percent turnout</a:t>
            </a:r>
          </a:p>
          <a:p>
            <a:r>
              <a:rPr lang="en-US" dirty="0" smtClean="0"/>
              <a:t>2008 election-62.3 </a:t>
            </a:r>
            <a:r>
              <a:rPr lang="en-US" dirty="0"/>
              <a:t>percent </a:t>
            </a:r>
            <a:r>
              <a:rPr lang="en-US" dirty="0" smtClean="0"/>
              <a:t>turnout</a:t>
            </a:r>
          </a:p>
          <a:p>
            <a:r>
              <a:rPr lang="en-US" dirty="0" smtClean="0"/>
              <a:t>2012 election-57.5 percent turnout</a:t>
            </a:r>
            <a:endParaRPr lang="en-US" dirty="0"/>
          </a:p>
        </p:txBody>
      </p:sp>
    </p:spTree>
    <p:extLst>
      <p:ext uri="{BB962C8B-B14F-4D97-AF65-F5344CB8AC3E}">
        <p14:creationId xmlns:p14="http://schemas.microsoft.com/office/powerpoint/2010/main" val="442290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09600"/>
            <a:ext cx="7024744" cy="1143000"/>
          </a:xfrm>
        </p:spPr>
        <p:txBody>
          <a:bodyPr>
            <a:normAutofit fontScale="90000"/>
          </a:bodyPr>
          <a:lstStyle/>
          <a:p>
            <a:r>
              <a:rPr lang="en-US" dirty="0" smtClean="0"/>
              <a:t>Causes of the New Democracy</a:t>
            </a:r>
            <a:endParaRPr lang="en-US" dirty="0"/>
          </a:p>
        </p:txBody>
      </p:sp>
      <p:sp>
        <p:nvSpPr>
          <p:cNvPr id="3" name="Content Placeholder 2"/>
          <p:cNvSpPr>
            <a:spLocks noGrp="1"/>
          </p:cNvSpPr>
          <p:nvPr>
            <p:ph idx="1"/>
          </p:nvPr>
        </p:nvSpPr>
        <p:spPr>
          <a:xfrm>
            <a:off x="457200" y="2323652"/>
            <a:ext cx="8077200" cy="4000948"/>
          </a:xfrm>
        </p:spPr>
        <p:txBody>
          <a:bodyPr/>
          <a:lstStyle/>
          <a:p>
            <a:pPr marL="465138" indent="-465138">
              <a:spcBef>
                <a:spcPct val="50000"/>
              </a:spcBef>
              <a:buClr>
                <a:schemeClr val="accent2"/>
              </a:buClr>
              <a:buSzPct val="70000"/>
              <a:buFont typeface="Wingdings" panose="05000000000000000000" pitchFamily="2" charset="2"/>
              <a:buChar char="§"/>
              <a:defRPr/>
            </a:pPr>
            <a:r>
              <a:rPr lang="en-US" dirty="0">
                <a:solidFill>
                  <a:srgbClr val="686868"/>
                </a:solidFill>
              </a:rPr>
              <a:t>Two-party </a:t>
            </a:r>
            <a:r>
              <a:rPr lang="en-US" dirty="0" smtClean="0">
                <a:solidFill>
                  <a:srgbClr val="686868"/>
                </a:solidFill>
              </a:rPr>
              <a:t>system returned </a:t>
            </a:r>
            <a:r>
              <a:rPr lang="en-US" dirty="0">
                <a:solidFill>
                  <a:srgbClr val="686868"/>
                </a:solidFill>
              </a:rPr>
              <a:t>in the 1832 election:</a:t>
            </a:r>
          </a:p>
          <a:p>
            <a:pPr marL="1257300" lvl="1" indent="-342900">
              <a:spcBef>
                <a:spcPct val="50000"/>
              </a:spcBef>
              <a:buClr>
                <a:srgbClr val="CC3300"/>
              </a:buClr>
              <a:buSzPct val="120000"/>
              <a:buFont typeface="Wingdings" pitchFamily="2" charset="2"/>
              <a:buChar char="§"/>
              <a:defRPr/>
            </a:pPr>
            <a:r>
              <a:rPr lang="en-US" b="1" dirty="0">
                <a:solidFill>
                  <a:srgbClr val="686868"/>
                </a:solidFill>
              </a:rPr>
              <a:t>Dem-Reps </a:t>
            </a:r>
            <a:r>
              <a:rPr lang="en-US" b="1" dirty="0">
                <a:solidFill>
                  <a:srgbClr val="686868"/>
                </a:solidFill>
                <a:sym typeface="Wingdings" pitchFamily="2" charset="2"/>
              </a:rPr>
              <a:t> Natl. Reps.(1828)  Whigs</a:t>
            </a:r>
            <a:br>
              <a:rPr lang="en-US" b="1" dirty="0">
                <a:solidFill>
                  <a:srgbClr val="686868"/>
                </a:solidFill>
                <a:sym typeface="Wingdings" pitchFamily="2" charset="2"/>
              </a:rPr>
            </a:br>
            <a:r>
              <a:rPr lang="en-US" b="1" dirty="0">
                <a:solidFill>
                  <a:srgbClr val="686868"/>
                </a:solidFill>
                <a:sym typeface="Wingdings" pitchFamily="2" charset="2"/>
              </a:rPr>
              <a:t>                  (1832)  Republicans (1854)</a:t>
            </a:r>
          </a:p>
          <a:p>
            <a:pPr marL="1257300" lvl="1" indent="-342900">
              <a:spcBef>
                <a:spcPct val="50000"/>
              </a:spcBef>
              <a:buClr>
                <a:srgbClr val="CC3300"/>
              </a:buClr>
              <a:buSzPct val="120000"/>
              <a:buFont typeface="Wingdings" pitchFamily="2" charset="2"/>
              <a:buChar char="§"/>
              <a:defRPr/>
            </a:pPr>
            <a:r>
              <a:rPr lang="en-US" b="1" dirty="0">
                <a:solidFill>
                  <a:srgbClr val="686868"/>
                </a:solidFill>
                <a:sym typeface="Wingdings" pitchFamily="2" charset="2"/>
              </a:rPr>
              <a:t>Democrats (1828)</a:t>
            </a:r>
          </a:p>
          <a:p>
            <a:endParaRPr lang="en-US" dirty="0"/>
          </a:p>
        </p:txBody>
      </p:sp>
    </p:spTree>
    <p:extLst>
      <p:ext uri="{BB962C8B-B14F-4D97-AF65-F5344CB8AC3E}">
        <p14:creationId xmlns:p14="http://schemas.microsoft.com/office/powerpoint/2010/main" val="2483964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rchives.gov/exhibits/treasures_of_congress/Images/page_9/3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818" y="-265814"/>
            <a:ext cx="5105400" cy="712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565508" y="3581400"/>
            <a:ext cx="3452310" cy="2209800"/>
          </a:xfrm>
        </p:spPr>
        <p:txBody>
          <a:bodyPr>
            <a:normAutofit fontScale="90000"/>
          </a:bodyPr>
          <a:lstStyle/>
          <a:p>
            <a:r>
              <a:rPr lang="en-US" b="1" dirty="0" smtClean="0">
                <a:solidFill>
                  <a:srgbClr val="C00000"/>
                </a:solidFill>
              </a:rPr>
              <a:t>Bell Ringer:</a:t>
            </a:r>
            <a:r>
              <a:rPr lang="en-US" dirty="0" smtClean="0"/>
              <a:t/>
            </a:r>
            <a:br>
              <a:rPr lang="en-US" dirty="0" smtClean="0"/>
            </a:br>
            <a:r>
              <a:rPr lang="en-US" dirty="0"/>
              <a:t/>
            </a:r>
            <a:br>
              <a:rPr lang="en-US" dirty="0"/>
            </a:br>
            <a:r>
              <a:rPr lang="en-US" dirty="0" smtClean="0"/>
              <a:t>Who would have created this cartoon of Andrew Jackson—a  Democrat or a Whig?  How do you know?</a:t>
            </a:r>
            <a:endParaRPr lang="en-US" dirty="0"/>
          </a:p>
        </p:txBody>
      </p:sp>
    </p:spTree>
    <p:extLst>
      <p:ext uri="{BB962C8B-B14F-4D97-AF65-F5344CB8AC3E}">
        <p14:creationId xmlns:p14="http://schemas.microsoft.com/office/powerpoint/2010/main" val="390755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914400" y="152400"/>
            <a:ext cx="7024744" cy="1143000"/>
          </a:xfrm>
        </p:spPr>
        <p:txBody>
          <a:bodyPr/>
          <a:lstStyle/>
          <a:p>
            <a:r>
              <a:rPr lang="en-US" altLang="en-US" dirty="0" smtClean="0"/>
              <a:t>Election of 1824</a:t>
            </a:r>
          </a:p>
        </p:txBody>
      </p:sp>
      <p:sp>
        <p:nvSpPr>
          <p:cNvPr id="3075" name="Content Placeholder 3"/>
          <p:cNvSpPr>
            <a:spLocks noGrp="1"/>
          </p:cNvSpPr>
          <p:nvPr>
            <p:ph sz="half" idx="4294967295"/>
          </p:nvPr>
        </p:nvSpPr>
        <p:spPr>
          <a:xfrm>
            <a:off x="457200" y="1296537"/>
            <a:ext cx="4419600" cy="5257800"/>
          </a:xfrm>
          <a:prstGeom prst="rect">
            <a:avLst/>
          </a:prstGeom>
        </p:spPr>
        <p:txBody>
          <a:bodyPr>
            <a:normAutofit lnSpcReduction="10000"/>
          </a:bodyPr>
          <a:lstStyle/>
          <a:p>
            <a:r>
              <a:rPr lang="en-US" altLang="en-US" sz="1800" b="1" dirty="0" smtClean="0"/>
              <a:t>All candidates were Republican</a:t>
            </a:r>
          </a:p>
          <a:p>
            <a:pPr lvl="1"/>
            <a:r>
              <a:rPr lang="en-US" altLang="en-US" sz="1800" b="1" dirty="0" smtClean="0"/>
              <a:t>John Quincy Adams</a:t>
            </a:r>
            <a:r>
              <a:rPr lang="en-US" altLang="en-US" sz="1800" dirty="0" smtClean="0"/>
              <a:t>, son of a Federalist president, Secretary of State under Monroe; represented the interests of the Northeast </a:t>
            </a:r>
            <a:endParaRPr lang="en-US" altLang="en-US" sz="1800" dirty="0"/>
          </a:p>
          <a:p>
            <a:pPr lvl="1"/>
            <a:r>
              <a:rPr lang="en-US" altLang="en-US" sz="1800" b="1" dirty="0" smtClean="0"/>
              <a:t>Henry Clay </a:t>
            </a:r>
            <a:r>
              <a:rPr lang="en-US" altLang="en-US" sz="1800" dirty="0" smtClean="0"/>
              <a:t>of Kentucky, Speaker of the House of Representatives</a:t>
            </a:r>
          </a:p>
          <a:p>
            <a:pPr lvl="1"/>
            <a:r>
              <a:rPr lang="en-US" altLang="en-US" sz="1800" b="1" dirty="0" smtClean="0"/>
              <a:t>Andrew Jackson-</a:t>
            </a:r>
            <a:r>
              <a:rPr lang="en-US" altLang="en-US" sz="1800" dirty="0" smtClean="0"/>
              <a:t>a</a:t>
            </a:r>
            <a:r>
              <a:rPr lang="en-US" altLang="en-US" sz="1800" b="1" dirty="0" smtClean="0"/>
              <a:t> </a:t>
            </a:r>
            <a:r>
              <a:rPr lang="en-US" altLang="en-US" sz="1800" dirty="0" smtClean="0"/>
              <a:t>Senator from Tennessee and military hero from the Battle of New Orleans in the War of 1812, drew Western support away from Clay </a:t>
            </a:r>
          </a:p>
          <a:p>
            <a:pPr lvl="1"/>
            <a:r>
              <a:rPr lang="en-US" altLang="en-US" sz="1800" b="1" dirty="0" smtClean="0"/>
              <a:t>William H. Crawford </a:t>
            </a:r>
            <a:r>
              <a:rPr lang="en-US" altLang="en-US" sz="1800" dirty="0" smtClean="0"/>
              <a:t>of Georgia was born in Virginia and hoped to continue the "Virginia Dynasty;” Secretary of the Treasury</a:t>
            </a:r>
          </a:p>
          <a:p>
            <a:endParaRPr lang="en-US" altLang="en-US" dirty="0" smtClean="0"/>
          </a:p>
        </p:txBody>
      </p:sp>
      <p:pic>
        <p:nvPicPr>
          <p:cNvPr id="1026" name="Picture 2" descr="http://upload.wikimedia.org/wikipedia/commons/8/8a/Andrew_Jackson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507203" cy="4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7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barn(inVertical)">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barn(inVertical)">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barn(inVertical)">
                                      <p:cBhvr>
                                        <p:cTn id="17" dur="500"/>
                                        <p:tgtEl>
                                          <p:spTgt spid="3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wipe(down)">
                                      <p:cBhvr>
                                        <p:cTn id="22"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914400" y="304800"/>
            <a:ext cx="7024744" cy="1143000"/>
          </a:xfrm>
        </p:spPr>
        <p:txBody>
          <a:bodyPr/>
          <a:lstStyle/>
          <a:p>
            <a:r>
              <a:rPr lang="en-US" altLang="en-US" dirty="0" smtClean="0"/>
              <a:t>Election of 1824</a:t>
            </a:r>
          </a:p>
        </p:txBody>
      </p:sp>
      <p:sp>
        <p:nvSpPr>
          <p:cNvPr id="3075" name="Content Placeholder 3"/>
          <p:cNvSpPr>
            <a:spLocks noGrp="1"/>
          </p:cNvSpPr>
          <p:nvPr>
            <p:ph sz="half" idx="4294967295"/>
          </p:nvPr>
        </p:nvSpPr>
        <p:spPr>
          <a:xfrm>
            <a:off x="457200" y="1600200"/>
            <a:ext cx="4419600" cy="4953000"/>
          </a:xfrm>
          <a:prstGeom prst="rect">
            <a:avLst/>
          </a:prstGeom>
        </p:spPr>
        <p:txBody>
          <a:bodyPr>
            <a:normAutofit lnSpcReduction="10000"/>
          </a:bodyPr>
          <a:lstStyle/>
          <a:p>
            <a:r>
              <a:rPr lang="en-US" altLang="en-US" b="1" dirty="0"/>
              <a:t>Andrew Jackson</a:t>
            </a:r>
            <a:r>
              <a:rPr lang="en-US" altLang="en-US" dirty="0"/>
              <a:t>-99 electoral votes/152,933 popular votes</a:t>
            </a:r>
          </a:p>
          <a:p>
            <a:r>
              <a:rPr lang="en-US" altLang="en-US" b="1" dirty="0" smtClean="0"/>
              <a:t>John </a:t>
            </a:r>
            <a:r>
              <a:rPr lang="en-US" altLang="en-US" b="1" dirty="0"/>
              <a:t>Quincy Adams-</a:t>
            </a:r>
            <a:r>
              <a:rPr lang="en-US" altLang="en-US" dirty="0"/>
              <a:t>84</a:t>
            </a:r>
            <a:r>
              <a:rPr lang="en-US" altLang="en-US" b="1" dirty="0"/>
              <a:t> </a:t>
            </a:r>
            <a:r>
              <a:rPr lang="en-US" altLang="en-US" dirty="0"/>
              <a:t>electoral votes/115,696 popular votes</a:t>
            </a:r>
          </a:p>
          <a:p>
            <a:pPr lvl="1"/>
            <a:r>
              <a:rPr lang="en-US" dirty="0" smtClean="0"/>
              <a:t>Because </a:t>
            </a:r>
            <a:r>
              <a:rPr lang="en-US" dirty="0"/>
              <a:t>nobody had received a majority of votes in the electoral college, </a:t>
            </a:r>
            <a:r>
              <a:rPr lang="en-US" dirty="0" smtClean="0"/>
              <a:t>the </a:t>
            </a:r>
            <a:r>
              <a:rPr lang="en-US" b="1" dirty="0" smtClean="0"/>
              <a:t>12</a:t>
            </a:r>
            <a:r>
              <a:rPr lang="en-US" b="1" baseline="30000" dirty="0" smtClean="0"/>
              <a:t>th</a:t>
            </a:r>
            <a:r>
              <a:rPr lang="en-US" b="1" dirty="0" smtClean="0"/>
              <a:t> Amendment </a:t>
            </a:r>
            <a:r>
              <a:rPr lang="en-US" dirty="0" smtClean="0"/>
              <a:t>dictated that the </a:t>
            </a:r>
            <a:r>
              <a:rPr lang="en-US" b="1" dirty="0"/>
              <a:t>House of Representatives </a:t>
            </a:r>
            <a:r>
              <a:rPr lang="en-US" dirty="0"/>
              <a:t>had to choose between the top </a:t>
            </a:r>
            <a:r>
              <a:rPr lang="en-US" dirty="0" smtClean="0"/>
              <a:t>three </a:t>
            </a:r>
            <a:r>
              <a:rPr lang="en-US" dirty="0"/>
              <a:t>candidates.</a:t>
            </a:r>
            <a:endParaRPr lang="en-US" altLang="en-US" dirty="0" smtClean="0"/>
          </a:p>
        </p:txBody>
      </p:sp>
      <p:pic>
        <p:nvPicPr>
          <p:cNvPr id="1026" name="Picture 2" descr="http://upload.wikimedia.org/wikipedia/commons/8/8a/Andrew_Jackson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507203" cy="4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74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arn(inVertical)">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arn(inVertical)">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arn(inVertical)">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24744" cy="1143000"/>
          </a:xfrm>
        </p:spPr>
        <p:txBody>
          <a:bodyPr/>
          <a:lstStyle/>
          <a:p>
            <a:r>
              <a:rPr lang="en-US" dirty="0" smtClean="0"/>
              <a:t>“Corrupt Bargain”</a:t>
            </a:r>
            <a:endParaRPr lang="en-US" dirty="0"/>
          </a:p>
        </p:txBody>
      </p:sp>
      <p:sp>
        <p:nvSpPr>
          <p:cNvPr id="3" name="Content Placeholder 2"/>
          <p:cNvSpPr>
            <a:spLocks noGrp="1"/>
          </p:cNvSpPr>
          <p:nvPr>
            <p:ph sz="quarter" idx="13"/>
          </p:nvPr>
        </p:nvSpPr>
        <p:spPr>
          <a:xfrm>
            <a:off x="762000" y="1676400"/>
            <a:ext cx="4114800" cy="4572000"/>
          </a:xfrm>
        </p:spPr>
        <p:txBody>
          <a:bodyPr>
            <a:normAutofit fontScale="92500" lnSpcReduction="20000"/>
          </a:bodyPr>
          <a:lstStyle/>
          <a:p>
            <a:r>
              <a:rPr lang="en-US" dirty="0"/>
              <a:t>Henry Clay, the speaker of the House of </a:t>
            </a:r>
            <a:r>
              <a:rPr lang="en-US" dirty="0" smtClean="0"/>
              <a:t>Representatives </a:t>
            </a:r>
          </a:p>
          <a:p>
            <a:r>
              <a:rPr lang="en-US" dirty="0" smtClean="0"/>
              <a:t>Clay </a:t>
            </a:r>
            <a:r>
              <a:rPr lang="en-US" dirty="0"/>
              <a:t>forged an Ohio Valley-New England coalition </a:t>
            </a:r>
            <a:r>
              <a:rPr lang="en-US" dirty="0" smtClean="0"/>
              <a:t>by throwing his support to Adams</a:t>
            </a:r>
          </a:p>
          <a:p>
            <a:r>
              <a:rPr lang="en-US" dirty="0" smtClean="0"/>
              <a:t>John </a:t>
            </a:r>
            <a:r>
              <a:rPr lang="en-US" dirty="0"/>
              <a:t>Quincy </a:t>
            </a:r>
            <a:r>
              <a:rPr lang="en-US" dirty="0" smtClean="0"/>
              <a:t>Adams became President</a:t>
            </a:r>
          </a:p>
          <a:p>
            <a:r>
              <a:rPr lang="en-US" dirty="0"/>
              <a:t>Adams named Clay as his </a:t>
            </a:r>
            <a:r>
              <a:rPr lang="en-US" dirty="0" smtClean="0"/>
              <a:t>Secretary </a:t>
            </a:r>
            <a:r>
              <a:rPr lang="en-US" dirty="0"/>
              <a:t>of </a:t>
            </a:r>
            <a:r>
              <a:rPr lang="en-US" dirty="0" smtClean="0"/>
              <a:t>State</a:t>
            </a:r>
          </a:p>
          <a:p>
            <a:r>
              <a:rPr lang="en-US" dirty="0" smtClean="0"/>
              <a:t>Jackson and his supporters declared this a corrupt bargain; formed the Democratic Party</a:t>
            </a:r>
            <a:endParaRPr lang="en-US" dirty="0"/>
          </a:p>
        </p:txBody>
      </p:sp>
      <p:pic>
        <p:nvPicPr>
          <p:cNvPr id="3076" name="Picture 4" descr="http://upload.wikimedia.org/wikipedia/commons/thumb/9/92/Henry_Clay.JPG/640px-Henry_C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3584575" cy="432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34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838200"/>
            <a:ext cx="7848600" cy="400110"/>
          </a:xfrm>
          <a:prstGeom prst="rect">
            <a:avLst/>
          </a:prstGeom>
          <a:noFill/>
          <a:ln w="9525">
            <a:noFill/>
            <a:miter lim="800000"/>
            <a:headEnd/>
            <a:tailEnd/>
          </a:ln>
          <a:effectLst>
            <a:outerShdw blurRad="50800" dist="254000" dir="10680000" sx="99000" sy="99000" algn="ctr" rotWithShape="0">
              <a:srgbClr val="000000"/>
            </a:outerShdw>
          </a:effectLst>
        </p:spPr>
        <p:txBody>
          <a:bodyPr wrap="square">
            <a:spAutoFit/>
          </a:bodyPr>
          <a:lstStyle/>
          <a:p>
            <a:pPr marR="0" lvl="0" defTabSz="914400" eaLnBrk="1" fontAlgn="base" latinLnBrk="0" hangingPunct="1">
              <a:lnSpc>
                <a:spcPct val="100000"/>
              </a:lnSpc>
              <a:spcBef>
                <a:spcPct val="50000"/>
              </a:spcBef>
              <a:spcAft>
                <a:spcPct val="0"/>
              </a:spcAft>
              <a:buClr>
                <a:srgbClr val="333399"/>
              </a:buClr>
              <a:buSzPct val="70000"/>
              <a:tabLst/>
              <a:defRPr/>
            </a:pPr>
            <a:r>
              <a:rPr kumimoji="0" lang="en-US" sz="2000" i="0" u="none" strike="noStrike" kern="0" cap="none" spc="0" normalizeH="0" baseline="0" noProof="0" dirty="0" smtClean="0">
                <a:ln>
                  <a:noFill/>
                </a:ln>
                <a:solidFill>
                  <a:srgbClr val="000000"/>
                </a:solidFill>
                <a:uLnTx/>
                <a:uFillTx/>
                <a:latin typeface="+mj-lt"/>
              </a:rPr>
              <a:t>.</a:t>
            </a:r>
            <a:endParaRPr kumimoji="0" lang="en-US" sz="2000" i="0" u="none" strike="noStrike" kern="0" cap="none" spc="0" normalizeH="0" baseline="0" noProof="0" dirty="0">
              <a:ln>
                <a:noFill/>
              </a:ln>
              <a:solidFill>
                <a:srgbClr val="000000"/>
              </a:solidFill>
              <a:uLnTx/>
              <a:uFillTx/>
              <a:latin typeface="+mj-lt"/>
            </a:endParaRPr>
          </a:p>
        </p:txBody>
      </p:sp>
      <p:sp>
        <p:nvSpPr>
          <p:cNvPr id="3" name="Title 2"/>
          <p:cNvSpPr>
            <a:spLocks noGrp="1"/>
          </p:cNvSpPr>
          <p:nvPr>
            <p:ph type="title"/>
          </p:nvPr>
        </p:nvSpPr>
        <p:spPr>
          <a:xfrm>
            <a:off x="540327" y="109165"/>
            <a:ext cx="7024744" cy="1143000"/>
          </a:xfrm>
        </p:spPr>
        <p:txBody>
          <a:bodyPr/>
          <a:lstStyle/>
          <a:p>
            <a:r>
              <a:rPr lang="en-US" dirty="0" smtClean="0"/>
              <a:t>Election of 1828</a:t>
            </a:r>
            <a:endParaRPr lang="en-US" dirty="0"/>
          </a:p>
        </p:txBody>
      </p:sp>
      <p:sp>
        <p:nvSpPr>
          <p:cNvPr id="4" name="Content Placeholder 3"/>
          <p:cNvSpPr>
            <a:spLocks noGrp="1"/>
          </p:cNvSpPr>
          <p:nvPr>
            <p:ph idx="1"/>
          </p:nvPr>
        </p:nvSpPr>
        <p:spPr>
          <a:xfrm>
            <a:off x="561108" y="1238310"/>
            <a:ext cx="7897091" cy="5334000"/>
          </a:xfrm>
        </p:spPr>
        <p:txBody>
          <a:bodyPr>
            <a:normAutofit lnSpcReduction="10000"/>
          </a:bodyPr>
          <a:lstStyle/>
          <a:p>
            <a:pPr lvl="0" fontAlgn="base">
              <a:spcBef>
                <a:spcPct val="50000"/>
              </a:spcBef>
              <a:spcAft>
                <a:spcPct val="0"/>
              </a:spcAft>
              <a:buClr>
                <a:srgbClr val="333399"/>
              </a:buClr>
              <a:buSzPct val="70000"/>
              <a:defRPr/>
            </a:pPr>
            <a:r>
              <a:rPr lang="en-US" dirty="0"/>
              <a:t>Jackson’s campaign </a:t>
            </a:r>
            <a:r>
              <a:rPr lang="en-US" dirty="0" smtClean="0"/>
              <a:t>began almost immediately after the “corrupt bargain”.  It was </a:t>
            </a:r>
            <a:r>
              <a:rPr lang="en-US" dirty="0"/>
              <a:t>managed by Senator Martin Van Buren of </a:t>
            </a:r>
            <a:r>
              <a:rPr lang="en-US" dirty="0" smtClean="0"/>
              <a:t>NY</a:t>
            </a:r>
          </a:p>
          <a:p>
            <a:pPr fontAlgn="base">
              <a:spcBef>
                <a:spcPct val="50000"/>
              </a:spcBef>
              <a:spcAft>
                <a:spcPct val="0"/>
              </a:spcAft>
              <a:buClr>
                <a:srgbClr val="333399"/>
              </a:buClr>
              <a:buSzPct val="70000"/>
              <a:defRPr/>
            </a:pPr>
            <a:r>
              <a:rPr lang="en-US" dirty="0"/>
              <a:t>Created the </a:t>
            </a:r>
            <a:r>
              <a:rPr lang="en-US" b="1" dirty="0"/>
              <a:t>Democratic Party </a:t>
            </a:r>
            <a:r>
              <a:rPr lang="en-US" dirty="0"/>
              <a:t>from the remains of Jefferson’s old </a:t>
            </a:r>
            <a:r>
              <a:rPr lang="en-US" dirty="0" smtClean="0"/>
              <a:t>party</a:t>
            </a:r>
            <a:endParaRPr lang="en-US" dirty="0"/>
          </a:p>
          <a:p>
            <a:pPr lvl="0" fontAlgn="base">
              <a:spcBef>
                <a:spcPct val="50000"/>
              </a:spcBef>
              <a:spcAft>
                <a:spcPct val="0"/>
              </a:spcAft>
              <a:buClr>
                <a:srgbClr val="333399"/>
              </a:buClr>
              <a:buSzPct val="70000"/>
              <a:defRPr/>
            </a:pPr>
            <a:r>
              <a:rPr lang="en-US" dirty="0" smtClean="0"/>
              <a:t>Support came from:</a:t>
            </a:r>
            <a:endParaRPr lang="en-US" dirty="0"/>
          </a:p>
          <a:p>
            <a:pPr lvl="1" fontAlgn="base">
              <a:spcBef>
                <a:spcPct val="50000"/>
              </a:spcBef>
              <a:spcAft>
                <a:spcPct val="0"/>
              </a:spcAft>
              <a:buClr>
                <a:srgbClr val="333399"/>
              </a:buClr>
              <a:buSzPct val="70000"/>
              <a:defRPr/>
            </a:pPr>
            <a:r>
              <a:rPr lang="en-US" dirty="0"/>
              <a:t>Northern farmers and artisans.</a:t>
            </a:r>
          </a:p>
          <a:p>
            <a:pPr lvl="1" fontAlgn="base">
              <a:spcBef>
                <a:spcPct val="50000"/>
              </a:spcBef>
              <a:spcAft>
                <a:spcPct val="0"/>
              </a:spcAft>
              <a:buClr>
                <a:srgbClr val="333399"/>
              </a:buClr>
              <a:buSzPct val="70000"/>
              <a:defRPr/>
            </a:pPr>
            <a:r>
              <a:rPr lang="en-US" dirty="0"/>
              <a:t>Southern slave owners.</a:t>
            </a:r>
          </a:p>
          <a:p>
            <a:pPr lvl="1" fontAlgn="base">
              <a:spcBef>
                <a:spcPct val="50000"/>
              </a:spcBef>
              <a:spcAft>
                <a:spcPct val="0"/>
              </a:spcAft>
              <a:buClr>
                <a:srgbClr val="333399"/>
              </a:buClr>
              <a:buSzPct val="70000"/>
              <a:defRPr/>
            </a:pPr>
            <a:r>
              <a:rPr lang="en-US" dirty="0"/>
              <a:t>Farmers with small land holdings.</a:t>
            </a:r>
          </a:p>
          <a:p>
            <a:pPr lvl="0" fontAlgn="base">
              <a:spcBef>
                <a:spcPct val="50000"/>
              </a:spcBef>
              <a:spcAft>
                <a:spcPct val="0"/>
              </a:spcAft>
              <a:buClr>
                <a:srgbClr val="333399"/>
              </a:buClr>
              <a:buSzPct val="70000"/>
              <a:defRPr/>
            </a:pPr>
            <a:r>
              <a:rPr lang="en-US" dirty="0" smtClean="0"/>
              <a:t>Created </a:t>
            </a:r>
            <a:r>
              <a:rPr lang="en-US" dirty="0"/>
              <a:t>a national committee that oversaw local and state party units.</a:t>
            </a:r>
          </a:p>
          <a:p>
            <a:pPr lvl="1" fontAlgn="base">
              <a:spcBef>
                <a:spcPct val="50000"/>
              </a:spcBef>
              <a:spcAft>
                <a:spcPct val="0"/>
              </a:spcAft>
              <a:buClr>
                <a:srgbClr val="333399"/>
              </a:buClr>
              <a:buSzPct val="70000"/>
              <a:defRPr/>
            </a:pPr>
            <a:r>
              <a:rPr lang="en-US" dirty="0"/>
              <a:t>Mass meetings, parades, picnics.</a:t>
            </a:r>
          </a:p>
          <a:p>
            <a:pPr lvl="0" fontAlgn="base">
              <a:spcBef>
                <a:spcPct val="50000"/>
              </a:spcBef>
              <a:spcAft>
                <a:spcPct val="0"/>
              </a:spcAft>
              <a:buClr>
                <a:srgbClr val="333399"/>
              </a:buClr>
              <a:buSzPct val="70000"/>
              <a:defRPr/>
            </a:pPr>
            <a:endParaRPr lang="en-US" dirty="0"/>
          </a:p>
        </p:txBody>
      </p:sp>
    </p:spTree>
    <p:extLst>
      <p:ext uri="{BB962C8B-B14F-4D97-AF65-F5344CB8AC3E}">
        <p14:creationId xmlns:p14="http://schemas.microsoft.com/office/powerpoint/2010/main" val="40972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anim calcmode="lin" valueType="num">
                                      <p:cBhvr>
                                        <p:cTn id="3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1000"/>
                                        <p:tgtEl>
                                          <p:spTgt spid="4">
                                            <p:txEl>
                                              <p:pRg st="6" end="6"/>
                                            </p:txEl>
                                          </p:spTgt>
                                        </p:tgtEl>
                                      </p:cBhvr>
                                    </p:animEffect>
                                    <p:anim calcmode="lin" valueType="num">
                                      <p:cBhvr>
                                        <p:cTn id="4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838200"/>
            <a:ext cx="7848600" cy="400110"/>
          </a:xfrm>
          <a:prstGeom prst="rect">
            <a:avLst/>
          </a:prstGeom>
          <a:noFill/>
          <a:ln w="9525">
            <a:noFill/>
            <a:miter lim="800000"/>
            <a:headEnd/>
            <a:tailEnd/>
          </a:ln>
          <a:effectLst>
            <a:outerShdw blurRad="50800" dist="254000" dir="10680000" sx="99000" sy="99000" algn="ctr" rotWithShape="0">
              <a:srgbClr val="000000"/>
            </a:outerShdw>
          </a:effectLst>
        </p:spPr>
        <p:txBody>
          <a:bodyPr wrap="square">
            <a:spAutoFit/>
          </a:bodyPr>
          <a:lstStyle/>
          <a:p>
            <a:pPr marR="0" lvl="0" defTabSz="914400" eaLnBrk="1" fontAlgn="base" latinLnBrk="0" hangingPunct="1">
              <a:lnSpc>
                <a:spcPct val="100000"/>
              </a:lnSpc>
              <a:spcBef>
                <a:spcPct val="50000"/>
              </a:spcBef>
              <a:spcAft>
                <a:spcPct val="0"/>
              </a:spcAft>
              <a:buClr>
                <a:srgbClr val="333399"/>
              </a:buClr>
              <a:buSzPct val="70000"/>
              <a:tabLst/>
              <a:defRPr/>
            </a:pPr>
            <a:r>
              <a:rPr kumimoji="0" lang="en-US" sz="2000" i="0" u="none" strike="noStrike" kern="0" cap="none" spc="0" normalizeH="0" baseline="0" noProof="0" dirty="0" smtClean="0">
                <a:ln>
                  <a:noFill/>
                </a:ln>
                <a:solidFill>
                  <a:srgbClr val="000000"/>
                </a:solidFill>
                <a:uLnTx/>
                <a:uFillTx/>
                <a:latin typeface="+mj-lt"/>
              </a:rPr>
              <a:t>.</a:t>
            </a:r>
            <a:endParaRPr kumimoji="0" lang="en-US" sz="2000" i="0" u="none" strike="noStrike" kern="0" cap="none" spc="0" normalizeH="0" baseline="0" noProof="0" dirty="0">
              <a:ln>
                <a:noFill/>
              </a:ln>
              <a:solidFill>
                <a:srgbClr val="000000"/>
              </a:solidFill>
              <a:uLnTx/>
              <a:uFillTx/>
              <a:latin typeface="+mj-lt"/>
            </a:endParaRPr>
          </a:p>
        </p:txBody>
      </p:sp>
      <p:sp>
        <p:nvSpPr>
          <p:cNvPr id="3" name="Title 2"/>
          <p:cNvSpPr>
            <a:spLocks noGrp="1"/>
          </p:cNvSpPr>
          <p:nvPr>
            <p:ph type="title"/>
          </p:nvPr>
        </p:nvSpPr>
        <p:spPr>
          <a:xfrm>
            <a:off x="540327" y="109165"/>
            <a:ext cx="7024744" cy="1143000"/>
          </a:xfrm>
        </p:spPr>
        <p:txBody>
          <a:bodyPr/>
          <a:lstStyle/>
          <a:p>
            <a:r>
              <a:rPr lang="en-US" dirty="0" smtClean="0"/>
              <a:t>Election of 1828</a:t>
            </a:r>
            <a:endParaRPr lang="en-US" dirty="0"/>
          </a:p>
        </p:txBody>
      </p:sp>
      <p:sp>
        <p:nvSpPr>
          <p:cNvPr id="4" name="Content Placeholder 3"/>
          <p:cNvSpPr>
            <a:spLocks noGrp="1"/>
          </p:cNvSpPr>
          <p:nvPr>
            <p:ph idx="1"/>
          </p:nvPr>
        </p:nvSpPr>
        <p:spPr>
          <a:xfrm>
            <a:off x="561108" y="1238310"/>
            <a:ext cx="7897091" cy="5334000"/>
          </a:xfrm>
        </p:spPr>
        <p:txBody>
          <a:bodyPr>
            <a:normAutofit lnSpcReduction="10000"/>
          </a:bodyPr>
          <a:lstStyle/>
          <a:p>
            <a:pPr lvl="0" fontAlgn="base">
              <a:spcBef>
                <a:spcPct val="50000"/>
              </a:spcBef>
              <a:spcAft>
                <a:spcPct val="0"/>
              </a:spcAft>
              <a:buClr>
                <a:srgbClr val="333399"/>
              </a:buClr>
              <a:buSzPct val="70000"/>
              <a:defRPr/>
            </a:pPr>
            <a:r>
              <a:rPr lang="en-US" dirty="0" smtClean="0"/>
              <a:t>One of the dirtiest campaigns in American history</a:t>
            </a:r>
          </a:p>
          <a:p>
            <a:pPr lvl="0" fontAlgn="base">
              <a:spcBef>
                <a:spcPct val="50000"/>
              </a:spcBef>
              <a:spcAft>
                <a:spcPct val="0"/>
              </a:spcAft>
              <a:buClr>
                <a:srgbClr val="333399"/>
              </a:buClr>
              <a:buSzPct val="70000"/>
              <a:defRPr/>
            </a:pPr>
            <a:r>
              <a:rPr lang="en-US" dirty="0" smtClean="0"/>
              <a:t>Editor of </a:t>
            </a:r>
            <a:r>
              <a:rPr lang="en-US" i="1" dirty="0" smtClean="0"/>
              <a:t>Philadelphia Press </a:t>
            </a:r>
            <a:r>
              <a:rPr lang="en-US" dirty="0" smtClean="0"/>
              <a:t>documented Jackson’s alleged murders of twelve men in duels</a:t>
            </a:r>
          </a:p>
          <a:p>
            <a:pPr lvl="0" fontAlgn="base">
              <a:spcBef>
                <a:spcPct val="50000"/>
              </a:spcBef>
              <a:spcAft>
                <a:spcPct val="0"/>
              </a:spcAft>
              <a:buClr>
                <a:srgbClr val="333399"/>
              </a:buClr>
              <a:buSzPct val="70000"/>
              <a:defRPr/>
            </a:pPr>
            <a:r>
              <a:rPr lang="en-US" dirty="0" smtClean="0"/>
              <a:t>Editor of </a:t>
            </a:r>
            <a:r>
              <a:rPr lang="en-US" i="1" dirty="0" smtClean="0"/>
              <a:t>Cincinnati Gazette </a:t>
            </a:r>
            <a:r>
              <a:rPr lang="en-US" dirty="0" smtClean="0"/>
              <a:t>reported on Jackson’s gambling and cursing</a:t>
            </a:r>
          </a:p>
          <a:p>
            <a:pPr lvl="0" fontAlgn="base">
              <a:spcBef>
                <a:spcPct val="50000"/>
              </a:spcBef>
              <a:spcAft>
                <a:spcPct val="0"/>
              </a:spcAft>
              <a:buClr>
                <a:srgbClr val="333399"/>
              </a:buClr>
              <a:buSzPct val="70000"/>
              <a:defRPr/>
            </a:pPr>
            <a:r>
              <a:rPr lang="en-US" dirty="0" smtClean="0"/>
              <a:t>Others labeled Jackson’s mother a British prostitute who had married a black man by whom she had given birth to Jackson</a:t>
            </a:r>
          </a:p>
          <a:p>
            <a:pPr lvl="0" fontAlgn="base">
              <a:spcBef>
                <a:spcPct val="50000"/>
              </a:spcBef>
              <a:spcAft>
                <a:spcPct val="0"/>
              </a:spcAft>
              <a:buClr>
                <a:srgbClr val="333399"/>
              </a:buClr>
              <a:buSzPct val="70000"/>
              <a:defRPr/>
            </a:pPr>
            <a:r>
              <a:rPr lang="en-US" dirty="0" smtClean="0"/>
              <a:t>Opponents called Jackson’s wife, Rachel, an adulteress and accused Jackson of being a wife stealer</a:t>
            </a:r>
          </a:p>
          <a:p>
            <a:pPr lvl="0" fontAlgn="base">
              <a:spcBef>
                <a:spcPct val="50000"/>
              </a:spcBef>
              <a:spcAft>
                <a:spcPct val="0"/>
              </a:spcAft>
              <a:buClr>
                <a:srgbClr val="333399"/>
              </a:buClr>
              <a:buSzPct val="70000"/>
              <a:defRPr/>
            </a:pPr>
            <a:r>
              <a:rPr lang="en-US" dirty="0" smtClean="0"/>
              <a:t>Jackson blamed Henry Clay for much of the slander</a:t>
            </a:r>
            <a:endParaRPr lang="en-US" dirty="0"/>
          </a:p>
        </p:txBody>
      </p:sp>
    </p:spTree>
    <p:extLst>
      <p:ext uri="{BB962C8B-B14F-4D97-AF65-F5344CB8AC3E}">
        <p14:creationId xmlns:p14="http://schemas.microsoft.com/office/powerpoint/2010/main" val="9074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577204"/>
            <a:ext cx="7474915" cy="5594996"/>
          </a:xfrm>
          <a:prstGeom prst="rect">
            <a:avLst/>
          </a:prstGeom>
        </p:spPr>
      </p:pic>
    </p:spTree>
    <p:extLst>
      <p:ext uri="{BB962C8B-B14F-4D97-AF65-F5344CB8AC3E}">
        <p14:creationId xmlns:p14="http://schemas.microsoft.com/office/powerpoint/2010/main" val="3865174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744" cy="801136"/>
          </a:xfrm>
        </p:spPr>
        <p:txBody>
          <a:bodyPr/>
          <a:lstStyle/>
          <a:p>
            <a:r>
              <a:rPr lang="en-US" dirty="0" smtClean="0"/>
              <a:t>Election of 1828</a:t>
            </a:r>
            <a:endParaRPr lang="en-US" dirty="0"/>
          </a:p>
        </p:txBody>
      </p:sp>
      <p:sp>
        <p:nvSpPr>
          <p:cNvPr id="3" name="Content Placeholder 2"/>
          <p:cNvSpPr>
            <a:spLocks noGrp="1"/>
          </p:cNvSpPr>
          <p:nvPr>
            <p:ph idx="1"/>
          </p:nvPr>
        </p:nvSpPr>
        <p:spPr>
          <a:xfrm>
            <a:off x="838200" y="1563136"/>
            <a:ext cx="7162800" cy="5294864"/>
          </a:xfrm>
        </p:spPr>
        <p:txBody>
          <a:bodyPr>
            <a:noAutofit/>
          </a:bodyPr>
          <a:lstStyle/>
          <a:p>
            <a:r>
              <a:rPr lang="en-US" sz="2000" dirty="0"/>
              <a:t>Intense feuding between the two factions of the Republican </a:t>
            </a:r>
            <a:r>
              <a:rPr lang="en-US" sz="2000" dirty="0" smtClean="0"/>
              <a:t>party</a:t>
            </a:r>
          </a:p>
          <a:p>
            <a:r>
              <a:rPr lang="en-US" sz="2000" b="1" dirty="0" smtClean="0"/>
              <a:t>National </a:t>
            </a:r>
            <a:r>
              <a:rPr lang="en-US" sz="2000" b="1" dirty="0"/>
              <a:t>Republicans supported President John Quincy </a:t>
            </a:r>
            <a:r>
              <a:rPr lang="en-US" sz="2000" b="1" dirty="0" smtClean="0"/>
              <a:t>Adams</a:t>
            </a:r>
          </a:p>
          <a:p>
            <a:r>
              <a:rPr lang="en-US" sz="2000" b="1" dirty="0" smtClean="0"/>
              <a:t>Democrats </a:t>
            </a:r>
            <a:r>
              <a:rPr lang="en-US" sz="2000" b="1" dirty="0"/>
              <a:t>supported Jackson </a:t>
            </a:r>
            <a:endParaRPr lang="en-US" sz="2000" b="1" dirty="0" smtClean="0"/>
          </a:p>
          <a:p>
            <a:r>
              <a:rPr lang="en-US" sz="2000" dirty="0" smtClean="0"/>
              <a:t>Jackson </a:t>
            </a:r>
            <a:r>
              <a:rPr lang="en-US" sz="2000" dirty="0"/>
              <a:t>defeated Adams 178 electoral votes to 83 </a:t>
            </a:r>
            <a:endParaRPr lang="en-US" sz="2000" dirty="0" smtClean="0"/>
          </a:p>
          <a:p>
            <a:pPr lvl="0" fontAlgn="base">
              <a:spcBef>
                <a:spcPct val="50000"/>
              </a:spcBef>
              <a:spcAft>
                <a:spcPct val="0"/>
              </a:spcAft>
              <a:buClr>
                <a:srgbClr val="333399"/>
              </a:buClr>
              <a:buSzPct val="70000"/>
              <a:defRPr/>
            </a:pPr>
            <a:r>
              <a:rPr lang="en-US" sz="2000" dirty="0"/>
              <a:t>800,000 more males voted in this election compared to the one in 1824.  The “Old Hero” from frontier Tennessee had defeated the incumbent president, son of a previous office holder.  </a:t>
            </a:r>
          </a:p>
          <a:p>
            <a:pPr lvl="1"/>
            <a:endParaRPr lang="en-US" sz="2000" dirty="0" smtClean="0"/>
          </a:p>
        </p:txBody>
      </p:sp>
    </p:spTree>
    <p:extLst>
      <p:ext uri="{BB962C8B-B14F-4D97-AF65-F5344CB8AC3E}">
        <p14:creationId xmlns:p14="http://schemas.microsoft.com/office/powerpoint/2010/main" val="64640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785" y="609600"/>
            <a:ext cx="7024744" cy="1143000"/>
          </a:xfrm>
        </p:spPr>
        <p:txBody>
          <a:bodyPr/>
          <a:lstStyle/>
          <a:p>
            <a:r>
              <a:rPr lang="en-US" dirty="0" smtClean="0"/>
              <a:t>Election of 1828</a:t>
            </a:r>
            <a:endParaRPr lang="en-US" dirty="0"/>
          </a:p>
        </p:txBody>
      </p:sp>
      <p:sp>
        <p:nvSpPr>
          <p:cNvPr id="3" name="Content Placeholder 2"/>
          <p:cNvSpPr>
            <a:spLocks noGrp="1"/>
          </p:cNvSpPr>
          <p:nvPr>
            <p:ph idx="1"/>
          </p:nvPr>
        </p:nvSpPr>
        <p:spPr>
          <a:xfrm>
            <a:off x="228600" y="1981200"/>
            <a:ext cx="8153400" cy="4191000"/>
          </a:xfrm>
        </p:spPr>
        <p:txBody>
          <a:bodyPr>
            <a:normAutofit fontScale="77500" lnSpcReduction="20000"/>
          </a:bodyPr>
          <a:lstStyle/>
          <a:p>
            <a:pPr lvl="1"/>
            <a:r>
              <a:rPr lang="en-US" sz="2400" dirty="0" smtClean="0"/>
              <a:t>First </a:t>
            </a:r>
            <a:r>
              <a:rPr lang="en-US" sz="2400" dirty="0"/>
              <a:t>president from the West; seen as a great common man; Ironically, he owned one of largest plantations in the west and owned many slaves.</a:t>
            </a:r>
          </a:p>
          <a:p>
            <a:pPr lvl="1"/>
            <a:r>
              <a:rPr lang="en-US" sz="2400" b="1" dirty="0"/>
              <a:t>Jackson’s support came from the West, South, and laborers on the east coast </a:t>
            </a:r>
          </a:p>
          <a:p>
            <a:pPr lvl="1"/>
            <a:r>
              <a:rPr lang="en-US" sz="2400" b="1" dirty="0"/>
              <a:t>Adams won New England and wealthy voters in the Northeast.</a:t>
            </a:r>
            <a:endParaRPr lang="en-US" sz="2400" b="1" dirty="0" smtClean="0"/>
          </a:p>
          <a:p>
            <a:pPr lvl="1"/>
            <a:r>
              <a:rPr lang="en-US" sz="2600" dirty="0" smtClean="0"/>
              <a:t>No </a:t>
            </a:r>
            <a:r>
              <a:rPr lang="en-US" sz="2600" dirty="0"/>
              <a:t>sitting president had been removed since John Adams in 1800. </a:t>
            </a:r>
          </a:p>
          <a:p>
            <a:pPr lvl="1"/>
            <a:r>
              <a:rPr lang="en-US" sz="2600" dirty="0"/>
              <a:t>Increased voter turnout from the “New Democracy” was decisive. </a:t>
            </a:r>
          </a:p>
          <a:p>
            <a:pPr lvl="1"/>
            <a:r>
              <a:rPr lang="en-US" sz="2600" dirty="0"/>
              <a:t>Balance of power was shifting from the East to the expanding West. </a:t>
            </a:r>
          </a:p>
          <a:p>
            <a:pPr lvl="1"/>
            <a:r>
              <a:rPr lang="en-US" sz="2600" dirty="0" smtClean="0"/>
              <a:t>America up to this point had </a:t>
            </a:r>
            <a:r>
              <a:rPr lang="en-US" sz="2600" dirty="0"/>
              <a:t>been ruled by educated wealthy elites: Federalist shippers and Jeffersonian planters. </a:t>
            </a:r>
            <a:endParaRPr lang="en-US" sz="2600" dirty="0" smtClean="0"/>
          </a:p>
          <a:p>
            <a:pPr lvl="1"/>
            <a:r>
              <a:rPr lang="en-US" sz="2800" dirty="0"/>
              <a:t>The elite were out and the people were in.</a:t>
            </a:r>
          </a:p>
          <a:p>
            <a:pPr lvl="1"/>
            <a:endParaRPr lang="en-US" sz="2600" dirty="0"/>
          </a:p>
          <a:p>
            <a:endParaRPr lang="en-US" dirty="0"/>
          </a:p>
        </p:txBody>
      </p:sp>
    </p:spTree>
    <p:extLst>
      <p:ext uri="{BB962C8B-B14F-4D97-AF65-F5344CB8AC3E}">
        <p14:creationId xmlns:p14="http://schemas.microsoft.com/office/powerpoint/2010/main" val="418860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down)">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09600" y="685800"/>
            <a:ext cx="7924800" cy="1143000"/>
          </a:xfrm>
        </p:spPr>
        <p:txBody>
          <a:bodyPr>
            <a:normAutofit fontScale="90000"/>
          </a:bodyPr>
          <a:lstStyle/>
          <a:p>
            <a:r>
              <a:rPr lang="en-US" dirty="0" smtClean="0"/>
              <a:t>The Common Man/Jacksonian Democracy</a:t>
            </a:r>
            <a:endParaRPr lang="en-US" dirty="0"/>
          </a:p>
        </p:txBody>
      </p:sp>
      <p:sp>
        <p:nvSpPr>
          <p:cNvPr id="3" name="Content Placeholder 2"/>
          <p:cNvSpPr>
            <a:spLocks noGrp="1"/>
          </p:cNvSpPr>
          <p:nvPr>
            <p:ph idx="1"/>
          </p:nvPr>
        </p:nvSpPr>
        <p:spPr>
          <a:xfrm>
            <a:off x="381000" y="2057400"/>
            <a:ext cx="8153400" cy="4308629"/>
          </a:xfrm>
        </p:spPr>
        <p:txBody>
          <a:bodyPr>
            <a:noAutofit/>
          </a:bodyPr>
          <a:lstStyle/>
          <a:p>
            <a:r>
              <a:rPr lang="en-US" sz="2800" dirty="0" smtClean="0"/>
              <a:t>Andrew Jackson and his supporters felt they had won a victory over major corruption in 1828</a:t>
            </a:r>
          </a:p>
          <a:p>
            <a:r>
              <a:rPr lang="en-US" sz="2800" dirty="0" smtClean="0"/>
              <a:t>The “corrupt bargain” had demonstrated what was wrong with American society and politics:  Corrupt elitists used the government for their own benefit at the expense of the common people</a:t>
            </a:r>
          </a:p>
          <a:p>
            <a:r>
              <a:rPr lang="en-US" sz="2800" dirty="0" smtClean="0"/>
              <a:t>Jacksonians insisted that they would have honest government for the benefit of all</a:t>
            </a:r>
            <a:endParaRPr lang="en-US" sz="2800" dirty="0"/>
          </a:p>
        </p:txBody>
      </p:sp>
    </p:spTree>
    <p:extLst>
      <p:ext uri="{BB962C8B-B14F-4D97-AF65-F5344CB8AC3E}">
        <p14:creationId xmlns:p14="http://schemas.microsoft.com/office/powerpoint/2010/main" val="36815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smtClean="0"/>
              <a:t>Andrew Jackson</a:t>
            </a:r>
            <a:endParaRPr lang="en-US" dirty="0"/>
          </a:p>
        </p:txBody>
      </p:sp>
      <p:sp>
        <p:nvSpPr>
          <p:cNvPr id="3" name="Content Placeholder 2"/>
          <p:cNvSpPr>
            <a:spLocks noGrp="1"/>
          </p:cNvSpPr>
          <p:nvPr>
            <p:ph idx="1"/>
          </p:nvPr>
        </p:nvSpPr>
        <p:spPr>
          <a:xfrm>
            <a:off x="762000" y="1905000"/>
            <a:ext cx="7467600" cy="4648200"/>
          </a:xfrm>
        </p:spPr>
        <p:txBody>
          <a:bodyPr>
            <a:normAutofit fontScale="92500" lnSpcReduction="10000"/>
          </a:bodyPr>
          <a:lstStyle/>
          <a:p>
            <a:r>
              <a:rPr lang="en-US" dirty="0" smtClean="0"/>
              <a:t>Saw </a:t>
            </a:r>
            <a:r>
              <a:rPr lang="en-US" dirty="0"/>
              <a:t>the federal gov't as a </a:t>
            </a:r>
            <a:r>
              <a:rPr lang="en-US" dirty="0" smtClean="0"/>
              <a:t>protector of the wealthy </a:t>
            </a:r>
            <a:r>
              <a:rPr lang="en-US" dirty="0"/>
              <a:t>that was detached from common folks. </a:t>
            </a:r>
          </a:p>
          <a:p>
            <a:r>
              <a:rPr lang="en-US" dirty="0" smtClean="0"/>
              <a:t>Like </a:t>
            </a:r>
            <a:r>
              <a:rPr lang="en-US" dirty="0"/>
              <a:t>Jefferson, sought to reduce role of federal gov’t in favor of states’ rights; he hated Clay’s </a:t>
            </a:r>
            <a:r>
              <a:rPr lang="en-US" b="1" dirty="0"/>
              <a:t>"American </a:t>
            </a:r>
            <a:r>
              <a:rPr lang="en-US" b="1" dirty="0" smtClean="0"/>
              <a:t>System“</a:t>
            </a:r>
          </a:p>
          <a:p>
            <a:r>
              <a:rPr lang="en-US" dirty="0" smtClean="0"/>
              <a:t>Strong </a:t>
            </a:r>
            <a:r>
              <a:rPr lang="en-US" dirty="0"/>
              <a:t>unionist and nationalist (to the </a:t>
            </a:r>
            <a:r>
              <a:rPr lang="en-US" dirty="0" smtClean="0"/>
              <a:t>surprise </a:t>
            </a:r>
            <a:r>
              <a:rPr lang="en-US" dirty="0"/>
              <a:t>of the South); federal supremacy over states. </a:t>
            </a:r>
            <a:endParaRPr lang="en-US" dirty="0" smtClean="0"/>
          </a:p>
          <a:p>
            <a:r>
              <a:rPr lang="en-US" dirty="0" smtClean="0"/>
              <a:t>Believed </a:t>
            </a:r>
            <a:r>
              <a:rPr lang="en-US" dirty="0"/>
              <a:t>in a strong presidency: he defied will of Congress and the Supreme Court </a:t>
            </a:r>
            <a:endParaRPr lang="en-US" dirty="0" smtClean="0"/>
          </a:p>
          <a:p>
            <a:pPr lvl="1"/>
            <a:r>
              <a:rPr lang="en-US" dirty="0" smtClean="0"/>
              <a:t>Used the </a:t>
            </a:r>
            <a:r>
              <a:rPr lang="en-US" dirty="0"/>
              <a:t>veto 12 times; his six predecessors combined only used the veto 10 times </a:t>
            </a:r>
            <a:endParaRPr lang="en-US" dirty="0" smtClean="0"/>
          </a:p>
          <a:p>
            <a:pPr lvl="1"/>
            <a:r>
              <a:rPr lang="en-US" dirty="0" smtClean="0"/>
              <a:t>At </a:t>
            </a:r>
            <a:r>
              <a:rPr lang="en-US" dirty="0"/>
              <a:t>times, he </a:t>
            </a:r>
            <a:r>
              <a:rPr lang="en-US" dirty="0" smtClean="0"/>
              <a:t>tested </a:t>
            </a:r>
            <a:r>
              <a:rPr lang="en-US" dirty="0"/>
              <a:t>the authority of the Supreme Court </a:t>
            </a:r>
            <a:endParaRPr lang="en-US" dirty="0" smtClean="0"/>
          </a:p>
          <a:p>
            <a:pPr lvl="1"/>
            <a:r>
              <a:rPr lang="en-US" dirty="0" smtClean="0"/>
              <a:t>Opponents accused </a:t>
            </a:r>
            <a:r>
              <a:rPr lang="en-US" dirty="0"/>
              <a:t>him </a:t>
            </a:r>
            <a:r>
              <a:rPr lang="en-US" dirty="0" smtClean="0"/>
              <a:t>of being </a:t>
            </a:r>
            <a:r>
              <a:rPr lang="en-US" dirty="0"/>
              <a:t>"King Andrew I" for his perceived abuse of power</a:t>
            </a:r>
          </a:p>
        </p:txBody>
      </p:sp>
    </p:spTree>
    <p:extLst>
      <p:ext uri="{BB962C8B-B14F-4D97-AF65-F5344CB8AC3E}">
        <p14:creationId xmlns:p14="http://schemas.microsoft.com/office/powerpoint/2010/main" val="237253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arn(inVertical)">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609600"/>
          </a:xfrm>
        </p:spPr>
        <p:txBody>
          <a:bodyPr>
            <a:normAutofit fontScale="90000"/>
          </a:bodyPr>
          <a:lstStyle/>
          <a:p>
            <a:r>
              <a:rPr lang="en-US" dirty="0" smtClean="0"/>
              <a:t>Inauguration</a:t>
            </a:r>
            <a:endParaRPr lang="en-US" dirty="0"/>
          </a:p>
        </p:txBody>
      </p:sp>
      <p:sp>
        <p:nvSpPr>
          <p:cNvPr id="3" name="Content Placeholder 2"/>
          <p:cNvSpPr>
            <a:spLocks noGrp="1"/>
          </p:cNvSpPr>
          <p:nvPr>
            <p:ph idx="1"/>
          </p:nvPr>
        </p:nvSpPr>
        <p:spPr>
          <a:xfrm>
            <a:off x="891090" y="1274293"/>
            <a:ext cx="3528510" cy="4724400"/>
          </a:xfrm>
        </p:spPr>
        <p:txBody>
          <a:bodyPr>
            <a:normAutofit fontScale="92500"/>
          </a:bodyPr>
          <a:lstStyle/>
          <a:p>
            <a:r>
              <a:rPr lang="en-US" dirty="0" smtClean="0"/>
              <a:t>Took the oath of office on March 4, 1829 at the age of 61.</a:t>
            </a:r>
          </a:p>
          <a:p>
            <a:r>
              <a:rPr lang="en-US" dirty="0" smtClean="0"/>
              <a:t>One of the most popular men ever elected president of the U.S.; record numbers of people, between 15,000 and 20,000, came to Washington to see “Old Hickory” inaugurated.</a:t>
            </a:r>
          </a:p>
          <a:p>
            <a:endParaRPr lang="en-US" dirty="0" smtClean="0"/>
          </a:p>
        </p:txBody>
      </p:sp>
      <p:pic>
        <p:nvPicPr>
          <p:cNvPr id="4" name="Picture 3"/>
          <p:cNvPicPr>
            <a:picLocks noChangeAspect="1"/>
          </p:cNvPicPr>
          <p:nvPr/>
        </p:nvPicPr>
        <p:blipFill>
          <a:blip r:embed="rId2"/>
          <a:stretch>
            <a:fillRect/>
          </a:stretch>
        </p:blipFill>
        <p:spPr>
          <a:xfrm>
            <a:off x="4419600" y="838200"/>
            <a:ext cx="4365114" cy="5291787"/>
          </a:xfrm>
          <a:prstGeom prst="rect">
            <a:avLst/>
          </a:prstGeom>
        </p:spPr>
      </p:pic>
    </p:spTree>
    <p:extLst>
      <p:ext uri="{BB962C8B-B14F-4D97-AF65-F5344CB8AC3E}">
        <p14:creationId xmlns:p14="http://schemas.microsoft.com/office/powerpoint/2010/main" val="104526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609600"/>
          </a:xfrm>
        </p:spPr>
        <p:txBody>
          <a:bodyPr>
            <a:normAutofit fontScale="90000"/>
          </a:bodyPr>
          <a:lstStyle/>
          <a:p>
            <a:r>
              <a:rPr lang="en-US" dirty="0" smtClean="0"/>
              <a:t>Inauguration</a:t>
            </a:r>
            <a:endParaRPr lang="en-US" dirty="0"/>
          </a:p>
        </p:txBody>
      </p:sp>
      <p:sp>
        <p:nvSpPr>
          <p:cNvPr id="3" name="Content Placeholder 2"/>
          <p:cNvSpPr>
            <a:spLocks noGrp="1"/>
          </p:cNvSpPr>
          <p:nvPr>
            <p:ph idx="1"/>
          </p:nvPr>
        </p:nvSpPr>
        <p:spPr>
          <a:xfrm>
            <a:off x="891090" y="1274293"/>
            <a:ext cx="3528510" cy="4724400"/>
          </a:xfrm>
        </p:spPr>
        <p:txBody>
          <a:bodyPr>
            <a:normAutofit fontScale="77500" lnSpcReduction="20000"/>
          </a:bodyPr>
          <a:lstStyle/>
          <a:p>
            <a:r>
              <a:rPr lang="en-US" dirty="0" smtClean="0"/>
              <a:t>Jackson came in mourning; In December Rachel Jackson had gone shopping in Nashville and stopped to rest in a newspaper office.</a:t>
            </a:r>
          </a:p>
          <a:p>
            <a:r>
              <a:rPr lang="en-US" dirty="0" smtClean="0"/>
              <a:t>She read for the first time accusations against her; she fainted and would eventually die of a heart attack</a:t>
            </a:r>
          </a:p>
          <a:p>
            <a:r>
              <a:rPr lang="en-US" dirty="0" smtClean="0"/>
              <a:t>Jackson arrived in Washington wearing a black suit and black tie, a black armband and hatband that trailed down his neck in what was known as a weeper</a:t>
            </a:r>
          </a:p>
          <a:p>
            <a:endParaRPr lang="en-US" dirty="0" smtClean="0"/>
          </a:p>
        </p:txBody>
      </p:sp>
      <p:pic>
        <p:nvPicPr>
          <p:cNvPr id="4" name="Picture 3"/>
          <p:cNvPicPr>
            <a:picLocks noChangeAspect="1"/>
          </p:cNvPicPr>
          <p:nvPr/>
        </p:nvPicPr>
        <p:blipFill>
          <a:blip r:embed="rId2"/>
          <a:stretch>
            <a:fillRect/>
          </a:stretch>
        </p:blipFill>
        <p:spPr>
          <a:xfrm>
            <a:off x="4419600" y="838200"/>
            <a:ext cx="4365114" cy="5291787"/>
          </a:xfrm>
          <a:prstGeom prst="rect">
            <a:avLst/>
          </a:prstGeom>
        </p:spPr>
      </p:pic>
    </p:spTree>
    <p:extLst>
      <p:ext uri="{BB962C8B-B14F-4D97-AF65-F5344CB8AC3E}">
        <p14:creationId xmlns:p14="http://schemas.microsoft.com/office/powerpoint/2010/main" val="276153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609600"/>
          </a:xfrm>
        </p:spPr>
        <p:txBody>
          <a:bodyPr>
            <a:normAutofit fontScale="90000"/>
          </a:bodyPr>
          <a:lstStyle/>
          <a:p>
            <a:r>
              <a:rPr lang="en-US" dirty="0" smtClean="0"/>
              <a:t>Inauguration</a:t>
            </a:r>
            <a:endParaRPr lang="en-US" dirty="0"/>
          </a:p>
        </p:txBody>
      </p:sp>
      <p:sp>
        <p:nvSpPr>
          <p:cNvPr id="3" name="Content Placeholder 2"/>
          <p:cNvSpPr>
            <a:spLocks noGrp="1"/>
          </p:cNvSpPr>
          <p:nvPr>
            <p:ph idx="1"/>
          </p:nvPr>
        </p:nvSpPr>
        <p:spPr>
          <a:xfrm>
            <a:off x="891090" y="1274293"/>
            <a:ext cx="3528510" cy="4724400"/>
          </a:xfrm>
        </p:spPr>
        <p:txBody>
          <a:bodyPr>
            <a:normAutofit fontScale="92500" lnSpcReduction="20000"/>
          </a:bodyPr>
          <a:lstStyle/>
          <a:p>
            <a:r>
              <a:rPr lang="en-US" dirty="0" smtClean="0"/>
              <a:t>Inaugural address was vague</a:t>
            </a:r>
          </a:p>
          <a:p>
            <a:r>
              <a:rPr lang="en-US" dirty="0" smtClean="0"/>
              <a:t>Promised “proper respect” for states rights and a “spirit of compromise” over the tariff</a:t>
            </a:r>
          </a:p>
          <a:p>
            <a:r>
              <a:rPr lang="en-US" dirty="0" smtClean="0"/>
              <a:t>Promised to reform civil service by replacing “unfaithful or incompetent” officers</a:t>
            </a:r>
          </a:p>
          <a:p>
            <a:r>
              <a:rPr lang="en-US" dirty="0" smtClean="0"/>
              <a:t>He noted that he had “been elected by the choice of a free people”</a:t>
            </a:r>
          </a:p>
        </p:txBody>
      </p:sp>
      <p:pic>
        <p:nvPicPr>
          <p:cNvPr id="4" name="Picture 3"/>
          <p:cNvPicPr>
            <a:picLocks noChangeAspect="1"/>
          </p:cNvPicPr>
          <p:nvPr/>
        </p:nvPicPr>
        <p:blipFill>
          <a:blip r:embed="rId2"/>
          <a:stretch>
            <a:fillRect/>
          </a:stretch>
        </p:blipFill>
        <p:spPr>
          <a:xfrm>
            <a:off x="4419600" y="838200"/>
            <a:ext cx="4365114" cy="5291787"/>
          </a:xfrm>
          <a:prstGeom prst="rect">
            <a:avLst/>
          </a:prstGeom>
        </p:spPr>
      </p:pic>
    </p:spTree>
    <p:extLst>
      <p:ext uri="{BB962C8B-B14F-4D97-AF65-F5344CB8AC3E}">
        <p14:creationId xmlns:p14="http://schemas.microsoft.com/office/powerpoint/2010/main" val="18876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2341" y="990600"/>
            <a:ext cx="7924800" cy="6019800"/>
          </a:xfrm>
        </p:spPr>
        <p:txBody>
          <a:bodyPr>
            <a:normAutofit fontScale="62500" lnSpcReduction="20000"/>
          </a:bodyPr>
          <a:lstStyle/>
          <a:p>
            <a:pPr marL="68580" indent="0">
              <a:buNone/>
            </a:pPr>
            <a:r>
              <a:rPr lang="en-US" sz="2900" dirty="0"/>
              <a:t>But what a scene did we witness! The Majesty of the People had disappeared, and a rabble, a mob, of boys, </a:t>
            </a:r>
            <a:r>
              <a:rPr lang="en-US" sz="2900" dirty="0" smtClean="0"/>
              <a:t>negroes, </a:t>
            </a:r>
            <a:r>
              <a:rPr lang="en-US" sz="2900" dirty="0"/>
              <a:t>women, children, scrambling fighting, romping. What a pity what a pity! No arrangements had been made no police officers placed on duty and the whole house had been inundated by the rabble </a:t>
            </a:r>
            <a:r>
              <a:rPr lang="en-US" sz="2900" dirty="0" smtClean="0"/>
              <a:t>mob…</a:t>
            </a:r>
          </a:p>
          <a:p>
            <a:pPr marL="68580" indent="0">
              <a:buNone/>
            </a:pPr>
            <a:endParaRPr lang="en-US" sz="2900" dirty="0"/>
          </a:p>
          <a:p>
            <a:pPr marL="68580" indent="0">
              <a:buNone/>
            </a:pPr>
            <a:r>
              <a:rPr lang="en-US" sz="2900" dirty="0" smtClean="0"/>
              <a:t>The </a:t>
            </a:r>
            <a:r>
              <a:rPr lang="en-US" sz="2900" dirty="0"/>
              <a:t>President, after having been literally nearly pressed to death and almost suffocated and torn to pieces by the people in their eagerness to shake hands with Old Hickory, had retreated through the back way or south front and had escaped to his lodgings at </a:t>
            </a:r>
            <a:r>
              <a:rPr lang="en-US" sz="2900" dirty="0" err="1"/>
              <a:t>Gadsby's</a:t>
            </a:r>
            <a:r>
              <a:rPr lang="en-US" sz="2900" dirty="0"/>
              <a:t>.</a:t>
            </a:r>
          </a:p>
          <a:p>
            <a:pPr marL="68580" indent="0">
              <a:buNone/>
            </a:pPr>
            <a:endParaRPr lang="en-US" sz="2900" dirty="0" smtClean="0"/>
          </a:p>
          <a:p>
            <a:pPr marL="68580" indent="0">
              <a:buNone/>
            </a:pPr>
            <a:r>
              <a:rPr lang="en-US" sz="2900" dirty="0" smtClean="0"/>
              <a:t>Cut </a:t>
            </a:r>
            <a:r>
              <a:rPr lang="en-US" sz="2900" dirty="0"/>
              <a:t>glass and china to the amount of several thousand dollars had been broken in the struggle to get the refreshments, punch and other articles had been carried out in tubs and </a:t>
            </a:r>
            <a:r>
              <a:rPr lang="en-US" sz="2900" dirty="0" smtClean="0"/>
              <a:t>buckets…</a:t>
            </a:r>
          </a:p>
          <a:p>
            <a:pPr marL="68580" indent="0">
              <a:buNone/>
            </a:pPr>
            <a:endParaRPr lang="en-US" sz="2900" dirty="0" smtClean="0"/>
          </a:p>
          <a:p>
            <a:pPr marL="68580" indent="0">
              <a:buNone/>
            </a:pPr>
            <a:r>
              <a:rPr lang="en-US" sz="2900" dirty="0" smtClean="0"/>
              <a:t>Ladies </a:t>
            </a:r>
            <a:r>
              <a:rPr lang="en-US" sz="2900" dirty="0"/>
              <a:t>fainted, men were seen with bloody noses and such a scene of confusion took place as is impossible to describe, - those who got in could not get out by the door again, but had to scramble out of windows. At one time, the President who had retreated and retreated until he was pressed against the wall, could only be secured by a number of gentleman forming around him and making a kind of barrier of their own </a:t>
            </a:r>
            <a:r>
              <a:rPr lang="en-US" sz="2900" dirty="0" smtClean="0"/>
              <a:t>bodies…</a:t>
            </a:r>
            <a:endParaRPr lang="en-US" dirty="0"/>
          </a:p>
        </p:txBody>
      </p:sp>
      <p:sp>
        <p:nvSpPr>
          <p:cNvPr id="8" name="TextBox 7"/>
          <p:cNvSpPr txBox="1"/>
          <p:nvPr/>
        </p:nvSpPr>
        <p:spPr>
          <a:xfrm>
            <a:off x="4419600" y="152400"/>
            <a:ext cx="4037541" cy="369332"/>
          </a:xfrm>
          <a:prstGeom prst="rect">
            <a:avLst/>
          </a:prstGeom>
          <a:noFill/>
        </p:spPr>
        <p:txBody>
          <a:bodyPr wrap="square" rtlCol="0">
            <a:spAutoFit/>
          </a:bodyPr>
          <a:lstStyle/>
          <a:p>
            <a:r>
              <a:rPr lang="en-US" dirty="0"/>
              <a:t> </a:t>
            </a:r>
            <a:r>
              <a:rPr lang="en-US" b="1" dirty="0"/>
              <a:t>Margaret Bayard Smith's account</a:t>
            </a:r>
          </a:p>
        </p:txBody>
      </p:sp>
      <p:pic>
        <p:nvPicPr>
          <p:cNvPr id="10" name="Picture 9"/>
          <p:cNvPicPr>
            <a:picLocks noChangeAspect="1"/>
          </p:cNvPicPr>
          <p:nvPr/>
        </p:nvPicPr>
        <p:blipFill>
          <a:blip r:embed="rId2"/>
          <a:stretch>
            <a:fillRect/>
          </a:stretch>
        </p:blipFill>
        <p:spPr>
          <a:xfrm>
            <a:off x="457200" y="189931"/>
            <a:ext cx="7212193" cy="963251"/>
          </a:xfrm>
          <a:prstGeom prst="rect">
            <a:avLst/>
          </a:prstGeom>
        </p:spPr>
      </p:pic>
    </p:spTree>
    <p:extLst>
      <p:ext uri="{BB962C8B-B14F-4D97-AF65-F5344CB8AC3E}">
        <p14:creationId xmlns:p14="http://schemas.microsoft.com/office/powerpoint/2010/main" val="289418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anim calcmode="lin" valueType="num">
                                      <p:cBhvr>
                                        <p:cTn id="2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762000"/>
            <a:ext cx="7696200" cy="5632311"/>
          </a:xfrm>
          <a:prstGeom prst="rect">
            <a:avLst/>
          </a:prstGeom>
        </p:spPr>
        <p:txBody>
          <a:bodyPr wrap="square">
            <a:spAutoFit/>
          </a:bodyPr>
          <a:lstStyle/>
          <a:p>
            <a:r>
              <a:rPr lang="en-US" sz="2400" dirty="0"/>
              <a:t>“</a:t>
            </a:r>
            <a:r>
              <a:rPr lang="en-US" sz="2400" b="1" dirty="0"/>
              <a:t>Andrew Jackson</a:t>
            </a:r>
            <a:r>
              <a:rPr lang="en-US" sz="2400" dirty="0"/>
              <a:t>, I am given to understand, was a patriot and a traitor. He was one of the greatest of generals, and wholly ignorant of the art of war. A writer brilliant, elegant, eloquent, without being able to compose a correct sentence, or spell words of four syllables. The first of statesmen, he never devised, he never framed a measure. He was the most candid of men, and was capable of the profoundest dissimulation. A most law-defying, law-obeying citizen. A stickler for discipline, he never hesitated to disobey his superior. A democratic autocrat. An urbane savage. An atrocious saint</a:t>
            </a:r>
            <a:r>
              <a:rPr lang="en-US" sz="2400" dirty="0" smtClean="0"/>
              <a:t>.“  </a:t>
            </a:r>
          </a:p>
          <a:p>
            <a:endParaRPr lang="en-US" sz="2400" dirty="0" smtClean="0"/>
          </a:p>
          <a:p>
            <a:r>
              <a:rPr lang="en-US" sz="2400" dirty="0"/>
              <a:t>	</a:t>
            </a:r>
            <a:r>
              <a:rPr lang="en-US" sz="2400" dirty="0" smtClean="0"/>
              <a:t>	James Parton, Jackson biographer</a:t>
            </a:r>
            <a:endParaRPr lang="en-US" sz="2400" dirty="0"/>
          </a:p>
        </p:txBody>
      </p:sp>
    </p:spTree>
    <p:extLst>
      <p:ext uri="{BB962C8B-B14F-4D97-AF65-F5344CB8AC3E}">
        <p14:creationId xmlns:p14="http://schemas.microsoft.com/office/powerpoint/2010/main" val="119560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024744" cy="1143000"/>
          </a:xfrm>
        </p:spPr>
        <p:txBody>
          <a:bodyPr/>
          <a:lstStyle/>
          <a:p>
            <a:r>
              <a:rPr lang="en-US" dirty="0" smtClean="0"/>
              <a:t>Jackson’s Presidency</a:t>
            </a:r>
            <a:endParaRPr lang="en-US" dirty="0"/>
          </a:p>
        </p:txBody>
      </p:sp>
      <p:sp>
        <p:nvSpPr>
          <p:cNvPr id="3" name="Content Placeholder 2"/>
          <p:cNvSpPr>
            <a:spLocks noGrp="1"/>
          </p:cNvSpPr>
          <p:nvPr>
            <p:ph idx="1"/>
          </p:nvPr>
        </p:nvSpPr>
        <p:spPr>
          <a:xfrm>
            <a:off x="685800" y="2362200"/>
            <a:ext cx="3299907" cy="3813777"/>
          </a:xfrm>
        </p:spPr>
        <p:txBody>
          <a:bodyPr/>
          <a:lstStyle/>
          <a:p>
            <a:r>
              <a:rPr lang="en-US" dirty="0" smtClean="0"/>
              <a:t>Spoils System</a:t>
            </a:r>
          </a:p>
          <a:p>
            <a:r>
              <a:rPr lang="en-US" dirty="0" smtClean="0"/>
              <a:t>Tariff of Abominations</a:t>
            </a:r>
          </a:p>
          <a:p>
            <a:r>
              <a:rPr lang="en-US" dirty="0" smtClean="0"/>
              <a:t>National Bank</a:t>
            </a:r>
          </a:p>
          <a:p>
            <a:r>
              <a:rPr lang="en-US" dirty="0"/>
              <a:t>Indian Removal</a:t>
            </a:r>
          </a:p>
          <a:p>
            <a:pPr marL="6858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599334"/>
            <a:ext cx="4363584"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445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ANDREW JACKSON</a:t>
            </a:r>
            <a:endParaRPr lang="en-US" dirty="0"/>
          </a:p>
        </p:txBody>
      </p:sp>
      <p:sp>
        <p:nvSpPr>
          <p:cNvPr id="3" name="Subtitle 2"/>
          <p:cNvSpPr>
            <a:spLocks noGrp="1"/>
          </p:cNvSpPr>
          <p:nvPr>
            <p:ph type="subTitle" idx="1"/>
          </p:nvPr>
        </p:nvSpPr>
        <p:spPr/>
        <p:txBody>
          <a:bodyPr/>
          <a:lstStyle/>
          <a:p>
            <a:r>
              <a:rPr lang="en-US" dirty="0" smtClean="0"/>
              <a:t>The Age of Jackson</a:t>
            </a:r>
            <a:endParaRPr lang="en-US" dirty="0"/>
          </a:p>
        </p:txBody>
      </p:sp>
      <p:pic>
        <p:nvPicPr>
          <p:cNvPr id="2050" name="Picture 2" descr="http://upload.wikimedia.org/wikipedia/commons/thumb/c/c1/Andrew_Jackson_Signature-.svg/606px-Andrew_Jackson_Signatu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5772150" cy="82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15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024744" cy="1143000"/>
          </a:xfrm>
        </p:spPr>
        <p:txBody>
          <a:bodyPr/>
          <a:lstStyle/>
          <a:p>
            <a:r>
              <a:rPr lang="en-US" dirty="0" smtClean="0"/>
              <a:t>Spoils System</a:t>
            </a:r>
            <a:endParaRPr lang="en-US" dirty="0"/>
          </a:p>
        </p:txBody>
      </p:sp>
      <p:sp>
        <p:nvSpPr>
          <p:cNvPr id="3" name="Content Placeholder 2"/>
          <p:cNvSpPr>
            <a:spLocks noGrp="1"/>
          </p:cNvSpPr>
          <p:nvPr>
            <p:ph idx="1"/>
          </p:nvPr>
        </p:nvSpPr>
        <p:spPr>
          <a:xfrm>
            <a:off x="533400" y="1828800"/>
            <a:ext cx="7772400" cy="4572000"/>
          </a:xfrm>
        </p:spPr>
        <p:txBody>
          <a:bodyPr>
            <a:normAutofit lnSpcReduction="10000"/>
          </a:bodyPr>
          <a:lstStyle/>
          <a:p>
            <a:r>
              <a:rPr lang="en-US" dirty="0" smtClean="0"/>
              <a:t>The </a:t>
            </a:r>
            <a:r>
              <a:rPr lang="en-US" dirty="0"/>
              <a:t>practice involved rewarding political supporters with public offices, regardless of </a:t>
            </a:r>
            <a:r>
              <a:rPr lang="en-US" dirty="0" smtClean="0"/>
              <a:t>merit.</a:t>
            </a:r>
          </a:p>
          <a:p>
            <a:pPr lvl="1"/>
            <a:r>
              <a:rPr lang="en-US" dirty="0" smtClean="0"/>
              <a:t>Secretary </a:t>
            </a:r>
            <a:r>
              <a:rPr lang="en-US" dirty="0"/>
              <a:t>of State Martin Van Buren was the main architect of the spoils system as he had engineered a political machine in NY (known as the “Albany Regency”) </a:t>
            </a:r>
          </a:p>
          <a:p>
            <a:pPr lvl="1"/>
            <a:r>
              <a:rPr lang="en-US" dirty="0" smtClean="0"/>
              <a:t>Jackson </a:t>
            </a:r>
            <a:r>
              <a:rPr lang="en-US" dirty="0"/>
              <a:t>believed in the ideal of "rotation in office" or "turn about is fair play" </a:t>
            </a:r>
            <a:endParaRPr lang="en-US" dirty="0" smtClean="0"/>
          </a:p>
          <a:p>
            <a:pPr lvl="2"/>
            <a:r>
              <a:rPr lang="en-US" dirty="0" smtClean="0"/>
              <a:t>Goal</a:t>
            </a:r>
            <a:r>
              <a:rPr lang="en-US" dirty="0"/>
              <a:t>: Let as many citizens as possible hold office for at least a short time. </a:t>
            </a:r>
            <a:endParaRPr lang="en-US" dirty="0" smtClean="0"/>
          </a:p>
          <a:p>
            <a:pPr lvl="2"/>
            <a:r>
              <a:rPr lang="en-US" dirty="0" smtClean="0"/>
              <a:t>Sought </a:t>
            </a:r>
            <a:r>
              <a:rPr lang="en-US" dirty="0"/>
              <a:t>to remove Adams-Clay officials </a:t>
            </a:r>
            <a:r>
              <a:rPr lang="en-US" dirty="0" smtClean="0"/>
              <a:t>and replace with </a:t>
            </a:r>
            <a:r>
              <a:rPr lang="en-US" dirty="0"/>
              <a:t>loyal Jacksonians. </a:t>
            </a:r>
            <a:endParaRPr lang="en-US" dirty="0" smtClean="0"/>
          </a:p>
          <a:p>
            <a:pPr lvl="2"/>
            <a:r>
              <a:rPr lang="en-US" dirty="0"/>
              <a:t>S</a:t>
            </a:r>
            <a:r>
              <a:rPr lang="en-US" dirty="0" smtClean="0"/>
              <a:t>et </a:t>
            </a:r>
            <a:r>
              <a:rPr lang="en-US" dirty="0"/>
              <a:t>a precedent for "clean sweeps" in subsequent presidencies. </a:t>
            </a:r>
            <a:endParaRPr lang="en-US" dirty="0" smtClean="0"/>
          </a:p>
        </p:txBody>
      </p:sp>
    </p:spTree>
    <p:extLst>
      <p:ext uri="{BB962C8B-B14F-4D97-AF65-F5344CB8AC3E}">
        <p14:creationId xmlns:p14="http://schemas.microsoft.com/office/powerpoint/2010/main" val="395832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778" y="533400"/>
            <a:ext cx="7024744" cy="1143000"/>
          </a:xfrm>
        </p:spPr>
        <p:txBody>
          <a:bodyPr/>
          <a:lstStyle/>
          <a:p>
            <a:r>
              <a:rPr lang="en-US" dirty="0" smtClean="0"/>
              <a:t>Spoils System</a:t>
            </a:r>
            <a:endParaRPr lang="en-US" dirty="0"/>
          </a:p>
        </p:txBody>
      </p:sp>
      <p:sp>
        <p:nvSpPr>
          <p:cNvPr id="3" name="Content Placeholder 2"/>
          <p:cNvSpPr>
            <a:spLocks noGrp="1"/>
          </p:cNvSpPr>
          <p:nvPr>
            <p:ph idx="1"/>
          </p:nvPr>
        </p:nvSpPr>
        <p:spPr>
          <a:xfrm>
            <a:off x="762000" y="2057400"/>
            <a:ext cx="7467600" cy="4191000"/>
          </a:xfrm>
        </p:spPr>
        <p:txBody>
          <a:bodyPr/>
          <a:lstStyle/>
          <a:p>
            <a:r>
              <a:rPr lang="en-US" dirty="0" smtClean="0"/>
              <a:t>Consequences </a:t>
            </a:r>
            <a:r>
              <a:rPr lang="en-US" dirty="0"/>
              <a:t>of the spoils system </a:t>
            </a:r>
            <a:endParaRPr lang="en-US" dirty="0" smtClean="0"/>
          </a:p>
          <a:p>
            <a:pPr lvl="1"/>
            <a:r>
              <a:rPr lang="en-US" dirty="0" smtClean="0"/>
              <a:t>A </a:t>
            </a:r>
            <a:r>
              <a:rPr lang="en-US" dirty="0"/>
              <a:t>national political machine was built around </a:t>
            </a:r>
            <a:r>
              <a:rPr lang="en-US" dirty="0" smtClean="0"/>
              <a:t>Jackson.</a:t>
            </a:r>
          </a:p>
          <a:p>
            <a:pPr lvl="1"/>
            <a:r>
              <a:rPr lang="en-US" dirty="0" smtClean="0"/>
              <a:t>Competence </a:t>
            </a:r>
            <a:r>
              <a:rPr lang="en-US" dirty="0"/>
              <a:t>and merit were </a:t>
            </a:r>
            <a:r>
              <a:rPr lang="en-US" dirty="0" smtClean="0"/>
              <a:t>not as important </a:t>
            </a:r>
            <a:r>
              <a:rPr lang="en-US" dirty="0"/>
              <a:t>and many able citizens were left out as a result. </a:t>
            </a:r>
          </a:p>
          <a:p>
            <a:pPr lvl="1"/>
            <a:r>
              <a:rPr lang="en-US" dirty="0" smtClean="0"/>
              <a:t>Political </a:t>
            </a:r>
            <a:r>
              <a:rPr lang="en-US" dirty="0"/>
              <a:t>corruption resulted </a:t>
            </a:r>
          </a:p>
          <a:p>
            <a:endParaRPr lang="en-US" dirty="0"/>
          </a:p>
        </p:txBody>
      </p:sp>
    </p:spTree>
    <p:extLst>
      <p:ext uri="{BB962C8B-B14F-4D97-AF65-F5344CB8AC3E}">
        <p14:creationId xmlns:p14="http://schemas.microsoft.com/office/powerpoint/2010/main" val="4128682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smtClean="0"/>
              <a:t>Spoils System</a:t>
            </a:r>
            <a:endParaRPr lang="en-US" dirty="0"/>
          </a:p>
        </p:txBody>
      </p:sp>
      <p:sp>
        <p:nvSpPr>
          <p:cNvPr id="3" name="Content Placeholder 2"/>
          <p:cNvSpPr>
            <a:spLocks noGrp="1"/>
          </p:cNvSpPr>
          <p:nvPr>
            <p:ph idx="1"/>
          </p:nvPr>
        </p:nvSpPr>
        <p:spPr>
          <a:xfrm>
            <a:off x="838200" y="2057400"/>
            <a:ext cx="7543800" cy="4495800"/>
          </a:xfrm>
        </p:spPr>
        <p:txBody>
          <a:bodyPr>
            <a:normAutofit lnSpcReduction="10000"/>
          </a:bodyPr>
          <a:lstStyle/>
          <a:p>
            <a:r>
              <a:rPr lang="en-US" b="1" dirty="0"/>
              <a:t>"Kitchen Cabinet" </a:t>
            </a:r>
            <a:endParaRPr lang="en-US" b="1" dirty="0" smtClean="0"/>
          </a:p>
          <a:p>
            <a:pPr lvl="1"/>
            <a:r>
              <a:rPr lang="en-US" dirty="0" smtClean="0"/>
              <a:t>Jackson </a:t>
            </a:r>
            <a:r>
              <a:rPr lang="en-US" dirty="0"/>
              <a:t>met at times with an unofficial group of about 13 temporary </a:t>
            </a:r>
            <a:r>
              <a:rPr lang="en-US" dirty="0" smtClean="0"/>
              <a:t>advisors.</a:t>
            </a:r>
          </a:p>
          <a:p>
            <a:pPr lvl="1"/>
            <a:r>
              <a:rPr lang="en-US" dirty="0" smtClean="0"/>
              <a:t>Some </a:t>
            </a:r>
            <a:r>
              <a:rPr lang="en-US" dirty="0"/>
              <a:t>were newspaper people who kept Jackson in touch with public opinion. </a:t>
            </a:r>
            <a:endParaRPr lang="en-US" dirty="0" smtClean="0"/>
          </a:p>
          <a:p>
            <a:pPr lvl="1"/>
            <a:r>
              <a:rPr lang="en-US" dirty="0" smtClean="0"/>
              <a:t>Critics were angry </a:t>
            </a:r>
            <a:r>
              <a:rPr lang="en-US" dirty="0"/>
              <a:t>that advisors not answerable to Congress as was the official cabinet </a:t>
            </a:r>
            <a:endParaRPr lang="en-US" dirty="0" smtClean="0"/>
          </a:p>
          <a:p>
            <a:pPr lvl="1"/>
            <a:r>
              <a:rPr lang="en-US" dirty="0" smtClean="0"/>
              <a:t>Congress </a:t>
            </a:r>
            <a:r>
              <a:rPr lang="en-US" dirty="0"/>
              <a:t>saw it as a threat to checks and balances </a:t>
            </a:r>
          </a:p>
          <a:p>
            <a:pPr lvl="1"/>
            <a:r>
              <a:rPr lang="en-US" dirty="0" smtClean="0"/>
              <a:t>Yet</a:t>
            </a:r>
            <a:r>
              <a:rPr lang="en-US" dirty="0"/>
              <a:t>, the group never met officially and its influence was greatly exaggerated. </a:t>
            </a:r>
            <a:endParaRPr lang="en-US" dirty="0" smtClean="0"/>
          </a:p>
          <a:p>
            <a:pPr lvl="1"/>
            <a:r>
              <a:rPr lang="en-US" dirty="0" smtClean="0"/>
              <a:t>Not </a:t>
            </a:r>
            <a:r>
              <a:rPr lang="en-US" dirty="0"/>
              <a:t>unconstitutional: presidents are free to consult with unofficial advisers</a:t>
            </a:r>
          </a:p>
        </p:txBody>
      </p:sp>
    </p:spTree>
    <p:extLst>
      <p:ext uri="{BB962C8B-B14F-4D97-AF65-F5344CB8AC3E}">
        <p14:creationId xmlns:p14="http://schemas.microsoft.com/office/powerpoint/2010/main" val="2973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inVertical)">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024744" cy="1143000"/>
          </a:xfrm>
        </p:spPr>
        <p:txBody>
          <a:bodyPr/>
          <a:lstStyle/>
          <a:p>
            <a:r>
              <a:rPr lang="en-US" dirty="0" smtClean="0"/>
              <a:t>Tariff of Abominations</a:t>
            </a:r>
            <a:endParaRPr lang="en-US" dirty="0"/>
          </a:p>
        </p:txBody>
      </p:sp>
      <p:sp>
        <p:nvSpPr>
          <p:cNvPr id="3" name="Content Placeholder 2"/>
          <p:cNvSpPr>
            <a:spLocks noGrp="1"/>
          </p:cNvSpPr>
          <p:nvPr>
            <p:ph idx="1"/>
          </p:nvPr>
        </p:nvSpPr>
        <p:spPr>
          <a:xfrm>
            <a:off x="685800" y="1752600"/>
            <a:ext cx="7696200" cy="4648200"/>
          </a:xfrm>
        </p:spPr>
        <p:txBody>
          <a:bodyPr>
            <a:normAutofit/>
          </a:bodyPr>
          <a:lstStyle/>
          <a:p>
            <a:r>
              <a:rPr lang="en-US" dirty="0"/>
              <a:t>Congress had increased the tariff in 1824 from 23% on dutiable goods to 37%; the tariff was largely protective </a:t>
            </a:r>
            <a:endParaRPr lang="en-US" dirty="0" smtClean="0"/>
          </a:p>
          <a:p>
            <a:r>
              <a:rPr lang="en-US" dirty="0" smtClean="0"/>
              <a:t>New </a:t>
            </a:r>
            <a:r>
              <a:rPr lang="en-US" dirty="0"/>
              <a:t>England pushed for passage of a new tariff in 1828 that would raise duties to an unprecedented 45% </a:t>
            </a:r>
            <a:endParaRPr lang="en-US" dirty="0" smtClean="0"/>
          </a:p>
          <a:p>
            <a:pPr lvl="1"/>
            <a:r>
              <a:rPr lang="en-US" b="1" dirty="0" smtClean="0"/>
              <a:t>Daniel </a:t>
            </a:r>
            <a:r>
              <a:rPr lang="en-US" b="1" dirty="0"/>
              <a:t>Webster argued for it (reversing his previous position on the 1816 </a:t>
            </a:r>
            <a:r>
              <a:rPr lang="en-US" b="1" dirty="0" smtClean="0"/>
              <a:t>tariff)</a:t>
            </a:r>
          </a:p>
          <a:p>
            <a:pPr lvl="1"/>
            <a:r>
              <a:rPr lang="en-US" dirty="0" smtClean="0"/>
              <a:t>John </a:t>
            </a:r>
            <a:r>
              <a:rPr lang="en-US" dirty="0"/>
              <a:t>C. Calhoun argued against it arguing the tariff would hurt the South. </a:t>
            </a:r>
            <a:endParaRPr lang="en-US" dirty="0" smtClean="0"/>
          </a:p>
        </p:txBody>
      </p:sp>
    </p:spTree>
    <p:extLst>
      <p:ext uri="{BB962C8B-B14F-4D97-AF65-F5344CB8AC3E}">
        <p14:creationId xmlns:p14="http://schemas.microsoft.com/office/powerpoint/2010/main" val="408696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024744" cy="1143000"/>
          </a:xfrm>
        </p:spPr>
        <p:txBody>
          <a:bodyPr/>
          <a:lstStyle/>
          <a:p>
            <a:r>
              <a:rPr lang="en-US" dirty="0" smtClean="0"/>
              <a:t>Tariff of Abominations</a:t>
            </a:r>
            <a:endParaRPr lang="en-US" dirty="0"/>
          </a:p>
        </p:txBody>
      </p:sp>
      <p:sp>
        <p:nvSpPr>
          <p:cNvPr id="3" name="Content Placeholder 2"/>
          <p:cNvSpPr>
            <a:spLocks noGrp="1"/>
          </p:cNvSpPr>
          <p:nvPr>
            <p:ph idx="1"/>
          </p:nvPr>
        </p:nvSpPr>
        <p:spPr>
          <a:xfrm>
            <a:off x="533400" y="1768522"/>
            <a:ext cx="4267200" cy="4648200"/>
          </a:xfrm>
        </p:spPr>
        <p:txBody>
          <a:bodyPr>
            <a:normAutofit fontScale="77500" lnSpcReduction="20000"/>
          </a:bodyPr>
          <a:lstStyle/>
          <a:p>
            <a:r>
              <a:rPr lang="en-US" dirty="0"/>
              <a:t>The tariff passed and furious Southerners called it the “Tariff of Abominations” </a:t>
            </a:r>
          </a:p>
          <a:p>
            <a:pPr lvl="1"/>
            <a:r>
              <a:rPr lang="en-US" dirty="0"/>
              <a:t>Southerners feared the power of the federal gov’t had become too strong. </a:t>
            </a:r>
          </a:p>
          <a:p>
            <a:pPr lvl="1"/>
            <a:r>
              <a:rPr lang="en-US" dirty="0"/>
              <a:t>Southerners argued they would suffer both as consumers and exporters.</a:t>
            </a:r>
          </a:p>
          <a:p>
            <a:pPr lvl="1"/>
            <a:r>
              <a:rPr lang="en-US" b="1" dirty="0"/>
              <a:t>John C. Calhoun's "The South Carolina Exposition" </a:t>
            </a:r>
          </a:p>
          <a:p>
            <a:pPr lvl="2"/>
            <a:r>
              <a:rPr lang="en-US" dirty="0"/>
              <a:t>Written secretly as Calhoun was Adams’ vice-president</a:t>
            </a:r>
          </a:p>
          <a:p>
            <a:pPr lvl="2"/>
            <a:r>
              <a:rPr lang="en-US" dirty="0"/>
              <a:t> Denounced the tariff as unjust and unconstitutional </a:t>
            </a:r>
          </a:p>
          <a:p>
            <a:pPr lvl="2"/>
            <a:r>
              <a:rPr lang="en-US" dirty="0"/>
              <a:t>Said states should nullify the tariff (similar to Jefferson’s and Madison’s Virginia and Kentucky Resolutions of 1798) </a:t>
            </a:r>
          </a:p>
          <a:p>
            <a:endParaRPr lang="en-US" dirty="0"/>
          </a:p>
        </p:txBody>
      </p:sp>
      <p:pic>
        <p:nvPicPr>
          <p:cNvPr id="4" name="Picture 3"/>
          <p:cNvPicPr>
            <a:picLocks noChangeAspect="1"/>
          </p:cNvPicPr>
          <p:nvPr/>
        </p:nvPicPr>
        <p:blipFill>
          <a:blip r:embed="rId2"/>
          <a:stretch>
            <a:fillRect/>
          </a:stretch>
        </p:blipFill>
        <p:spPr>
          <a:xfrm>
            <a:off x="5257800" y="1768522"/>
            <a:ext cx="3747247" cy="4343400"/>
          </a:xfrm>
          <a:prstGeom prst="rect">
            <a:avLst/>
          </a:prstGeom>
        </p:spPr>
      </p:pic>
    </p:spTree>
    <p:extLst>
      <p:ext uri="{BB962C8B-B14F-4D97-AF65-F5344CB8AC3E}">
        <p14:creationId xmlns:p14="http://schemas.microsoft.com/office/powerpoint/2010/main" val="9414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normAutofit fontScale="90000"/>
          </a:bodyPr>
          <a:lstStyle/>
          <a:p>
            <a:r>
              <a:rPr lang="en-US" b="1" dirty="0"/>
              <a:t>Webster-Hayne Debate </a:t>
            </a:r>
            <a:br>
              <a:rPr lang="en-US" b="1" dirty="0"/>
            </a:br>
            <a:endParaRPr lang="en-US" dirty="0"/>
          </a:p>
        </p:txBody>
      </p:sp>
      <p:sp>
        <p:nvSpPr>
          <p:cNvPr id="3" name="Content Placeholder 2"/>
          <p:cNvSpPr>
            <a:spLocks noGrp="1"/>
          </p:cNvSpPr>
          <p:nvPr>
            <p:ph idx="1"/>
          </p:nvPr>
        </p:nvSpPr>
        <p:spPr>
          <a:xfrm>
            <a:off x="762000" y="1752600"/>
            <a:ext cx="7058809" cy="4343400"/>
          </a:xfrm>
        </p:spPr>
        <p:txBody>
          <a:bodyPr>
            <a:normAutofit lnSpcReduction="10000"/>
          </a:bodyPr>
          <a:lstStyle/>
          <a:p>
            <a:r>
              <a:rPr lang="en-US" b="1" dirty="0" smtClean="0"/>
              <a:t>S.C. Senator </a:t>
            </a:r>
            <a:r>
              <a:rPr lang="en-US" b="1" dirty="0"/>
              <a:t>Robert Y. Hayne </a:t>
            </a:r>
            <a:r>
              <a:rPr lang="en-US" dirty="0"/>
              <a:t>argued against the “Tariff of Abominations” of </a:t>
            </a:r>
            <a:r>
              <a:rPr lang="en-US" dirty="0" smtClean="0"/>
              <a:t>1828; argued for state’s rights </a:t>
            </a:r>
          </a:p>
          <a:p>
            <a:r>
              <a:rPr lang="en-US" dirty="0" smtClean="0"/>
              <a:t>Accused </a:t>
            </a:r>
            <a:r>
              <a:rPr lang="en-US" dirty="0"/>
              <a:t>New England of disloyalty during the War of </a:t>
            </a:r>
            <a:r>
              <a:rPr lang="en-US" dirty="0" smtClean="0"/>
              <a:t>1812</a:t>
            </a:r>
          </a:p>
          <a:p>
            <a:r>
              <a:rPr lang="en-US" dirty="0" smtClean="0"/>
              <a:t>Condemned </a:t>
            </a:r>
            <a:r>
              <a:rPr lang="en-US" dirty="0"/>
              <a:t>New England's selfishness regarding the protective tariff. </a:t>
            </a:r>
            <a:endParaRPr lang="en-US" dirty="0" smtClean="0"/>
          </a:p>
          <a:p>
            <a:r>
              <a:rPr lang="en-US" dirty="0" smtClean="0"/>
              <a:t>Proclaimed </a:t>
            </a:r>
            <a:r>
              <a:rPr lang="en-US" dirty="0"/>
              <a:t>Calhoun's doctrine of nullification was the only means of protecting southern rights. </a:t>
            </a:r>
          </a:p>
          <a:p>
            <a:pPr lvl="1"/>
            <a:r>
              <a:rPr lang="en-US" dirty="0" smtClean="0"/>
              <a:t>Hayne’s </a:t>
            </a:r>
            <a:r>
              <a:rPr lang="en-US" dirty="0"/>
              <a:t>arguments later used by nullifiers and secessionists</a:t>
            </a:r>
          </a:p>
        </p:txBody>
      </p:sp>
    </p:spTree>
    <p:extLst>
      <p:ext uri="{BB962C8B-B14F-4D97-AF65-F5344CB8AC3E}">
        <p14:creationId xmlns:p14="http://schemas.microsoft.com/office/powerpoint/2010/main" val="136863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normAutofit fontScale="90000"/>
          </a:bodyPr>
          <a:lstStyle/>
          <a:p>
            <a:r>
              <a:rPr lang="en-US" b="1" dirty="0"/>
              <a:t>Webster-Hayne Debate </a:t>
            </a:r>
            <a:br>
              <a:rPr lang="en-US" b="1" dirty="0"/>
            </a:br>
            <a:endParaRPr lang="en-US" dirty="0"/>
          </a:p>
        </p:txBody>
      </p:sp>
      <p:sp>
        <p:nvSpPr>
          <p:cNvPr id="3" name="Content Placeholder 2"/>
          <p:cNvSpPr>
            <a:spLocks noGrp="1"/>
          </p:cNvSpPr>
          <p:nvPr>
            <p:ph idx="1"/>
          </p:nvPr>
        </p:nvSpPr>
        <p:spPr>
          <a:xfrm>
            <a:off x="762000" y="1752600"/>
            <a:ext cx="4495800" cy="4495800"/>
          </a:xfrm>
        </p:spPr>
        <p:txBody>
          <a:bodyPr>
            <a:normAutofit fontScale="77500" lnSpcReduction="20000"/>
          </a:bodyPr>
          <a:lstStyle/>
          <a:p>
            <a:r>
              <a:rPr lang="en-US" b="1" dirty="0" smtClean="0"/>
              <a:t>Daniel </a:t>
            </a:r>
            <a:r>
              <a:rPr lang="en-US" b="1" dirty="0"/>
              <a:t>Webster</a:t>
            </a:r>
            <a:r>
              <a:rPr lang="en-US" dirty="0"/>
              <a:t>, from New England, spoke on behalf of the Union. </a:t>
            </a:r>
            <a:endParaRPr lang="en-US" dirty="0" smtClean="0"/>
          </a:p>
          <a:p>
            <a:pPr lvl="1"/>
            <a:r>
              <a:rPr lang="en-US" dirty="0" smtClean="0"/>
              <a:t>Insisted </a:t>
            </a:r>
            <a:r>
              <a:rPr lang="en-US" dirty="0"/>
              <a:t>the people not the states had framed the Constitution; assailed the doctrine of nullification </a:t>
            </a:r>
          </a:p>
          <a:p>
            <a:pPr lvl="1"/>
            <a:r>
              <a:rPr lang="en-US" dirty="0" smtClean="0"/>
              <a:t>He went against Jefferson </a:t>
            </a:r>
            <a:r>
              <a:rPr lang="en-US" dirty="0"/>
              <a:t>and Madison’s “compact theory” of </a:t>
            </a:r>
            <a:r>
              <a:rPr lang="en-US" dirty="0" smtClean="0"/>
              <a:t>government</a:t>
            </a:r>
          </a:p>
          <a:p>
            <a:pPr lvl="1"/>
            <a:r>
              <a:rPr lang="en-US" dirty="0" smtClean="0"/>
              <a:t>"</a:t>
            </a:r>
            <a:r>
              <a:rPr lang="en-US" dirty="0"/>
              <a:t>Liberty and Union, now and forever, one and inseparable.” </a:t>
            </a:r>
            <a:endParaRPr lang="en-US" dirty="0" smtClean="0"/>
          </a:p>
          <a:p>
            <a:pPr lvl="1"/>
            <a:r>
              <a:rPr lang="en-US" dirty="0" smtClean="0"/>
              <a:t>Result </a:t>
            </a:r>
            <a:r>
              <a:rPr lang="en-US" dirty="0"/>
              <a:t>of the debate: </a:t>
            </a:r>
            <a:endParaRPr lang="en-US" dirty="0" smtClean="0"/>
          </a:p>
          <a:p>
            <a:pPr lvl="1"/>
            <a:r>
              <a:rPr lang="en-US" dirty="0" smtClean="0"/>
              <a:t>Illustrated </a:t>
            </a:r>
            <a:r>
              <a:rPr lang="en-US" dirty="0"/>
              <a:t>the rising sectionalism in the country </a:t>
            </a:r>
            <a:endParaRPr lang="en-US" dirty="0" smtClean="0"/>
          </a:p>
          <a:p>
            <a:pPr lvl="1"/>
            <a:r>
              <a:rPr lang="en-US" dirty="0" smtClean="0"/>
              <a:t>Some </a:t>
            </a:r>
            <a:r>
              <a:rPr lang="en-US" dirty="0"/>
              <a:t>credit Webster for helping win the Civil War by arousing a new generation of northerners to fight for ideal of Union. </a:t>
            </a:r>
          </a:p>
        </p:txBody>
      </p:sp>
      <p:pic>
        <p:nvPicPr>
          <p:cNvPr id="4" name="Picture 3"/>
          <p:cNvPicPr>
            <a:picLocks noChangeAspect="1"/>
          </p:cNvPicPr>
          <p:nvPr/>
        </p:nvPicPr>
        <p:blipFill>
          <a:blip r:embed="rId2"/>
          <a:stretch>
            <a:fillRect/>
          </a:stretch>
        </p:blipFill>
        <p:spPr>
          <a:xfrm>
            <a:off x="5257800" y="1557170"/>
            <a:ext cx="3389130" cy="4346062"/>
          </a:xfrm>
          <a:prstGeom prst="rect">
            <a:avLst/>
          </a:prstGeom>
        </p:spPr>
      </p:pic>
    </p:spTree>
    <p:extLst>
      <p:ext uri="{BB962C8B-B14F-4D97-AF65-F5344CB8AC3E}">
        <p14:creationId xmlns:p14="http://schemas.microsoft.com/office/powerpoint/2010/main" val="362877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924800" cy="877336"/>
          </a:xfrm>
        </p:spPr>
        <p:txBody>
          <a:bodyPr>
            <a:normAutofit fontScale="90000"/>
          </a:bodyPr>
          <a:lstStyle/>
          <a:p>
            <a:r>
              <a:rPr lang="en-US" dirty="0" smtClean="0"/>
              <a:t>Tariff of 1832 and Nullification Crisis</a:t>
            </a:r>
            <a:endParaRPr lang="en-US" dirty="0"/>
          </a:p>
        </p:txBody>
      </p:sp>
      <p:sp>
        <p:nvSpPr>
          <p:cNvPr id="3" name="Content Placeholder 2"/>
          <p:cNvSpPr>
            <a:spLocks noGrp="1"/>
          </p:cNvSpPr>
          <p:nvPr>
            <p:ph idx="1"/>
          </p:nvPr>
        </p:nvSpPr>
        <p:spPr>
          <a:xfrm>
            <a:off x="838200" y="2209800"/>
            <a:ext cx="7230034" cy="3962400"/>
          </a:xfrm>
        </p:spPr>
        <p:txBody>
          <a:bodyPr>
            <a:normAutofit fontScale="92500" lnSpcReduction="10000"/>
          </a:bodyPr>
          <a:lstStyle/>
          <a:p>
            <a:r>
              <a:rPr lang="en-US" dirty="0"/>
              <a:t>Calhoun resigned the vice presidency in </a:t>
            </a:r>
            <a:r>
              <a:rPr lang="en-US" dirty="0" smtClean="0"/>
              <a:t>1832.</a:t>
            </a:r>
          </a:p>
          <a:p>
            <a:r>
              <a:rPr lang="en-US" dirty="0" smtClean="0"/>
              <a:t>The </a:t>
            </a:r>
            <a:r>
              <a:rPr lang="en-US" dirty="0"/>
              <a:t>1832 Tariff Controversy became the major wedge between Calhoun and Jackson </a:t>
            </a:r>
            <a:endParaRPr lang="en-US" dirty="0" smtClean="0"/>
          </a:p>
          <a:p>
            <a:r>
              <a:rPr lang="en-US" dirty="0" smtClean="0"/>
              <a:t>Up </a:t>
            </a:r>
            <a:r>
              <a:rPr lang="en-US" dirty="0"/>
              <a:t>until this time, Calhoun had publicly been a strong nationalist. </a:t>
            </a:r>
            <a:endParaRPr lang="en-US" dirty="0" smtClean="0"/>
          </a:p>
          <a:p>
            <a:pPr lvl="1"/>
            <a:r>
              <a:rPr lang="en-US" dirty="0" smtClean="0"/>
              <a:t>Saw </a:t>
            </a:r>
            <a:r>
              <a:rPr lang="en-US" dirty="0"/>
              <a:t>himself in line for the presidency after Jackson served 1 </a:t>
            </a:r>
            <a:r>
              <a:rPr lang="en-US" dirty="0" smtClean="0"/>
              <a:t>term.</a:t>
            </a:r>
          </a:p>
          <a:p>
            <a:pPr lvl="1"/>
            <a:r>
              <a:rPr lang="en-US" dirty="0" smtClean="0"/>
              <a:t>His </a:t>
            </a:r>
            <a:r>
              <a:rPr lang="en-US" dirty="0"/>
              <a:t>falling out with Jackson destroyed his presidential hopes. </a:t>
            </a:r>
          </a:p>
          <a:p>
            <a:pPr lvl="1"/>
            <a:r>
              <a:rPr lang="en-US" dirty="0" smtClean="0"/>
              <a:t>Calhoun </a:t>
            </a:r>
            <a:r>
              <a:rPr lang="en-US" dirty="0"/>
              <a:t>became a fierce sectionalist: as a leader of the Senate he </a:t>
            </a:r>
            <a:r>
              <a:rPr lang="en-US" dirty="0" smtClean="0"/>
              <a:t>protected </a:t>
            </a:r>
            <a:r>
              <a:rPr lang="en-US" dirty="0"/>
              <a:t>slavery and states rights’ </a:t>
            </a:r>
          </a:p>
        </p:txBody>
      </p:sp>
    </p:spTree>
    <p:extLst>
      <p:ext uri="{BB962C8B-B14F-4D97-AF65-F5344CB8AC3E}">
        <p14:creationId xmlns:p14="http://schemas.microsoft.com/office/powerpoint/2010/main" val="407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7664"/>
            <a:ext cx="7848600" cy="877336"/>
          </a:xfrm>
        </p:spPr>
        <p:txBody>
          <a:bodyPr>
            <a:normAutofit fontScale="90000"/>
          </a:bodyPr>
          <a:lstStyle/>
          <a:p>
            <a:r>
              <a:rPr lang="en-US" dirty="0" smtClean="0"/>
              <a:t>Tariff of 1832 and Nullification Crisis</a:t>
            </a:r>
            <a:endParaRPr lang="en-US" dirty="0"/>
          </a:p>
        </p:txBody>
      </p:sp>
      <p:sp>
        <p:nvSpPr>
          <p:cNvPr id="3" name="Content Placeholder 2"/>
          <p:cNvSpPr>
            <a:spLocks noGrp="1"/>
          </p:cNvSpPr>
          <p:nvPr>
            <p:ph idx="1"/>
          </p:nvPr>
        </p:nvSpPr>
        <p:spPr>
          <a:xfrm>
            <a:off x="1043492" y="2323652"/>
            <a:ext cx="7186108" cy="4000948"/>
          </a:xfrm>
        </p:spPr>
        <p:txBody>
          <a:bodyPr>
            <a:normAutofit fontScale="92500" lnSpcReduction="10000"/>
          </a:bodyPr>
          <a:lstStyle/>
          <a:p>
            <a:r>
              <a:rPr lang="en-US" dirty="0" smtClean="0"/>
              <a:t>Jackson </a:t>
            </a:r>
            <a:r>
              <a:rPr lang="en-US" dirty="0"/>
              <a:t>attempted to lower the tariff of 1828 to conciliate the </a:t>
            </a:r>
            <a:r>
              <a:rPr lang="en-US" dirty="0" smtClean="0"/>
              <a:t>South</a:t>
            </a:r>
          </a:p>
          <a:p>
            <a:r>
              <a:rPr lang="en-US" dirty="0" smtClean="0"/>
              <a:t>Lowered </a:t>
            </a:r>
            <a:r>
              <a:rPr lang="en-US" dirty="0"/>
              <a:t>duties to 35% from </a:t>
            </a:r>
            <a:r>
              <a:rPr lang="en-US" dirty="0" smtClean="0"/>
              <a:t>45%</a:t>
            </a:r>
          </a:p>
          <a:p>
            <a:r>
              <a:rPr lang="en-US" dirty="0" smtClean="0"/>
              <a:t>law was still protective; not merely a revenue-based tariff</a:t>
            </a:r>
          </a:p>
          <a:p>
            <a:r>
              <a:rPr lang="en-US" dirty="0" smtClean="0"/>
              <a:t>Fell far short of meeting all Southern demands </a:t>
            </a:r>
          </a:p>
          <a:p>
            <a:r>
              <a:rPr lang="en-US" dirty="0" smtClean="0"/>
              <a:t>South </a:t>
            </a:r>
            <a:r>
              <a:rPr lang="en-US" dirty="0"/>
              <a:t>Carolina took drastic action by </a:t>
            </a:r>
            <a:r>
              <a:rPr lang="en-US" b="1" dirty="0"/>
              <a:t>nullifying</a:t>
            </a:r>
            <a:r>
              <a:rPr lang="en-US" dirty="0"/>
              <a:t> the Tariff of 1832 </a:t>
            </a:r>
            <a:r>
              <a:rPr lang="en-US" dirty="0" smtClean="0"/>
              <a:t>	</a:t>
            </a:r>
          </a:p>
          <a:p>
            <a:pPr lvl="1"/>
            <a:r>
              <a:rPr lang="en-US" dirty="0" smtClean="0"/>
              <a:t>Called </a:t>
            </a:r>
            <a:r>
              <a:rPr lang="en-US" dirty="0"/>
              <a:t>upon state legislature to make necessary military preparations </a:t>
            </a:r>
            <a:endParaRPr lang="en-US" dirty="0" smtClean="0"/>
          </a:p>
          <a:p>
            <a:pPr lvl="1"/>
            <a:r>
              <a:rPr lang="en-US" dirty="0" smtClean="0"/>
              <a:t>Threatened </a:t>
            </a:r>
            <a:r>
              <a:rPr lang="en-US" dirty="0"/>
              <a:t>to secede from the Union if Jackson attempted tariff collections by force</a:t>
            </a:r>
          </a:p>
        </p:txBody>
      </p:sp>
    </p:spTree>
    <p:extLst>
      <p:ext uri="{BB962C8B-B14F-4D97-AF65-F5344CB8AC3E}">
        <p14:creationId xmlns:p14="http://schemas.microsoft.com/office/powerpoint/2010/main" val="64850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024744" cy="1143000"/>
          </a:xfrm>
        </p:spPr>
        <p:txBody>
          <a:bodyPr>
            <a:normAutofit fontScale="90000"/>
          </a:bodyPr>
          <a:lstStyle/>
          <a:p>
            <a:r>
              <a:rPr lang="en-US" dirty="0" smtClean="0"/>
              <a:t>Tariff Compromise &amp; Force Bill</a:t>
            </a:r>
            <a:endParaRPr lang="en-US" dirty="0"/>
          </a:p>
        </p:txBody>
      </p:sp>
      <p:sp>
        <p:nvSpPr>
          <p:cNvPr id="3" name="Content Placeholder 2"/>
          <p:cNvSpPr>
            <a:spLocks noGrp="1"/>
          </p:cNvSpPr>
          <p:nvPr>
            <p:ph idx="1"/>
          </p:nvPr>
        </p:nvSpPr>
        <p:spPr>
          <a:xfrm>
            <a:off x="685800" y="1319284"/>
            <a:ext cx="4572000" cy="4343400"/>
          </a:xfrm>
        </p:spPr>
        <p:txBody>
          <a:bodyPr>
            <a:noAutofit/>
          </a:bodyPr>
          <a:lstStyle/>
          <a:p>
            <a:r>
              <a:rPr lang="en-US" sz="1800" b="1" dirty="0"/>
              <a:t>Henry Clay </a:t>
            </a:r>
            <a:r>
              <a:rPr lang="en-US" sz="1800" dirty="0"/>
              <a:t>proposed a compromise tariff in </a:t>
            </a:r>
            <a:r>
              <a:rPr lang="en-US" sz="1800" dirty="0" smtClean="0"/>
              <a:t>1833.</a:t>
            </a:r>
          </a:p>
          <a:p>
            <a:pPr lvl="1"/>
            <a:r>
              <a:rPr lang="en-US" sz="1800" dirty="0" smtClean="0"/>
              <a:t>The </a:t>
            </a:r>
            <a:r>
              <a:rPr lang="en-US" sz="1800" dirty="0"/>
              <a:t>1832 tariff would be reduced by 10% over eight years. </a:t>
            </a:r>
            <a:endParaRPr lang="en-US" sz="1800" dirty="0" smtClean="0"/>
          </a:p>
          <a:p>
            <a:pPr lvl="1"/>
            <a:r>
              <a:rPr lang="en-US" sz="1800" dirty="0" smtClean="0"/>
              <a:t>Many </a:t>
            </a:r>
            <a:r>
              <a:rPr lang="en-US" sz="1800" dirty="0"/>
              <a:t>in New England and the Mid-Atlantic states opposed it. </a:t>
            </a:r>
            <a:endParaRPr lang="en-US" sz="1800" dirty="0" smtClean="0"/>
          </a:p>
          <a:p>
            <a:pPr lvl="1"/>
            <a:r>
              <a:rPr lang="en-US" sz="1800" dirty="0" smtClean="0"/>
              <a:t>Calhoun </a:t>
            </a:r>
            <a:r>
              <a:rPr lang="en-US" sz="1800" dirty="0"/>
              <a:t>and the South favored </a:t>
            </a:r>
            <a:r>
              <a:rPr lang="en-US" sz="1800" dirty="0" smtClean="0"/>
              <a:t>it;  South Carolina accepted it.</a:t>
            </a:r>
          </a:p>
          <a:p>
            <a:pPr lvl="1"/>
            <a:r>
              <a:rPr lang="en-US" sz="1800" b="1" dirty="0" smtClean="0"/>
              <a:t>Force </a:t>
            </a:r>
            <a:r>
              <a:rPr lang="en-US" sz="1800" b="1" dirty="0"/>
              <a:t>Bill </a:t>
            </a:r>
            <a:r>
              <a:rPr lang="en-US" sz="1800" dirty="0"/>
              <a:t>(1833) was passed by Congress as a face-saving device </a:t>
            </a:r>
            <a:endParaRPr lang="en-US" sz="1800" dirty="0" smtClean="0"/>
          </a:p>
          <a:p>
            <a:pPr lvl="2"/>
            <a:r>
              <a:rPr lang="en-US" sz="1800" dirty="0" smtClean="0"/>
              <a:t>President </a:t>
            </a:r>
            <a:r>
              <a:rPr lang="en-US" sz="1800" dirty="0"/>
              <a:t>in the future could use military force to collect federal tariffs if necessary. </a:t>
            </a:r>
            <a:endParaRPr lang="en-US" sz="1800" dirty="0" smtClean="0"/>
          </a:p>
          <a:p>
            <a:pPr lvl="2"/>
            <a:r>
              <a:rPr lang="en-US" sz="1800" dirty="0" smtClean="0"/>
              <a:t>Dubbed </a:t>
            </a:r>
            <a:r>
              <a:rPr lang="en-US" sz="1800" dirty="0"/>
              <a:t>the "Bloody Bill" by South Carolinians (who symbolically nullified it) </a:t>
            </a:r>
          </a:p>
        </p:txBody>
      </p:sp>
      <p:pic>
        <p:nvPicPr>
          <p:cNvPr id="4" name="Picture 3"/>
          <p:cNvPicPr>
            <a:picLocks noChangeAspect="1"/>
          </p:cNvPicPr>
          <p:nvPr/>
        </p:nvPicPr>
        <p:blipFill>
          <a:blip r:embed="rId2"/>
          <a:stretch>
            <a:fillRect/>
          </a:stretch>
        </p:blipFill>
        <p:spPr>
          <a:xfrm>
            <a:off x="5370408" y="2057399"/>
            <a:ext cx="3011592" cy="3891083"/>
          </a:xfrm>
          <a:prstGeom prst="rect">
            <a:avLst/>
          </a:prstGeom>
        </p:spPr>
      </p:pic>
    </p:spTree>
    <p:extLst>
      <p:ext uri="{BB962C8B-B14F-4D97-AF65-F5344CB8AC3E}">
        <p14:creationId xmlns:p14="http://schemas.microsoft.com/office/powerpoint/2010/main" val="418495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smtClean="0"/>
              <a:t>Rise of Andrew Jackson</a:t>
            </a:r>
            <a:endParaRPr lang="en-US" dirty="0"/>
          </a:p>
        </p:txBody>
      </p:sp>
      <p:sp>
        <p:nvSpPr>
          <p:cNvPr id="3" name="Content Placeholder 2"/>
          <p:cNvSpPr>
            <a:spLocks noGrp="1"/>
          </p:cNvSpPr>
          <p:nvPr>
            <p:ph idx="1"/>
          </p:nvPr>
        </p:nvSpPr>
        <p:spPr>
          <a:xfrm>
            <a:off x="762000" y="1905000"/>
            <a:ext cx="7848600" cy="4724400"/>
          </a:xfrm>
        </p:spPr>
        <p:txBody>
          <a:bodyPr>
            <a:normAutofit fontScale="85000" lnSpcReduction="10000"/>
          </a:bodyPr>
          <a:lstStyle/>
          <a:p>
            <a:r>
              <a:rPr lang="en-US" dirty="0" smtClean="0"/>
              <a:t>1767-Jackson was born in Waxhaw district between NC and SC; Father had died before his mother, Elizabeth, gave him birth</a:t>
            </a:r>
          </a:p>
          <a:p>
            <a:r>
              <a:rPr lang="en-US" dirty="0" smtClean="0"/>
              <a:t>1780-81-</a:t>
            </a:r>
            <a:r>
              <a:rPr lang="en-US" dirty="0"/>
              <a:t> Andrew and brother </a:t>
            </a:r>
            <a:r>
              <a:rPr lang="en-US" dirty="0" smtClean="0"/>
              <a:t>participate </a:t>
            </a:r>
            <a:r>
              <a:rPr lang="en-US" dirty="0"/>
              <a:t>in the Battle of Hanging Rock. </a:t>
            </a:r>
            <a:r>
              <a:rPr lang="en-US" dirty="0" smtClean="0"/>
              <a:t>Both </a:t>
            </a:r>
            <a:r>
              <a:rPr lang="en-US" dirty="0"/>
              <a:t>are later captured by the British and jailed in Camden </a:t>
            </a:r>
            <a:r>
              <a:rPr lang="en-US" dirty="0" smtClean="0"/>
              <a:t>They contracted </a:t>
            </a:r>
            <a:r>
              <a:rPr lang="en-US" dirty="0"/>
              <a:t>small pox. </a:t>
            </a:r>
            <a:r>
              <a:rPr lang="en-US" dirty="0" smtClean="0"/>
              <a:t>Mother secured </a:t>
            </a:r>
            <a:r>
              <a:rPr lang="en-US" dirty="0"/>
              <a:t>their release through prisoner exchange, but </a:t>
            </a:r>
            <a:r>
              <a:rPr lang="en-US" dirty="0" smtClean="0"/>
              <a:t>Robert</a:t>
            </a:r>
            <a:r>
              <a:rPr lang="en-US" dirty="0"/>
              <a:t> </a:t>
            </a:r>
            <a:r>
              <a:rPr lang="en-US" dirty="0" smtClean="0"/>
              <a:t>died</a:t>
            </a:r>
          </a:p>
          <a:p>
            <a:r>
              <a:rPr lang="en-US" dirty="0" smtClean="0"/>
              <a:t>1781-Mother died of Cholera</a:t>
            </a:r>
          </a:p>
          <a:p>
            <a:r>
              <a:rPr lang="en-US" dirty="0" smtClean="0"/>
              <a:t>1784-1787-</a:t>
            </a:r>
            <a:r>
              <a:rPr lang="en-US" dirty="0"/>
              <a:t> </a:t>
            </a:r>
            <a:r>
              <a:rPr lang="en-US" dirty="0" smtClean="0"/>
              <a:t>Lived </a:t>
            </a:r>
            <a:r>
              <a:rPr lang="en-US" dirty="0"/>
              <a:t>in Salisbury, N.C., and </a:t>
            </a:r>
            <a:r>
              <a:rPr lang="en-US" dirty="0" smtClean="0"/>
              <a:t>studied </a:t>
            </a:r>
            <a:r>
              <a:rPr lang="en-US" dirty="0"/>
              <a:t>law. </a:t>
            </a:r>
            <a:endParaRPr lang="en-US" dirty="0" smtClean="0"/>
          </a:p>
          <a:p>
            <a:r>
              <a:rPr lang="en-US" dirty="0" smtClean="0"/>
              <a:t>1788-</a:t>
            </a:r>
            <a:r>
              <a:rPr lang="en-US" dirty="0"/>
              <a:t> Jackson </a:t>
            </a:r>
            <a:r>
              <a:rPr lang="en-US" dirty="0" smtClean="0"/>
              <a:t>travels </a:t>
            </a:r>
            <a:r>
              <a:rPr lang="en-US" dirty="0"/>
              <a:t>West as young </a:t>
            </a:r>
            <a:r>
              <a:rPr lang="en-US" dirty="0" smtClean="0"/>
              <a:t>lawyer </a:t>
            </a:r>
            <a:r>
              <a:rPr lang="en-US" dirty="0"/>
              <a:t>to Jonesboro, in the territory that will later become the state of </a:t>
            </a:r>
            <a:r>
              <a:rPr lang="en-US" dirty="0" smtClean="0"/>
              <a:t>Tennessee</a:t>
            </a:r>
          </a:p>
          <a:p>
            <a:r>
              <a:rPr lang="en-US" dirty="0" smtClean="0"/>
              <a:t>1788-</a:t>
            </a:r>
            <a:r>
              <a:rPr lang="en-US" dirty="0"/>
              <a:t> </a:t>
            </a:r>
            <a:r>
              <a:rPr lang="en-US" dirty="0" smtClean="0"/>
              <a:t>Friend appoints </a:t>
            </a:r>
            <a:r>
              <a:rPr lang="en-US" dirty="0"/>
              <a:t>Jackson prosecuting attorney for the district. He and </a:t>
            </a:r>
            <a:r>
              <a:rPr lang="en-US" dirty="0" smtClean="0"/>
              <a:t>Rachel </a:t>
            </a:r>
            <a:r>
              <a:rPr lang="en-US" dirty="0" err="1" smtClean="0"/>
              <a:t>Robards</a:t>
            </a:r>
            <a:r>
              <a:rPr lang="en-US" dirty="0" smtClean="0"/>
              <a:t> </a:t>
            </a:r>
            <a:r>
              <a:rPr lang="en-US" dirty="0"/>
              <a:t>begin a </a:t>
            </a:r>
            <a:r>
              <a:rPr lang="en-US" dirty="0" smtClean="0"/>
              <a:t>courtship</a:t>
            </a:r>
          </a:p>
          <a:p>
            <a:r>
              <a:rPr lang="en-US" dirty="0" smtClean="0"/>
              <a:t>1791-Marries Rachel</a:t>
            </a:r>
          </a:p>
        </p:txBody>
      </p:sp>
    </p:spTree>
    <p:extLst>
      <p:ext uri="{BB962C8B-B14F-4D97-AF65-F5344CB8AC3E}">
        <p14:creationId xmlns:p14="http://schemas.microsoft.com/office/powerpoint/2010/main" val="392552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024744" cy="1143000"/>
          </a:xfrm>
        </p:spPr>
        <p:txBody>
          <a:bodyPr/>
          <a:lstStyle/>
          <a:p>
            <a:r>
              <a:rPr lang="en-US" dirty="0" smtClean="0"/>
              <a:t>Main Idea Activity</a:t>
            </a:r>
            <a:endParaRPr lang="en-US" dirty="0"/>
          </a:p>
        </p:txBody>
      </p:sp>
      <p:sp>
        <p:nvSpPr>
          <p:cNvPr id="3" name="Content Placeholder 2"/>
          <p:cNvSpPr>
            <a:spLocks noGrp="1"/>
          </p:cNvSpPr>
          <p:nvPr>
            <p:ph idx="1"/>
          </p:nvPr>
        </p:nvSpPr>
        <p:spPr>
          <a:xfrm>
            <a:off x="838200" y="1981200"/>
            <a:ext cx="7086600" cy="3508977"/>
          </a:xfrm>
        </p:spPr>
        <p:txBody>
          <a:bodyPr/>
          <a:lstStyle/>
          <a:p>
            <a:pPr marL="68580" indent="0">
              <a:buNone/>
            </a:pPr>
            <a:r>
              <a:rPr lang="en-US" dirty="0" smtClean="0"/>
              <a:t>In one or two concise sentences demonstrate the relationship between the following terms.  Use past tense and show “change over time”.</a:t>
            </a:r>
          </a:p>
          <a:p>
            <a:pPr marL="68580" indent="0">
              <a:buNone/>
            </a:pPr>
            <a:endParaRPr lang="en-US" dirty="0" smtClean="0"/>
          </a:p>
          <a:p>
            <a:r>
              <a:rPr lang="en-US" dirty="0" smtClean="0"/>
              <a:t>Five Civilized Tribes</a:t>
            </a:r>
          </a:p>
          <a:p>
            <a:r>
              <a:rPr lang="en-US" dirty="0" smtClean="0"/>
              <a:t>Indian Removal Act</a:t>
            </a:r>
          </a:p>
          <a:p>
            <a:r>
              <a:rPr lang="en-US" i="1" dirty="0" smtClean="0"/>
              <a:t>Worcester v. Georgia</a:t>
            </a:r>
          </a:p>
          <a:p>
            <a:r>
              <a:rPr lang="en-US" dirty="0" smtClean="0"/>
              <a:t>Trail of Tears</a:t>
            </a:r>
          </a:p>
        </p:txBody>
      </p:sp>
    </p:spTree>
    <p:extLst>
      <p:ext uri="{BB962C8B-B14F-4D97-AF65-F5344CB8AC3E}">
        <p14:creationId xmlns:p14="http://schemas.microsoft.com/office/powerpoint/2010/main" val="1008664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024744" cy="1143000"/>
          </a:xfrm>
        </p:spPr>
        <p:txBody>
          <a:bodyPr/>
          <a:lstStyle/>
          <a:p>
            <a:r>
              <a:rPr lang="en-US" dirty="0" smtClean="0"/>
              <a:t>Main Idea Activity</a:t>
            </a:r>
            <a:endParaRPr lang="en-US" dirty="0"/>
          </a:p>
        </p:txBody>
      </p:sp>
      <p:sp>
        <p:nvSpPr>
          <p:cNvPr id="3" name="Content Placeholder 2"/>
          <p:cNvSpPr>
            <a:spLocks noGrp="1"/>
          </p:cNvSpPr>
          <p:nvPr>
            <p:ph idx="1"/>
          </p:nvPr>
        </p:nvSpPr>
        <p:spPr>
          <a:xfrm>
            <a:off x="838200" y="1981200"/>
            <a:ext cx="7086600" cy="3508977"/>
          </a:xfrm>
        </p:spPr>
        <p:txBody>
          <a:bodyPr/>
          <a:lstStyle/>
          <a:p>
            <a:pPr marL="68580" indent="0">
              <a:buNone/>
            </a:pPr>
            <a:r>
              <a:rPr lang="en-US" dirty="0" smtClean="0"/>
              <a:t>In one or two concise sentences demonstrate the relationship between the following terms.  Use past tense and show “change over time”.</a:t>
            </a:r>
          </a:p>
          <a:p>
            <a:pPr marL="68580" indent="0">
              <a:buNone/>
            </a:pPr>
            <a:endParaRPr lang="en-US" dirty="0" smtClean="0"/>
          </a:p>
          <a:p>
            <a:r>
              <a:rPr lang="en-US" dirty="0" smtClean="0"/>
              <a:t>Nicholas Biddle</a:t>
            </a:r>
          </a:p>
          <a:p>
            <a:r>
              <a:rPr lang="en-US" dirty="0" smtClean="0"/>
              <a:t>Pet Banks</a:t>
            </a:r>
          </a:p>
          <a:p>
            <a:r>
              <a:rPr lang="en-US" dirty="0" smtClean="0"/>
              <a:t>Specie Circular</a:t>
            </a:r>
          </a:p>
          <a:p>
            <a:r>
              <a:rPr lang="en-US" dirty="0" smtClean="0"/>
              <a:t>Panic of 1837</a:t>
            </a:r>
          </a:p>
        </p:txBody>
      </p:sp>
    </p:spTree>
    <p:extLst>
      <p:ext uri="{BB962C8B-B14F-4D97-AF65-F5344CB8AC3E}">
        <p14:creationId xmlns:p14="http://schemas.microsoft.com/office/powerpoint/2010/main" val="2076381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 Analysis Activity</a:t>
            </a:r>
            <a:endParaRPr lang="en-US" dirty="0"/>
          </a:p>
        </p:txBody>
      </p:sp>
      <p:sp>
        <p:nvSpPr>
          <p:cNvPr id="3" name="Content Placeholder 2"/>
          <p:cNvSpPr>
            <a:spLocks noGrp="1"/>
          </p:cNvSpPr>
          <p:nvPr>
            <p:ph idx="1"/>
          </p:nvPr>
        </p:nvSpPr>
        <p:spPr>
          <a:xfrm>
            <a:off x="1009371" y="2514600"/>
            <a:ext cx="6777317" cy="3508977"/>
          </a:xfrm>
        </p:spPr>
        <p:txBody>
          <a:bodyPr/>
          <a:lstStyle/>
          <a:p>
            <a:r>
              <a:rPr lang="en-US" dirty="0" smtClean="0"/>
              <a:t>Accountability Teams</a:t>
            </a:r>
          </a:p>
          <a:p>
            <a:pPr lvl="1"/>
            <a:r>
              <a:rPr lang="en-US" dirty="0" smtClean="0"/>
              <a:t>25 minutes:  Use your DBQ analysis sheet to analyze the Documents using the HIPP strategy</a:t>
            </a:r>
          </a:p>
          <a:p>
            <a:endParaRPr lang="en-US" dirty="0" smtClean="0"/>
          </a:p>
          <a:p>
            <a:endParaRPr lang="en-US" dirty="0" smtClean="0"/>
          </a:p>
          <a:p>
            <a:endParaRPr lang="en-US" dirty="0"/>
          </a:p>
        </p:txBody>
      </p:sp>
    </p:spTree>
    <p:extLst>
      <p:ext uri="{BB962C8B-B14F-4D97-AF65-F5344CB8AC3E}">
        <p14:creationId xmlns:p14="http://schemas.microsoft.com/office/powerpoint/2010/main" val="271741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2" y="457200"/>
            <a:ext cx="7024744" cy="1143000"/>
          </a:xfrm>
        </p:spPr>
        <p:txBody>
          <a:bodyPr/>
          <a:lstStyle/>
          <a:p>
            <a:r>
              <a:rPr lang="en-US" dirty="0" smtClean="0"/>
              <a:t>Works Cited</a:t>
            </a:r>
            <a:endParaRPr lang="en-US" dirty="0"/>
          </a:p>
        </p:txBody>
      </p:sp>
      <p:sp>
        <p:nvSpPr>
          <p:cNvPr id="5" name="Content Placeholder 4"/>
          <p:cNvSpPr>
            <a:spLocks noGrp="1"/>
          </p:cNvSpPr>
          <p:nvPr>
            <p:ph idx="1"/>
          </p:nvPr>
        </p:nvSpPr>
        <p:spPr/>
        <p:txBody>
          <a:bodyPr/>
          <a:lstStyle/>
          <a:p>
            <a:r>
              <a:rPr lang="en-US" dirty="0" err="1" smtClean="0"/>
              <a:t>Marszalek</a:t>
            </a:r>
            <a:r>
              <a:rPr lang="en-US" dirty="0" smtClean="0"/>
              <a:t>, John F.  “Andrew Jackson:  Flamboyant Hero of the Common Man”, 1998.</a:t>
            </a:r>
          </a:p>
          <a:p>
            <a:r>
              <a:rPr lang="en-US" dirty="0" smtClean="0"/>
              <a:t>Murrin, John, et al. </a:t>
            </a:r>
            <a:r>
              <a:rPr lang="en-US" i="1" dirty="0" smtClean="0"/>
              <a:t> Liberty, Equality &amp; Power</a:t>
            </a:r>
            <a:r>
              <a:rPr lang="en-US" dirty="0" smtClean="0"/>
              <a:t>. 3</a:t>
            </a:r>
            <a:r>
              <a:rPr lang="en-US" baseline="30000" dirty="0" smtClean="0"/>
              <a:t>rd</a:t>
            </a:r>
            <a:r>
              <a:rPr lang="en-US" dirty="0" smtClean="0"/>
              <a:t> Edition</a:t>
            </a:r>
            <a:endParaRPr lang="en-US" dirty="0"/>
          </a:p>
        </p:txBody>
      </p:sp>
    </p:spTree>
    <p:extLst>
      <p:ext uri="{BB962C8B-B14F-4D97-AF65-F5344CB8AC3E}">
        <p14:creationId xmlns:p14="http://schemas.microsoft.com/office/powerpoint/2010/main" val="679979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778" y="304800"/>
            <a:ext cx="7024744" cy="1143000"/>
          </a:xfrm>
        </p:spPr>
        <p:txBody>
          <a:bodyPr/>
          <a:lstStyle/>
          <a:p>
            <a:r>
              <a:rPr lang="en-US" dirty="0"/>
              <a:t>Rise of Andrew Jackson</a:t>
            </a:r>
          </a:p>
        </p:txBody>
      </p:sp>
      <p:sp>
        <p:nvSpPr>
          <p:cNvPr id="3" name="Content Placeholder 2"/>
          <p:cNvSpPr>
            <a:spLocks noGrp="1"/>
          </p:cNvSpPr>
          <p:nvPr>
            <p:ph idx="1"/>
          </p:nvPr>
        </p:nvSpPr>
        <p:spPr>
          <a:xfrm>
            <a:off x="609601" y="1676400"/>
            <a:ext cx="7848600" cy="4800600"/>
          </a:xfrm>
        </p:spPr>
        <p:txBody>
          <a:bodyPr>
            <a:normAutofit fontScale="85000" lnSpcReduction="10000"/>
          </a:bodyPr>
          <a:lstStyle/>
          <a:p>
            <a:r>
              <a:rPr lang="en-US" dirty="0"/>
              <a:t>1795- Jackson elected as a delegate to the Tennessee Constitutional Convention</a:t>
            </a:r>
          </a:p>
          <a:p>
            <a:r>
              <a:rPr lang="en-US" dirty="0"/>
              <a:t>1796- Jackson serves in the U.S. House of Representatives and then U.S. Senate</a:t>
            </a:r>
          </a:p>
          <a:p>
            <a:r>
              <a:rPr lang="en-US" dirty="0"/>
              <a:t>1802- Commissioned Major General of the Tennessee militia</a:t>
            </a:r>
          </a:p>
          <a:p>
            <a:r>
              <a:rPr lang="en-US" dirty="0"/>
              <a:t>1804- Moves to the Hermitage property near Nashville. He and Rachel Jackson will develop "the farm" into a cotton-growing plantation based on slave </a:t>
            </a:r>
            <a:r>
              <a:rPr lang="en-US" dirty="0" smtClean="0"/>
              <a:t>labor</a:t>
            </a:r>
          </a:p>
          <a:p>
            <a:r>
              <a:rPr lang="en-US" dirty="0" smtClean="0"/>
              <a:t>1812-U.S. Declares War against Great Britain; </a:t>
            </a:r>
            <a:r>
              <a:rPr lang="en-US" dirty="0"/>
              <a:t>Jackson leads troops against both Indians and the </a:t>
            </a:r>
            <a:r>
              <a:rPr lang="en-US" dirty="0" smtClean="0"/>
              <a:t>British; Earns nickname “Old Hickory”</a:t>
            </a:r>
          </a:p>
          <a:p>
            <a:r>
              <a:rPr lang="en-US" dirty="0" smtClean="0"/>
              <a:t>1814-</a:t>
            </a:r>
            <a:r>
              <a:rPr lang="en-US" dirty="0"/>
              <a:t>Repulses British advances at New </a:t>
            </a:r>
            <a:r>
              <a:rPr lang="en-US" dirty="0" smtClean="0"/>
              <a:t>Orleans; Hero at the battle</a:t>
            </a:r>
          </a:p>
          <a:p>
            <a:r>
              <a:rPr lang="en-US" dirty="0" smtClean="0"/>
              <a:t>1818-Begins First Seminole War; </a:t>
            </a:r>
            <a:r>
              <a:rPr lang="en-US" dirty="0"/>
              <a:t>Invades Spanish Florida</a:t>
            </a:r>
            <a:r>
              <a:rPr lang="en-US" dirty="0" smtClean="0"/>
              <a:t>.</a:t>
            </a:r>
          </a:p>
          <a:p>
            <a:r>
              <a:rPr lang="en-US" dirty="0" smtClean="0"/>
              <a:t>1821-Assigned Governor of Florida Territory</a:t>
            </a:r>
            <a:endParaRPr lang="en-US" dirty="0"/>
          </a:p>
          <a:p>
            <a:endParaRPr lang="en-US" dirty="0"/>
          </a:p>
        </p:txBody>
      </p:sp>
    </p:spTree>
    <p:extLst>
      <p:ext uri="{BB962C8B-B14F-4D97-AF65-F5344CB8AC3E}">
        <p14:creationId xmlns:p14="http://schemas.microsoft.com/office/powerpoint/2010/main" val="183314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Andrew Jackson</a:t>
            </a:r>
            <a:endParaRPr lang="en-US" dirty="0"/>
          </a:p>
        </p:txBody>
      </p:sp>
      <p:sp>
        <p:nvSpPr>
          <p:cNvPr id="3" name="Content Placeholder 2"/>
          <p:cNvSpPr>
            <a:spLocks noGrp="1"/>
          </p:cNvSpPr>
          <p:nvPr>
            <p:ph idx="1"/>
          </p:nvPr>
        </p:nvSpPr>
        <p:spPr>
          <a:xfrm>
            <a:off x="886608" y="2438400"/>
            <a:ext cx="7338508" cy="3508977"/>
          </a:xfrm>
        </p:spPr>
        <p:txBody>
          <a:bodyPr/>
          <a:lstStyle/>
          <a:p>
            <a:r>
              <a:rPr lang="en-US" dirty="0" smtClean="0"/>
              <a:t>Fought duels, had a passion for horse racing</a:t>
            </a:r>
          </a:p>
          <a:p>
            <a:r>
              <a:rPr lang="en-US" dirty="0" smtClean="0"/>
              <a:t>Fiery temper made him seem irrational and frightening</a:t>
            </a:r>
          </a:p>
          <a:p>
            <a:r>
              <a:rPr lang="en-US" dirty="0" smtClean="0"/>
              <a:t>Saw evil conspiracy and corruption in anything or anyone that stood in his way</a:t>
            </a:r>
            <a:endParaRPr lang="en-US" dirty="0"/>
          </a:p>
        </p:txBody>
      </p:sp>
    </p:spTree>
    <p:extLst>
      <p:ext uri="{BB962C8B-B14F-4D97-AF65-F5344CB8AC3E}">
        <p14:creationId xmlns:p14="http://schemas.microsoft.com/office/powerpoint/2010/main" val="49307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US" dirty="0" smtClean="0"/>
              <a:t>Rise of Mass Democracy</a:t>
            </a:r>
            <a:endParaRPr lang="en-US" dirty="0"/>
          </a:p>
        </p:txBody>
      </p:sp>
      <p:sp>
        <p:nvSpPr>
          <p:cNvPr id="3" name="Content Placeholder 2"/>
          <p:cNvSpPr>
            <a:spLocks noGrp="1"/>
          </p:cNvSpPr>
          <p:nvPr>
            <p:ph idx="1"/>
          </p:nvPr>
        </p:nvSpPr>
        <p:spPr>
          <a:xfrm>
            <a:off x="685800" y="1981200"/>
            <a:ext cx="7696200" cy="4114800"/>
          </a:xfrm>
        </p:spPr>
        <p:txBody>
          <a:bodyPr>
            <a:normAutofit/>
          </a:bodyPr>
          <a:lstStyle/>
          <a:p>
            <a:r>
              <a:rPr lang="en-US" dirty="0" smtClean="0"/>
              <a:t>The </a:t>
            </a:r>
            <a:r>
              <a:rPr lang="en-US" dirty="0"/>
              <a:t>"New Democracy" </a:t>
            </a:r>
            <a:endParaRPr lang="en-US" dirty="0" smtClean="0"/>
          </a:p>
          <a:p>
            <a:pPr lvl="1"/>
            <a:r>
              <a:rPr lang="en-US" dirty="0" smtClean="0"/>
              <a:t>By </a:t>
            </a:r>
            <a:r>
              <a:rPr lang="en-US" dirty="0"/>
              <a:t>the 1820s, politicians made an increased effort to appeal to the voting masses. </a:t>
            </a:r>
            <a:endParaRPr lang="en-US" dirty="0" smtClean="0"/>
          </a:p>
          <a:p>
            <a:pPr lvl="1"/>
            <a:r>
              <a:rPr lang="en-US" dirty="0" smtClean="0"/>
              <a:t>Most </a:t>
            </a:r>
            <a:r>
              <a:rPr lang="en-US" dirty="0"/>
              <a:t>high offices were still held by wealthy </a:t>
            </a:r>
            <a:r>
              <a:rPr lang="en-US" dirty="0" smtClean="0"/>
              <a:t>citizens.</a:t>
            </a:r>
          </a:p>
          <a:p>
            <a:pPr lvl="1"/>
            <a:r>
              <a:rPr lang="en-US" dirty="0" smtClean="0"/>
              <a:t>Change </a:t>
            </a:r>
            <a:r>
              <a:rPr lang="en-US" dirty="0"/>
              <a:t>in emphasis: </a:t>
            </a:r>
            <a:endParaRPr lang="en-US" dirty="0" smtClean="0"/>
          </a:p>
          <a:p>
            <a:pPr lvl="2"/>
            <a:r>
              <a:rPr lang="en-US" dirty="0" smtClean="0"/>
              <a:t>Jeffersonian </a:t>
            </a:r>
            <a:r>
              <a:rPr lang="en-US" dirty="0"/>
              <a:t>democracy: the people should be governed as little as possible; gov’t </a:t>
            </a:r>
            <a:r>
              <a:rPr lang="en-US" b="1" dirty="0"/>
              <a:t>for</a:t>
            </a:r>
            <a:r>
              <a:rPr lang="en-US" dirty="0"/>
              <a:t> the people </a:t>
            </a:r>
            <a:endParaRPr lang="en-US" dirty="0" smtClean="0"/>
          </a:p>
          <a:p>
            <a:pPr lvl="2"/>
            <a:r>
              <a:rPr lang="en-US" dirty="0" smtClean="0"/>
              <a:t>Jacksonian democracy</a:t>
            </a:r>
            <a:r>
              <a:rPr lang="en-US" dirty="0"/>
              <a:t>:  government should be done directly </a:t>
            </a:r>
            <a:r>
              <a:rPr lang="en-US" b="1" dirty="0"/>
              <a:t>by</a:t>
            </a:r>
            <a:r>
              <a:rPr lang="en-US" dirty="0"/>
              <a:t> the people</a:t>
            </a:r>
            <a:r>
              <a:rPr lang="en-US" dirty="0" smtClean="0"/>
              <a:t>.</a:t>
            </a:r>
          </a:p>
          <a:p>
            <a:pPr lvl="3"/>
            <a:r>
              <a:rPr lang="en-US" dirty="0" smtClean="0"/>
              <a:t>Mass Voting</a:t>
            </a:r>
          </a:p>
          <a:p>
            <a:pPr lvl="3"/>
            <a:r>
              <a:rPr lang="en-US" dirty="0" smtClean="0"/>
              <a:t>Rotation in Office</a:t>
            </a:r>
            <a:endParaRPr lang="en-US" dirty="0"/>
          </a:p>
        </p:txBody>
      </p:sp>
    </p:spTree>
    <p:extLst>
      <p:ext uri="{BB962C8B-B14F-4D97-AF65-F5344CB8AC3E}">
        <p14:creationId xmlns:p14="http://schemas.microsoft.com/office/powerpoint/2010/main" val="345412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838200"/>
            <a:ext cx="7024744" cy="648736"/>
          </a:xfrm>
        </p:spPr>
        <p:txBody>
          <a:bodyPr>
            <a:normAutofit fontScale="90000"/>
          </a:bodyPr>
          <a:lstStyle/>
          <a:p>
            <a:r>
              <a:rPr lang="en-US" dirty="0"/>
              <a:t>Rise of Mass Democracy</a:t>
            </a:r>
          </a:p>
        </p:txBody>
      </p:sp>
      <p:sp>
        <p:nvSpPr>
          <p:cNvPr id="3" name="Content Placeholder 2"/>
          <p:cNvSpPr>
            <a:spLocks noGrp="1"/>
          </p:cNvSpPr>
          <p:nvPr>
            <p:ph idx="1"/>
          </p:nvPr>
        </p:nvSpPr>
        <p:spPr>
          <a:xfrm>
            <a:off x="1043492" y="1752600"/>
            <a:ext cx="7186108" cy="4419600"/>
          </a:xfrm>
        </p:spPr>
        <p:txBody>
          <a:bodyPr>
            <a:normAutofit fontScale="92500" lnSpcReduction="10000"/>
          </a:bodyPr>
          <a:lstStyle/>
          <a:p>
            <a:r>
              <a:rPr lang="en-US" dirty="0"/>
              <a:t>The New Democracy was based on universal white manhood suffrage rather than property qualifications: the </a:t>
            </a:r>
            <a:r>
              <a:rPr lang="en-US" b="1" dirty="0"/>
              <a:t>common man </a:t>
            </a:r>
            <a:r>
              <a:rPr lang="en-US" dirty="0"/>
              <a:t>now became more influential. </a:t>
            </a:r>
            <a:endParaRPr lang="en-US" dirty="0" smtClean="0"/>
          </a:p>
          <a:p>
            <a:pPr lvl="1"/>
            <a:r>
              <a:rPr lang="en-US" dirty="0" smtClean="0"/>
              <a:t>Between </a:t>
            </a:r>
            <a:r>
              <a:rPr lang="en-US" dirty="0"/>
              <a:t>1812 and 1821, 6 new western states granted universal manhood suffrage </a:t>
            </a:r>
            <a:endParaRPr lang="en-US" dirty="0" smtClean="0"/>
          </a:p>
          <a:p>
            <a:pPr lvl="1"/>
            <a:r>
              <a:rPr lang="en-US" dirty="0" smtClean="0"/>
              <a:t>Between </a:t>
            </a:r>
            <a:r>
              <a:rPr lang="en-US" dirty="0"/>
              <a:t>1810 and 1821, 4 eastern states significantly reduced voting </a:t>
            </a:r>
            <a:r>
              <a:rPr lang="en-US" dirty="0" smtClean="0"/>
              <a:t>requirements.</a:t>
            </a:r>
          </a:p>
          <a:p>
            <a:pPr lvl="1"/>
            <a:r>
              <a:rPr lang="en-US" dirty="0" smtClean="0"/>
              <a:t>However</a:t>
            </a:r>
            <a:r>
              <a:rPr lang="en-US" dirty="0"/>
              <a:t>, by 1860 only New England still allowed African Americans to vote in the North. </a:t>
            </a:r>
            <a:endParaRPr lang="en-US" dirty="0" smtClean="0"/>
          </a:p>
          <a:p>
            <a:pPr lvl="1"/>
            <a:r>
              <a:rPr lang="en-US" dirty="0" smtClean="0"/>
              <a:t>South </a:t>
            </a:r>
            <a:r>
              <a:rPr lang="en-US" dirty="0"/>
              <a:t>was last region to grant universal white manhood suffrage. </a:t>
            </a:r>
          </a:p>
          <a:p>
            <a:r>
              <a:rPr lang="en-US" dirty="0" smtClean="0"/>
              <a:t>New </a:t>
            </a:r>
            <a:r>
              <a:rPr lang="en-US" dirty="0"/>
              <a:t>voters demanded politicians that would represent common peoples' interests</a:t>
            </a:r>
          </a:p>
        </p:txBody>
      </p:sp>
    </p:spTree>
    <p:extLst>
      <p:ext uri="{BB962C8B-B14F-4D97-AF65-F5344CB8AC3E}">
        <p14:creationId xmlns:p14="http://schemas.microsoft.com/office/powerpoint/2010/main" val="306949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933" y="914400"/>
            <a:ext cx="7382434" cy="648736"/>
          </a:xfrm>
        </p:spPr>
        <p:txBody>
          <a:bodyPr>
            <a:normAutofit fontScale="90000"/>
          </a:bodyPr>
          <a:lstStyle/>
          <a:p>
            <a:r>
              <a:rPr lang="en-US" dirty="0" smtClean="0"/>
              <a:t>Causes of the New Democracy</a:t>
            </a:r>
            <a:endParaRPr lang="en-US" dirty="0"/>
          </a:p>
        </p:txBody>
      </p:sp>
      <p:sp>
        <p:nvSpPr>
          <p:cNvPr id="3" name="Content Placeholder 2"/>
          <p:cNvSpPr>
            <a:spLocks noGrp="1"/>
          </p:cNvSpPr>
          <p:nvPr>
            <p:ph idx="1"/>
          </p:nvPr>
        </p:nvSpPr>
        <p:spPr>
          <a:xfrm>
            <a:off x="609600" y="1676400"/>
            <a:ext cx="8001000" cy="4800600"/>
          </a:xfrm>
        </p:spPr>
        <p:txBody>
          <a:bodyPr>
            <a:noAutofit/>
          </a:bodyPr>
          <a:lstStyle/>
          <a:p>
            <a:r>
              <a:rPr lang="en-US" b="1" dirty="0" smtClean="0"/>
              <a:t>Panic </a:t>
            </a:r>
            <a:r>
              <a:rPr lang="en-US" b="1" dirty="0"/>
              <a:t>of 1819 </a:t>
            </a:r>
            <a:endParaRPr lang="en-US" b="1" dirty="0" smtClean="0"/>
          </a:p>
          <a:p>
            <a:pPr lvl="1"/>
            <a:r>
              <a:rPr lang="en-US" sz="2400" dirty="0" smtClean="0"/>
              <a:t>Workers </a:t>
            </a:r>
            <a:r>
              <a:rPr lang="en-US" sz="2400" dirty="0"/>
              <a:t>and farmers blamed bankers (especially the BUS) and land speculators for foreclosures on their </a:t>
            </a:r>
            <a:r>
              <a:rPr lang="en-US" sz="2400" dirty="0" smtClean="0"/>
              <a:t>farms</a:t>
            </a:r>
          </a:p>
          <a:p>
            <a:pPr lvl="1"/>
            <a:r>
              <a:rPr lang="en-US" sz="2400" dirty="0" smtClean="0"/>
              <a:t>Their </a:t>
            </a:r>
            <a:r>
              <a:rPr lang="en-US" sz="2400" dirty="0"/>
              <a:t>solution was to get more politically involved, especially </a:t>
            </a:r>
            <a:r>
              <a:rPr lang="en-US" sz="2400" dirty="0" smtClean="0"/>
              <a:t>those </a:t>
            </a:r>
            <a:r>
              <a:rPr lang="en-US" sz="2400" dirty="0"/>
              <a:t>who supported </a:t>
            </a:r>
            <a:r>
              <a:rPr lang="en-US" sz="2400" dirty="0" smtClean="0"/>
              <a:t>Andrew Jackson.</a:t>
            </a:r>
          </a:p>
          <a:p>
            <a:pPr lvl="2"/>
            <a:r>
              <a:rPr lang="en-US" sz="2400" dirty="0" smtClean="0"/>
              <a:t>Sought </a:t>
            </a:r>
            <a:r>
              <a:rPr lang="en-US" sz="2400" dirty="0"/>
              <a:t>control of the gov't in order to reform the </a:t>
            </a:r>
            <a:r>
              <a:rPr lang="en-US" sz="2400" dirty="0" smtClean="0"/>
              <a:t>BUS</a:t>
            </a:r>
          </a:p>
          <a:p>
            <a:pPr lvl="2"/>
            <a:r>
              <a:rPr lang="en-US" sz="2400" dirty="0" smtClean="0"/>
              <a:t>State </a:t>
            </a:r>
            <a:r>
              <a:rPr lang="en-US" sz="2400" dirty="0"/>
              <a:t>legislatures waged tax wars against the </a:t>
            </a:r>
            <a:r>
              <a:rPr lang="en-US" sz="2400" dirty="0" smtClean="0"/>
              <a:t>BUS (McCullough </a:t>
            </a:r>
            <a:r>
              <a:rPr lang="en-US" sz="2400" dirty="0"/>
              <a:t>v. </a:t>
            </a:r>
            <a:r>
              <a:rPr lang="en-US" sz="2400" dirty="0" smtClean="0"/>
              <a:t>Maryland)</a:t>
            </a:r>
          </a:p>
        </p:txBody>
      </p:sp>
    </p:spTree>
    <p:extLst>
      <p:ext uri="{BB962C8B-B14F-4D97-AF65-F5344CB8AC3E}">
        <p14:creationId xmlns:p14="http://schemas.microsoft.com/office/powerpoint/2010/main" val="81325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8248</TotalTime>
  <Words>2948</Words>
  <Application>Microsoft Office PowerPoint</Application>
  <PresentationFormat>On-screen Show (4:3)</PresentationFormat>
  <Paragraphs>252</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Century Gothic</vt:lpstr>
      <vt:lpstr>Wingdings</vt:lpstr>
      <vt:lpstr>Wingdings 2</vt:lpstr>
      <vt:lpstr>Austin</vt:lpstr>
      <vt:lpstr>Bell Ringer: C-Span Assignment 2016 Presidential Issues</vt:lpstr>
      <vt:lpstr>PowerPoint Presentation</vt:lpstr>
      <vt:lpstr>ANDREW JACKSON</vt:lpstr>
      <vt:lpstr>Rise of Andrew Jackson</vt:lpstr>
      <vt:lpstr>Rise of Andrew Jackson</vt:lpstr>
      <vt:lpstr>Rise of Andrew Jackson</vt:lpstr>
      <vt:lpstr>Rise of Mass Democracy</vt:lpstr>
      <vt:lpstr>Rise of Mass Democracy</vt:lpstr>
      <vt:lpstr>Causes of the New Democracy</vt:lpstr>
      <vt:lpstr>Causes of the New Democracy</vt:lpstr>
      <vt:lpstr>Causes of the New Democracy</vt:lpstr>
      <vt:lpstr>Contemporary Voter Turnout for Presidential Elections</vt:lpstr>
      <vt:lpstr>Causes of the New Democracy</vt:lpstr>
      <vt:lpstr>Bell Ringer:  Who would have created this cartoon of Andrew Jackson—a  Democrat or a Whig?  How do you know?</vt:lpstr>
      <vt:lpstr>Election of 1824</vt:lpstr>
      <vt:lpstr>Election of 1824</vt:lpstr>
      <vt:lpstr>“Corrupt Bargain”</vt:lpstr>
      <vt:lpstr>Election of 1828</vt:lpstr>
      <vt:lpstr>Election of 1828</vt:lpstr>
      <vt:lpstr>Election of 1828</vt:lpstr>
      <vt:lpstr>Election of 1828</vt:lpstr>
      <vt:lpstr>The Common Man/Jacksonian Democracy</vt:lpstr>
      <vt:lpstr>Andrew Jackson</vt:lpstr>
      <vt:lpstr>Inauguration</vt:lpstr>
      <vt:lpstr>Inauguration</vt:lpstr>
      <vt:lpstr>Inauguration</vt:lpstr>
      <vt:lpstr>PowerPoint Presentation</vt:lpstr>
      <vt:lpstr>PowerPoint Presentation</vt:lpstr>
      <vt:lpstr>Jackson’s Presidency</vt:lpstr>
      <vt:lpstr>Spoils System</vt:lpstr>
      <vt:lpstr>Spoils System</vt:lpstr>
      <vt:lpstr>Spoils System</vt:lpstr>
      <vt:lpstr>Tariff of Abominations</vt:lpstr>
      <vt:lpstr>Tariff of Abominations</vt:lpstr>
      <vt:lpstr>Webster-Hayne Debate  </vt:lpstr>
      <vt:lpstr>Webster-Hayne Debate  </vt:lpstr>
      <vt:lpstr>Tariff of 1832 and Nullification Crisis</vt:lpstr>
      <vt:lpstr>Tariff of 1832 and Nullification Crisis</vt:lpstr>
      <vt:lpstr>Tariff Compromise &amp; Force Bill</vt:lpstr>
      <vt:lpstr>Main Idea Activity</vt:lpstr>
      <vt:lpstr>Main Idea Activity</vt:lpstr>
      <vt:lpstr>DBQ Analysis Activity</vt:lpstr>
      <vt:lpstr>Works Cited</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dc:creator>
  <cp:lastModifiedBy>dedwards4</cp:lastModifiedBy>
  <cp:revision>76</cp:revision>
  <dcterms:created xsi:type="dcterms:W3CDTF">2014-10-23T00:17:48Z</dcterms:created>
  <dcterms:modified xsi:type="dcterms:W3CDTF">2016-11-09T21:32:13Z</dcterms:modified>
</cp:coreProperties>
</file>