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333" r:id="rId2"/>
    <p:sldId id="330" r:id="rId3"/>
    <p:sldId id="331" r:id="rId4"/>
    <p:sldId id="332" r:id="rId5"/>
    <p:sldId id="326" r:id="rId6"/>
    <p:sldId id="327" r:id="rId7"/>
    <p:sldId id="3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0D02-CA25-45C6-8256-25CDB1A9186B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31F76-BD87-4F4C-867A-6BDF11C38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F8624-D61C-47D1-BCC4-0ACE07E08478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ECE2F-7D38-4065-89CF-AC7736564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3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5FC8-9823-4ED9-AB1A-0DEC2DB5509C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005DD-A882-463D-80BC-0AFF86D71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7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B5C1-AB1A-4867-9B50-32FFED9AB7BB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8CEF7-F324-4975-B85F-EEC234576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0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C65C-5FF7-4D0D-A8D7-432E64934893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4019-B163-41BC-B32A-13BFEF17F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8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2B67B6-E171-4AC2-88D9-65419BDFF508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AF8D68-80CF-45C7-A699-BA2EC161B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BA4D-4E93-451A-B611-B662C44FC0AB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0490F-50BC-4865-921A-D916D9491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4563BE-4DDE-471A-98E6-2E17DED8AD5A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12ECC1-7D1D-4061-AA05-15FD47E10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77DB-F15E-4280-9812-7A36EA585387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D3AEE-3588-4A12-A078-76DCE5A06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0EE00A-2C9E-4847-8F09-68CF650F0E70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694F49-A13F-4BC2-8CB5-27FCF9F7D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6B7802-95EF-4B0D-8212-D7BFBC3D3F41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8240DE-19FD-4D1C-8FBB-48C4502A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7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54BC10-12DE-4642-AEFB-BB2E3EB4E469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2CA01-4B9B-402B-8292-5E85ACFCB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048C1CE-62B1-4292-A8BE-092279FE4455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B0FD98-D220-4516-BD11-81013B686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5" r:id="rId5"/>
    <p:sldLayoutId id="2147483740" r:id="rId6"/>
    <p:sldLayoutId id="2147483746" r:id="rId7"/>
    <p:sldLayoutId id="2147483747" r:id="rId8"/>
    <p:sldLayoutId id="2147483748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us/5e.asp" TargetMode="External"/><Relationship Id="rId2" Type="http://schemas.openxmlformats.org/officeDocument/2006/relationships/hyperlink" Target="http://www.pbs.org/wgbh/aia/part4/4p2956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chives.gov/education/lessons/cotton-gin-paten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lderlehrman.org/history-by-era/age-jackson/resources/lowell-mill-girls-and-factory-system-1840" TargetMode="External"/><Relationship Id="rId2" Type="http://schemas.openxmlformats.org/officeDocument/2006/relationships/hyperlink" Target="http://vermonthistory.org/educate/online-resources/an-era-of-great-change/religion-reform/new-england-mill-wor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shistory.org/us/25d.a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nhistory.si.edu/onthewater/exhibition/4_4.html" TargetMode="External"/><Relationship Id="rId2" Type="http://schemas.openxmlformats.org/officeDocument/2006/relationships/hyperlink" Target="http://www.wisconsinhistory.org/turningpoints/tp-027/?action=more_essa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b.niu.edu/2001/iht810102.html" TargetMode="External"/><Relationship Id="rId4" Type="http://schemas.openxmlformats.org/officeDocument/2006/relationships/hyperlink" Target="http://www.sjusd.org/leland/teachers/sgillis/immigration/pdf/Germ_Sca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Industrial Revolution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38400"/>
            <a:ext cx="7406640" cy="1752600"/>
          </a:xfrm>
        </p:spPr>
        <p:txBody>
          <a:bodyPr/>
          <a:lstStyle/>
          <a:p>
            <a:r>
              <a:rPr lang="en-US" dirty="0" smtClean="0"/>
              <a:t>Essential Question:  </a:t>
            </a:r>
          </a:p>
          <a:p>
            <a:r>
              <a:rPr lang="en-US" i="1" dirty="0" smtClean="0"/>
              <a:t>How </a:t>
            </a:r>
            <a:r>
              <a:rPr lang="en-US" i="1" dirty="0"/>
              <a:t>did the Industrial Revolution impact the various regions of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70833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200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Essential Question:  How did the Industrial Revolution impact the various regions of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499350" cy="3810000"/>
          </a:xfrm>
        </p:spPr>
        <p:txBody>
          <a:bodyPr/>
          <a:lstStyle/>
          <a:p>
            <a:pPr marL="596900" indent="-514350">
              <a:buFont typeface="+mj-lt"/>
              <a:buAutoNum type="arabicPeriod"/>
            </a:pPr>
            <a:r>
              <a:rPr lang="en-US" dirty="0" smtClean="0"/>
              <a:t>Individual: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dirty="0" smtClean="0"/>
              <a:t>Your first task will be to read and analyze one article on a particular region using the graphic organizer provided.  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dirty="0" smtClean="0"/>
              <a:t>What is the main idea of the article?  What are three supporting details that support that main idea?  Be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8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200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Essential Question:  How did the Industrial Revolution impact the various regions of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7499350" cy="38100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II.  Regional Group (North, South </a:t>
            </a:r>
            <a:r>
              <a:rPr lang="en-US" b="1" u="sng" dirty="0" smtClean="0"/>
              <a:t>or</a:t>
            </a:r>
            <a:r>
              <a:rPr lang="en-US" dirty="0" smtClean="0"/>
              <a:t> West)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dirty="0" smtClean="0"/>
              <a:t>Your second task will be to teach your article to your regional group.  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dirty="0" smtClean="0"/>
              <a:t>You will also need to listen and take notes on the other articles for your region.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dirty="0" smtClean="0"/>
              <a:t>Each member of the group should have a completed graphic organizer for your region.</a:t>
            </a:r>
          </a:p>
        </p:txBody>
      </p:sp>
    </p:spTree>
    <p:extLst>
      <p:ext uri="{BB962C8B-B14F-4D97-AF65-F5344CB8AC3E}">
        <p14:creationId xmlns:p14="http://schemas.microsoft.com/office/powerpoint/2010/main" val="400737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2005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Essential Question:  How did the Industrial Revolution impact the various regions of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727950" cy="38100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III.  National Group (North, South </a:t>
            </a:r>
            <a:r>
              <a:rPr lang="en-US" b="1" u="sng" dirty="0" smtClean="0"/>
              <a:t>and</a:t>
            </a:r>
            <a:r>
              <a:rPr lang="en-US" u="sng" dirty="0" smtClean="0"/>
              <a:t> </a:t>
            </a:r>
            <a:r>
              <a:rPr lang="en-US" dirty="0" smtClean="0"/>
              <a:t>West)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sz="1800" dirty="0" smtClean="0"/>
              <a:t>Your final task will be to teach all of your regional articles to your national group.  </a:t>
            </a:r>
          </a:p>
          <a:p>
            <a:pPr marL="871538" lvl="1" indent="-514350">
              <a:buFont typeface="+mj-lt"/>
              <a:buAutoNum type="alphaUcPeriod"/>
            </a:pPr>
            <a:r>
              <a:rPr lang="en-US" sz="1800" dirty="0" smtClean="0"/>
              <a:t>Your group will then create a poster displaying the research from all of the group’s work.  The poster should include the following:</a:t>
            </a:r>
          </a:p>
          <a:p>
            <a:pPr marL="1328738" lvl="3" indent="-514350">
              <a:buFont typeface="+mj-lt"/>
              <a:buAutoNum type="alphaUcPeriod"/>
            </a:pPr>
            <a:r>
              <a:rPr lang="en-US" sz="1800" dirty="0" smtClean="0"/>
              <a:t>An image/symbol for each region</a:t>
            </a:r>
          </a:p>
          <a:p>
            <a:pPr marL="1328738" lvl="3" indent="-514350">
              <a:buFont typeface="+mj-lt"/>
              <a:buAutoNum type="alphaUcPeriod"/>
            </a:pPr>
            <a:r>
              <a:rPr lang="en-US" sz="1800" dirty="0" smtClean="0"/>
              <a:t>A map displaying each region</a:t>
            </a:r>
          </a:p>
          <a:p>
            <a:pPr marL="1328738" lvl="3" indent="-514350">
              <a:buFont typeface="+mj-lt"/>
              <a:buAutoNum type="alphaUcPeriod"/>
            </a:pPr>
            <a:r>
              <a:rPr lang="en-US" sz="1800" dirty="0" smtClean="0"/>
              <a:t>The research for each region (main ideas/supporting details)</a:t>
            </a:r>
          </a:p>
          <a:p>
            <a:pPr marL="1328738" lvl="3" indent="-514350">
              <a:buFont typeface="+mj-lt"/>
              <a:buAutoNum type="alphaUcPeriod"/>
            </a:pPr>
            <a:r>
              <a:rPr lang="en-US" sz="1800" dirty="0" smtClean="0"/>
              <a:t>A group answer to the essential question.</a:t>
            </a:r>
          </a:p>
        </p:txBody>
      </p:sp>
    </p:spTree>
    <p:extLst>
      <p:ext uri="{BB962C8B-B14F-4D97-AF65-F5344CB8AC3E}">
        <p14:creationId xmlns:p14="http://schemas.microsoft.com/office/powerpoint/2010/main" val="143958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in the </a:t>
            </a:r>
            <a:r>
              <a:rPr lang="en-US" u="sng" dirty="0" smtClean="0"/>
              <a:t>South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dirty="0" smtClean="0"/>
              <a:t>A.  Conditions </a:t>
            </a:r>
            <a:r>
              <a:rPr lang="en-US" sz="2200" dirty="0" smtClean="0"/>
              <a:t>of Antebellum Slavery</a:t>
            </a:r>
          </a:p>
          <a:p>
            <a:pPr marL="109728" indent="0">
              <a:buNone/>
            </a:pP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www.pbs.org/wgbh/aia/part4/4p2956.html</a:t>
            </a:r>
            <a:endParaRPr lang="en-US" sz="2200" dirty="0" smtClean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r>
              <a:rPr lang="en-US" sz="2200" dirty="0" smtClean="0"/>
              <a:t>B.  Life </a:t>
            </a:r>
            <a:r>
              <a:rPr lang="en-US" sz="2200" dirty="0" smtClean="0"/>
              <a:t>in the Plantation South</a:t>
            </a:r>
          </a:p>
          <a:p>
            <a:pPr marL="109728" indent="0">
              <a:buNone/>
            </a:pPr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</a:t>
            </a:r>
            <a:r>
              <a:rPr lang="en-US" sz="2200" dirty="0" smtClean="0">
                <a:hlinkClick r:id="rId3"/>
              </a:rPr>
              <a:t>www.ushistory.org/us/5e.asp</a:t>
            </a:r>
            <a:endParaRPr lang="en-US" sz="2200" dirty="0" smtClean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r>
              <a:rPr lang="en-US" sz="2200" dirty="0"/>
              <a:t>C</a:t>
            </a:r>
            <a:r>
              <a:rPr lang="en-US" sz="2200" dirty="0" smtClean="0"/>
              <a:t>.  Eli Whitney’s Patent for the Cotton Gin</a:t>
            </a:r>
          </a:p>
          <a:p>
            <a:pPr marL="109728" indent="0">
              <a:buNone/>
            </a:pPr>
            <a:r>
              <a:rPr lang="en-US" sz="2200" dirty="0">
                <a:hlinkClick r:id="rId4"/>
              </a:rPr>
              <a:t>https://www.archives.gov/education/lessons/cotton-gin-patent</a:t>
            </a:r>
            <a:r>
              <a:rPr lang="en-US" sz="2200" dirty="0" smtClean="0">
                <a:hlinkClick r:id="rId4"/>
              </a:rPr>
              <a:t>/</a:t>
            </a:r>
            <a:r>
              <a:rPr lang="en-US" sz="2200" dirty="0" smtClean="0"/>
              <a:t> </a:t>
            </a:r>
            <a:endParaRPr lang="en-US" sz="22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</a:t>
            </a:r>
            <a:r>
              <a:rPr lang="en-US" dirty="0" smtClean="0"/>
              <a:t>he </a:t>
            </a:r>
            <a:r>
              <a:rPr lang="en-US" u="sng" dirty="0" smtClean="0"/>
              <a:t>North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dirty="0" smtClean="0"/>
              <a:t>A.  New </a:t>
            </a:r>
            <a:r>
              <a:rPr lang="en-US" sz="2400" dirty="0" smtClean="0"/>
              <a:t>England Mill Workers</a:t>
            </a:r>
          </a:p>
          <a:p>
            <a:pPr marL="566928" indent="-457200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vermonthistory.org/educate/online-resources/an-era-of-great-change/religion-reform/new-england-mill-workers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B.  Lowell </a:t>
            </a:r>
            <a:r>
              <a:rPr lang="en-US" sz="2400" dirty="0" smtClean="0"/>
              <a:t>Mill Girls and the Factory System</a:t>
            </a:r>
          </a:p>
          <a:p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www.gilderlehrman.org/history-by-era/age-jackson/resources/lowell-mill-girls-and-factory-system-1840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C.  The </a:t>
            </a:r>
            <a:r>
              <a:rPr lang="en-US" sz="2400" dirty="0" smtClean="0"/>
              <a:t>First American Factories</a:t>
            </a:r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www.ushistory.org/us/25d.asp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the </a:t>
            </a:r>
            <a:r>
              <a:rPr lang="en-US" u="sng" dirty="0" smtClean="0"/>
              <a:t>West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>
              <a:hlinkClick r:id="rId2"/>
            </a:endParaRPr>
          </a:p>
          <a:p>
            <a:pPr marL="82550" indent="0">
              <a:buNone/>
            </a:pPr>
            <a:r>
              <a:rPr lang="en-US" dirty="0" smtClean="0"/>
              <a:t>A.  Waterways </a:t>
            </a:r>
            <a:r>
              <a:rPr lang="en-US" dirty="0" smtClean="0"/>
              <a:t>in the West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americanhistory.si.edu/onthewater/exhibition/4_4.html</a:t>
            </a:r>
            <a:endParaRPr lang="en-US" dirty="0" smtClean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B.  Immigration </a:t>
            </a:r>
            <a:r>
              <a:rPr lang="en-US" dirty="0" smtClean="0"/>
              <a:t>to Ohio, Wisconsin, Illinois, Missouri, Minnesota, Michigan in the 1800’s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www.sjusd.org/leland/teachers/sgillis/immigration/pdf/Germ_Scan.pdf</a:t>
            </a:r>
            <a:endParaRPr lang="en-US" dirty="0" smtClean="0"/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/>
              <a:t>C.  John Deere and the Steel Plow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www.lib.niu.edu/2001/iht810102.html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2258</TotalTime>
  <Words>320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Verdana</vt:lpstr>
      <vt:lpstr>Wingdings 2</vt:lpstr>
      <vt:lpstr>Solstice</vt:lpstr>
      <vt:lpstr>Industrial Revolution Activity</vt:lpstr>
      <vt:lpstr> Essential Question:  How did the Industrial Revolution impact the various regions of the United States?</vt:lpstr>
      <vt:lpstr> Essential Question:  How did the Industrial Revolution impact the various regions of the United States?</vt:lpstr>
      <vt:lpstr> Essential Question:  How did the Industrial Revolution impact the various regions of the United States?</vt:lpstr>
      <vt:lpstr>Life in the South Resources</vt:lpstr>
      <vt:lpstr>Life in the North Resources</vt:lpstr>
      <vt:lpstr>Life in the West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 vs. Sectionalism during an age of Expansion</dc:title>
  <dc:creator>Dal</dc:creator>
  <cp:lastModifiedBy>dedwards4</cp:lastModifiedBy>
  <cp:revision>88</cp:revision>
  <dcterms:created xsi:type="dcterms:W3CDTF">2006-08-16T00:00:00Z</dcterms:created>
  <dcterms:modified xsi:type="dcterms:W3CDTF">2015-10-23T11:06:09Z</dcterms:modified>
</cp:coreProperties>
</file>