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7" r:id="rId2"/>
    <p:sldId id="284" r:id="rId3"/>
    <p:sldId id="283" r:id="rId4"/>
    <p:sldId id="322" r:id="rId5"/>
    <p:sldId id="307" r:id="rId6"/>
    <p:sldId id="319" r:id="rId7"/>
    <p:sldId id="316" r:id="rId8"/>
    <p:sldId id="317" r:id="rId9"/>
    <p:sldId id="313" r:id="rId10"/>
    <p:sldId id="314" r:id="rId11"/>
    <p:sldId id="315" r:id="rId12"/>
    <p:sldId id="318" r:id="rId13"/>
    <p:sldId id="321" r:id="rId14"/>
    <p:sldId id="310" r:id="rId15"/>
    <p:sldId id="31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ill Sans MT"/>
        <a:ea typeface="+mn-ea"/>
        <a:cs typeface="Arial" pitchFamily="34" charset="0"/>
      </a:defRPr>
    </a:lvl1pPr>
    <a:lvl2pPr marL="457200" algn="l" rtl="0" fontAlgn="base">
      <a:spcBef>
        <a:spcPct val="0"/>
      </a:spcBef>
      <a:spcAft>
        <a:spcPct val="0"/>
      </a:spcAft>
      <a:defRPr kern="1200">
        <a:solidFill>
          <a:schemeClr val="tx1"/>
        </a:solidFill>
        <a:latin typeface="Gill Sans MT"/>
        <a:ea typeface="+mn-ea"/>
        <a:cs typeface="Arial" pitchFamily="34" charset="0"/>
      </a:defRPr>
    </a:lvl2pPr>
    <a:lvl3pPr marL="914400" algn="l" rtl="0" fontAlgn="base">
      <a:spcBef>
        <a:spcPct val="0"/>
      </a:spcBef>
      <a:spcAft>
        <a:spcPct val="0"/>
      </a:spcAft>
      <a:defRPr kern="1200">
        <a:solidFill>
          <a:schemeClr val="tx1"/>
        </a:solidFill>
        <a:latin typeface="Gill Sans MT"/>
        <a:ea typeface="+mn-ea"/>
        <a:cs typeface="Arial" pitchFamily="34" charset="0"/>
      </a:defRPr>
    </a:lvl3pPr>
    <a:lvl4pPr marL="1371600" algn="l" rtl="0" fontAlgn="base">
      <a:spcBef>
        <a:spcPct val="0"/>
      </a:spcBef>
      <a:spcAft>
        <a:spcPct val="0"/>
      </a:spcAft>
      <a:defRPr kern="1200">
        <a:solidFill>
          <a:schemeClr val="tx1"/>
        </a:solidFill>
        <a:latin typeface="Gill Sans MT"/>
        <a:ea typeface="+mn-ea"/>
        <a:cs typeface="Arial" pitchFamily="34" charset="0"/>
      </a:defRPr>
    </a:lvl4pPr>
    <a:lvl5pPr marL="1828800" algn="l" rtl="0" fontAlgn="base">
      <a:spcBef>
        <a:spcPct val="0"/>
      </a:spcBef>
      <a:spcAft>
        <a:spcPct val="0"/>
      </a:spcAft>
      <a:defRPr kern="1200">
        <a:solidFill>
          <a:schemeClr val="tx1"/>
        </a:solidFill>
        <a:latin typeface="Gill Sans MT"/>
        <a:ea typeface="+mn-ea"/>
        <a:cs typeface="Arial" pitchFamily="34" charset="0"/>
      </a:defRPr>
    </a:lvl5pPr>
    <a:lvl6pPr marL="2286000" algn="l" defTabSz="914400" rtl="0" eaLnBrk="1" latinLnBrk="0" hangingPunct="1">
      <a:defRPr kern="1200">
        <a:solidFill>
          <a:schemeClr val="tx1"/>
        </a:solidFill>
        <a:latin typeface="Gill Sans MT"/>
        <a:ea typeface="+mn-ea"/>
        <a:cs typeface="Arial" pitchFamily="34" charset="0"/>
      </a:defRPr>
    </a:lvl6pPr>
    <a:lvl7pPr marL="2743200" algn="l" defTabSz="914400" rtl="0" eaLnBrk="1" latinLnBrk="0" hangingPunct="1">
      <a:defRPr kern="1200">
        <a:solidFill>
          <a:schemeClr val="tx1"/>
        </a:solidFill>
        <a:latin typeface="Gill Sans MT"/>
        <a:ea typeface="+mn-ea"/>
        <a:cs typeface="Arial" pitchFamily="34" charset="0"/>
      </a:defRPr>
    </a:lvl7pPr>
    <a:lvl8pPr marL="3200400" algn="l" defTabSz="914400" rtl="0" eaLnBrk="1" latinLnBrk="0" hangingPunct="1">
      <a:defRPr kern="1200">
        <a:solidFill>
          <a:schemeClr val="tx1"/>
        </a:solidFill>
        <a:latin typeface="Gill Sans MT"/>
        <a:ea typeface="+mn-ea"/>
        <a:cs typeface="Arial" pitchFamily="34" charset="0"/>
      </a:defRPr>
    </a:lvl8pPr>
    <a:lvl9pPr marL="3657600" algn="l" defTabSz="914400" rtl="0" eaLnBrk="1" latinLnBrk="0" hangingPunct="1">
      <a:defRPr kern="1200">
        <a:solidFill>
          <a:schemeClr val="tx1"/>
        </a:solidFill>
        <a:latin typeface="Gill Sans MT"/>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varScale="1">
        <p:scale>
          <a:sx n="74" d="100"/>
          <a:sy n="74" d="100"/>
        </p:scale>
        <p:origin x="11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A0D02-CA25-45C6-8256-25CDB1A9186B}" type="datetimeFigureOut">
              <a:rPr lang="en-US" smtClean="0"/>
              <a:t>10/27/2015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31F76-BD87-4F4C-867A-6BDF11C388C2}" type="slidenum">
              <a:rPr lang="en-US" smtClean="0"/>
              <a:t>‹#›</a:t>
            </a:fld>
            <a:endParaRPr lang="en-US"/>
          </a:p>
        </p:txBody>
      </p:sp>
    </p:spTree>
    <p:extLst>
      <p:ext uri="{BB962C8B-B14F-4D97-AF65-F5344CB8AC3E}">
        <p14:creationId xmlns:p14="http://schemas.microsoft.com/office/powerpoint/2010/main" val="354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B14C5E-4C53-4246-B42A-4D981B3BE0BC}" type="slidenum">
              <a:rPr lang="en-US" altLang="en-US" sz="1200"/>
              <a:pPr/>
              <a:t>6</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57427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55FF8624-D61C-47D1-BCC4-0ACE07E08478}" type="datetimeFigureOut">
              <a:rPr lang="en-US"/>
              <a:pPr>
                <a:defRPr/>
              </a:pPr>
              <a:t>10/27/2015</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A5AECE2F-7D38-4065-89CF-AC7736564B74}" type="slidenum">
              <a:rPr lang="en-US"/>
              <a:pPr>
                <a:defRPr/>
              </a:pPr>
              <a:t>‹#›</a:t>
            </a:fld>
            <a:endParaRPr lang="en-US"/>
          </a:p>
        </p:txBody>
      </p:sp>
    </p:spTree>
    <p:extLst>
      <p:ext uri="{BB962C8B-B14F-4D97-AF65-F5344CB8AC3E}">
        <p14:creationId xmlns:p14="http://schemas.microsoft.com/office/powerpoint/2010/main" val="172453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8E55FC8-9823-4ED9-AB1A-0DEC2DB5509C}" type="datetimeFigureOut">
              <a:rPr lang="en-US"/>
              <a:pPr>
                <a:defRPr/>
              </a:pPr>
              <a:t>10/27/2015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E7005DD-A882-463D-80BC-0AFF86D71A23}" type="slidenum">
              <a:rPr lang="en-US"/>
              <a:pPr>
                <a:defRPr/>
              </a:pPr>
              <a:t>‹#›</a:t>
            </a:fld>
            <a:endParaRPr lang="en-US"/>
          </a:p>
        </p:txBody>
      </p:sp>
    </p:spTree>
    <p:extLst>
      <p:ext uri="{BB962C8B-B14F-4D97-AF65-F5344CB8AC3E}">
        <p14:creationId xmlns:p14="http://schemas.microsoft.com/office/powerpoint/2010/main" val="130047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1BDB5C1-AB1A-4867-9B50-32FFED9AB7BB}" type="datetimeFigureOut">
              <a:rPr lang="en-US"/>
              <a:pPr>
                <a:defRPr/>
              </a:pPr>
              <a:t>10/27/2015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628CEF7-F324-4975-B85F-EEC2345768B3}" type="slidenum">
              <a:rPr lang="en-US"/>
              <a:pPr>
                <a:defRPr/>
              </a:pPr>
              <a:t>‹#›</a:t>
            </a:fld>
            <a:endParaRPr lang="en-US"/>
          </a:p>
        </p:txBody>
      </p:sp>
    </p:spTree>
    <p:extLst>
      <p:ext uri="{BB962C8B-B14F-4D97-AF65-F5344CB8AC3E}">
        <p14:creationId xmlns:p14="http://schemas.microsoft.com/office/powerpoint/2010/main" val="3114209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683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8305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305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65523F7D-2889-4B86-99F5-D54DDEDA693D}" type="slidenum">
              <a:rPr lang="en-US" altLang="en-US"/>
              <a:pPr>
                <a:defRPr/>
              </a:pPr>
              <a:t>‹#›</a:t>
            </a:fld>
            <a:endParaRPr lang="en-US" altLang="en-US"/>
          </a:p>
        </p:txBody>
      </p:sp>
    </p:spTree>
    <p:extLst>
      <p:ext uri="{BB962C8B-B14F-4D97-AF65-F5344CB8AC3E}">
        <p14:creationId xmlns:p14="http://schemas.microsoft.com/office/powerpoint/2010/main" val="340396862"/>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265C65C-5FF7-4D0D-A8D7-432E64934893}" type="datetimeFigureOut">
              <a:rPr lang="en-US"/>
              <a:pPr>
                <a:defRPr/>
              </a:pPr>
              <a:t>10/27/2015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520F4019-B163-41BC-B32A-13BFEF17FCC7}" type="slidenum">
              <a:rPr lang="en-US"/>
              <a:pPr>
                <a:defRPr/>
              </a:pPr>
              <a:t>‹#›</a:t>
            </a:fld>
            <a:endParaRPr lang="en-US"/>
          </a:p>
        </p:txBody>
      </p:sp>
    </p:spTree>
    <p:extLst>
      <p:ext uri="{BB962C8B-B14F-4D97-AF65-F5344CB8AC3E}">
        <p14:creationId xmlns:p14="http://schemas.microsoft.com/office/powerpoint/2010/main" val="416938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282B67B6-E171-4AC2-88D9-65419BDFF508}" type="datetimeFigureOut">
              <a:rPr lang="en-US"/>
              <a:pPr>
                <a:defRPr/>
              </a:pPr>
              <a:t>10/27/2015</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DCAF8D68-80CF-45C7-A699-BA2EC161B5D1}" type="slidenum">
              <a:rPr lang="en-US"/>
              <a:pPr>
                <a:defRPr/>
              </a:pPr>
              <a:t>‹#›</a:t>
            </a:fld>
            <a:endParaRPr lang="en-US"/>
          </a:p>
        </p:txBody>
      </p:sp>
    </p:spTree>
    <p:extLst>
      <p:ext uri="{BB962C8B-B14F-4D97-AF65-F5344CB8AC3E}">
        <p14:creationId xmlns:p14="http://schemas.microsoft.com/office/powerpoint/2010/main" val="281592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4C6EBA4D-4E93-451A-B611-B662C44FC0AB}" type="datetimeFigureOut">
              <a:rPr lang="en-US"/>
              <a:pPr>
                <a:defRPr/>
              </a:pPr>
              <a:t>10/27/2015</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FA10490F-50BC-4865-921A-D916D9491B99}" type="slidenum">
              <a:rPr lang="en-US"/>
              <a:pPr>
                <a:defRPr/>
              </a:pPr>
              <a:t>‹#›</a:t>
            </a:fld>
            <a:endParaRPr lang="en-US"/>
          </a:p>
        </p:txBody>
      </p:sp>
    </p:spTree>
    <p:extLst>
      <p:ext uri="{BB962C8B-B14F-4D97-AF65-F5344CB8AC3E}">
        <p14:creationId xmlns:p14="http://schemas.microsoft.com/office/powerpoint/2010/main" val="2279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9A4563BE-4DDE-471A-98E6-2E17DED8AD5A}" type="datetimeFigureOut">
              <a:rPr lang="en-US"/>
              <a:pPr>
                <a:defRPr/>
              </a:pPr>
              <a:t>10/27/2015</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2A12ECC1-7D1D-4061-AA05-15FD47E10FCA}" type="slidenum">
              <a:rPr lang="en-US"/>
              <a:pPr>
                <a:defRPr/>
              </a:pPr>
              <a:t>‹#›</a:t>
            </a:fld>
            <a:endParaRPr lang="en-US"/>
          </a:p>
        </p:txBody>
      </p:sp>
    </p:spTree>
    <p:extLst>
      <p:ext uri="{BB962C8B-B14F-4D97-AF65-F5344CB8AC3E}">
        <p14:creationId xmlns:p14="http://schemas.microsoft.com/office/powerpoint/2010/main" val="63866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E0D77DB-F15E-4280-9812-7A36EA585387}" type="datetimeFigureOut">
              <a:rPr lang="en-US"/>
              <a:pPr>
                <a:defRPr/>
              </a:pPr>
              <a:t>10/27/2015</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230D3AEE-3588-4A12-A078-76DCE5A06BC0}" type="slidenum">
              <a:rPr lang="en-US"/>
              <a:pPr>
                <a:defRPr/>
              </a:pPr>
              <a:t>‹#›</a:t>
            </a:fld>
            <a:endParaRPr lang="en-US"/>
          </a:p>
        </p:txBody>
      </p:sp>
    </p:spTree>
    <p:extLst>
      <p:ext uri="{BB962C8B-B14F-4D97-AF65-F5344CB8AC3E}">
        <p14:creationId xmlns:p14="http://schemas.microsoft.com/office/powerpoint/2010/main" val="52319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D90EE00A-2C9E-4847-8F09-68CF650F0E70}" type="datetimeFigureOut">
              <a:rPr lang="en-US"/>
              <a:pPr>
                <a:defRPr/>
              </a:pPr>
              <a:t>10/27/2015</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5E694F49-A13F-4BC2-8CB5-27FCF9F7DD61}" type="slidenum">
              <a:rPr lang="en-US"/>
              <a:pPr>
                <a:defRPr/>
              </a:pPr>
              <a:t>‹#›</a:t>
            </a:fld>
            <a:endParaRPr lang="en-US"/>
          </a:p>
        </p:txBody>
      </p:sp>
    </p:spTree>
    <p:extLst>
      <p:ext uri="{BB962C8B-B14F-4D97-AF65-F5344CB8AC3E}">
        <p14:creationId xmlns:p14="http://schemas.microsoft.com/office/powerpoint/2010/main" val="20782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16B7802-95EF-4B0D-8212-D7BFBC3D3F41}" type="datetimeFigureOut">
              <a:rPr lang="en-US"/>
              <a:pPr>
                <a:defRPr/>
              </a:pPr>
              <a:t>10/27/2015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F8240DE-19FD-4D1C-8FBB-48C4502AEB75}" type="slidenum">
              <a:rPr lang="en-US"/>
              <a:pPr>
                <a:defRPr/>
              </a:pPr>
              <a:t>‹#›</a:t>
            </a:fld>
            <a:endParaRPr lang="en-US"/>
          </a:p>
        </p:txBody>
      </p:sp>
    </p:spTree>
    <p:extLst>
      <p:ext uri="{BB962C8B-B14F-4D97-AF65-F5344CB8AC3E}">
        <p14:creationId xmlns:p14="http://schemas.microsoft.com/office/powerpoint/2010/main" val="361227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B354BC10-12DE-4642-AEFB-BB2E3EB4E469}" type="datetimeFigureOut">
              <a:rPr lang="en-US"/>
              <a:pPr>
                <a:defRPr/>
              </a:pPr>
              <a:t>10/27/2015</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D272CA01-4B9B-402B-8292-5E85ACFCB7B5}" type="slidenum">
              <a:rPr lang="en-US"/>
              <a:pPr>
                <a:defRPr/>
              </a:pPr>
              <a:t>‹#›</a:t>
            </a:fld>
            <a:endParaRPr lang="en-US"/>
          </a:p>
        </p:txBody>
      </p:sp>
    </p:spTree>
    <p:extLst>
      <p:ext uri="{BB962C8B-B14F-4D97-AF65-F5344CB8AC3E}">
        <p14:creationId xmlns:p14="http://schemas.microsoft.com/office/powerpoint/2010/main" val="62468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cs typeface="+mn-cs"/>
              </a:defRPr>
            </a:lvl1pPr>
            <a:extLst/>
          </a:lstStyle>
          <a:p>
            <a:pPr>
              <a:defRPr/>
            </a:pPr>
            <a:fld id="{F048C1CE-62B1-4292-A8BE-092279FE4455}" type="datetimeFigureOut">
              <a:rPr lang="en-US"/>
              <a:pPr>
                <a:defRPr/>
              </a:pPr>
              <a:t>10/27/2015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cs typeface="+mn-cs"/>
              </a:defRPr>
            </a:lvl1pPr>
            <a:extLst/>
          </a:lstStyle>
          <a:p>
            <a:pPr>
              <a:defRPr/>
            </a:pPr>
            <a:fld id="{7AB0FD98-D220-4516-BD11-81013B686704}"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43" r:id="rId1"/>
    <p:sldLayoutId id="2147483738" r:id="rId2"/>
    <p:sldLayoutId id="2147483744" r:id="rId3"/>
    <p:sldLayoutId id="2147483739" r:id="rId4"/>
    <p:sldLayoutId id="2147483745" r:id="rId5"/>
    <p:sldLayoutId id="2147483740" r:id="rId6"/>
    <p:sldLayoutId id="2147483746" r:id="rId7"/>
    <p:sldLayoutId id="2147483747" r:id="rId8"/>
    <p:sldLayoutId id="2147483748" r:id="rId9"/>
    <p:sldLayoutId id="2147483741" r:id="rId10"/>
    <p:sldLayoutId id="2147483742" r:id="rId11"/>
    <p:sldLayoutId id="2147483749" r:id="rId12"/>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a:defRPr>
      </a:lvl2pPr>
      <a:lvl3pPr algn="l" rtl="0" fontAlgn="base">
        <a:spcBef>
          <a:spcPct val="0"/>
        </a:spcBef>
        <a:spcAft>
          <a:spcPct val="0"/>
        </a:spcAft>
        <a:defRPr sz="4300">
          <a:solidFill>
            <a:srgbClr val="572314"/>
          </a:solidFill>
          <a:latin typeface="Gill Sans MT"/>
        </a:defRPr>
      </a:lvl3pPr>
      <a:lvl4pPr algn="l" rtl="0" fontAlgn="base">
        <a:spcBef>
          <a:spcPct val="0"/>
        </a:spcBef>
        <a:spcAft>
          <a:spcPct val="0"/>
        </a:spcAft>
        <a:defRPr sz="4300">
          <a:solidFill>
            <a:srgbClr val="572314"/>
          </a:solidFill>
          <a:latin typeface="Gill Sans MT"/>
        </a:defRPr>
      </a:lvl4pPr>
      <a:lvl5pPr algn="l" rtl="0" fontAlgn="base">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0" y="2057400"/>
            <a:ext cx="6400800" cy="2286000"/>
          </a:xfrm>
        </p:spPr>
        <p:txBody>
          <a:bodyPr>
            <a:normAutofit fontScale="90000"/>
          </a:bodyPr>
          <a:lstStyle/>
          <a:p>
            <a:pPr fontAlgn="auto">
              <a:spcAft>
                <a:spcPts val="0"/>
              </a:spcAft>
              <a:defRPr/>
            </a:pPr>
            <a:r>
              <a:rPr lang="en-US" dirty="0" smtClean="0">
                <a:solidFill>
                  <a:schemeClr val="tx2">
                    <a:satMod val="130000"/>
                  </a:schemeClr>
                </a:solidFill>
              </a:rPr>
              <a:t>Nationalism and Sectionalism during the Age of Jackson</a:t>
            </a:r>
            <a:endParaRPr lang="en-US" dirty="0">
              <a:solidFill>
                <a:schemeClr val="tx2">
                  <a:satMod val="130000"/>
                </a:schemeClr>
              </a:solidFill>
            </a:endParaRPr>
          </a:p>
        </p:txBody>
      </p:sp>
      <p:sp>
        <p:nvSpPr>
          <p:cNvPr id="10243" name="TextBox 4"/>
          <p:cNvSpPr txBox="1">
            <a:spLocks noChangeArrowheads="1"/>
          </p:cNvSpPr>
          <p:nvPr/>
        </p:nvSpPr>
        <p:spPr bwMode="auto">
          <a:xfrm>
            <a:off x="2971800" y="4800600"/>
            <a:ext cx="541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r>
              <a:rPr lang="en-US" altLang="en-US" dirty="0"/>
              <a:t>The 19</a:t>
            </a:r>
            <a:r>
              <a:rPr lang="en-US" altLang="en-US" baseline="30000" dirty="0"/>
              <a:t>th</a:t>
            </a:r>
            <a:r>
              <a:rPr lang="en-US" altLang="en-US" dirty="0"/>
              <a:t> Century </a:t>
            </a:r>
            <a:r>
              <a:rPr lang="en-US" altLang="en-US" dirty="0" smtClean="0"/>
              <a:t>industrial expansion </a:t>
            </a:r>
            <a:r>
              <a:rPr lang="en-US" altLang="en-US" dirty="0"/>
              <a:t>of the United States demonstrated both a strong spirit of nationalism and a growing sectional divide between the North and the South.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98080" cy="1143000"/>
          </a:xfrm>
        </p:spPr>
        <p:txBody>
          <a:bodyPr/>
          <a:lstStyle/>
          <a:p>
            <a:r>
              <a:rPr lang="en-US" dirty="0" smtClean="0"/>
              <a:t>Northern Economy</a:t>
            </a:r>
            <a:endParaRPr lang="en-US" dirty="0"/>
          </a:p>
        </p:txBody>
      </p:sp>
      <p:sp>
        <p:nvSpPr>
          <p:cNvPr id="3" name="Content Placeholder 2"/>
          <p:cNvSpPr>
            <a:spLocks noGrp="1"/>
          </p:cNvSpPr>
          <p:nvPr>
            <p:ph sz="half" idx="1"/>
          </p:nvPr>
        </p:nvSpPr>
        <p:spPr>
          <a:xfrm>
            <a:off x="838200" y="1524000"/>
            <a:ext cx="4255008" cy="4663440"/>
          </a:xfrm>
        </p:spPr>
        <p:txBody>
          <a:bodyPr/>
          <a:lstStyle/>
          <a:p>
            <a:r>
              <a:rPr lang="en-US" dirty="0" smtClean="0"/>
              <a:t>Samuel Slater</a:t>
            </a:r>
          </a:p>
          <a:p>
            <a:pPr lvl="1"/>
            <a:r>
              <a:rPr lang="en-US" dirty="0" smtClean="0"/>
              <a:t>English Factory Worker</a:t>
            </a:r>
          </a:p>
          <a:p>
            <a:pPr lvl="1"/>
            <a:r>
              <a:rPr lang="en-US" dirty="0" smtClean="0"/>
              <a:t>“Father of the American factory system”</a:t>
            </a:r>
          </a:p>
          <a:p>
            <a:pPr lvl="1"/>
            <a:r>
              <a:rPr lang="en-US" dirty="0" smtClean="0"/>
              <a:t>Worked for a cotton mill in England as a young child</a:t>
            </a:r>
          </a:p>
          <a:p>
            <a:pPr lvl="1"/>
            <a:r>
              <a:rPr lang="en-US" dirty="0" smtClean="0"/>
              <a:t>Rose to superintendent</a:t>
            </a:r>
          </a:p>
          <a:p>
            <a:pPr lvl="2"/>
            <a:r>
              <a:rPr lang="en-US" dirty="0" smtClean="0"/>
              <a:t>Became extremely familiar with the mill machines (Richard Arkwright – eventually used water to power his machines, divided labor among groups)</a:t>
            </a:r>
            <a:endParaRPr lang="en-US" dirty="0"/>
          </a:p>
        </p:txBody>
      </p:sp>
      <p:sp>
        <p:nvSpPr>
          <p:cNvPr id="4" name="Content Placeholder 3"/>
          <p:cNvSpPr>
            <a:spLocks noGrp="1"/>
          </p:cNvSpPr>
          <p:nvPr>
            <p:ph sz="half" idx="2"/>
          </p:nvPr>
        </p:nvSpPr>
        <p:spPr>
          <a:xfrm>
            <a:off x="5276088" y="1752600"/>
            <a:ext cx="3657600" cy="4663440"/>
          </a:xfrm>
        </p:spPr>
        <p:txBody>
          <a:bodyPr/>
          <a:lstStyle/>
          <a:p>
            <a:pPr lvl="1"/>
            <a:r>
              <a:rPr lang="en-US" dirty="0" smtClean="0"/>
              <a:t>Sneaky Departure 1789=British law forbade textile workers from sharing technological information or to leave the country. (Brain drain)</a:t>
            </a:r>
          </a:p>
          <a:p>
            <a:pPr lvl="1"/>
            <a:r>
              <a:rPr lang="en-US" dirty="0" smtClean="0"/>
              <a:t>Slater memorized the plans and brought them to the U.S.</a:t>
            </a:r>
          </a:p>
          <a:p>
            <a:pPr lvl="1"/>
            <a:endParaRPr lang="en-US" dirty="0"/>
          </a:p>
        </p:txBody>
      </p:sp>
      <p:pic>
        <p:nvPicPr>
          <p:cNvPr id="5" name="Picture 4"/>
          <p:cNvPicPr>
            <a:picLocks noChangeAspect="1"/>
          </p:cNvPicPr>
          <p:nvPr/>
        </p:nvPicPr>
        <p:blipFill>
          <a:blip r:embed="rId2"/>
          <a:stretch>
            <a:fillRect/>
          </a:stretch>
        </p:blipFill>
        <p:spPr>
          <a:xfrm>
            <a:off x="5629528" y="179995"/>
            <a:ext cx="2950720" cy="1597290"/>
          </a:xfrm>
          <a:prstGeom prst="rect">
            <a:avLst/>
          </a:prstGeom>
        </p:spPr>
      </p:pic>
    </p:spTree>
    <p:extLst>
      <p:ext uri="{BB962C8B-B14F-4D97-AF65-F5344CB8AC3E}">
        <p14:creationId xmlns:p14="http://schemas.microsoft.com/office/powerpoint/2010/main" val="4004549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barn(inVertical)">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1000"/>
                                        <p:tgtEl>
                                          <p:spTgt spid="4">
                                            <p:txEl>
                                              <p:pRg st="1" end="1"/>
                                            </p:txEl>
                                          </p:spTgt>
                                        </p:tgtEl>
                                      </p:cBhvr>
                                    </p:animEffect>
                                    <p:anim calcmode="lin" valueType="num">
                                      <p:cBhvr>
                                        <p:cTn id="4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98080" cy="1143000"/>
          </a:xfrm>
        </p:spPr>
        <p:txBody>
          <a:bodyPr/>
          <a:lstStyle/>
          <a:p>
            <a:r>
              <a:rPr lang="en-US" dirty="0" smtClean="0"/>
              <a:t>Northern Economy</a:t>
            </a:r>
            <a:endParaRPr lang="en-US" dirty="0"/>
          </a:p>
        </p:txBody>
      </p:sp>
      <p:sp>
        <p:nvSpPr>
          <p:cNvPr id="3" name="Content Placeholder 2"/>
          <p:cNvSpPr>
            <a:spLocks noGrp="1"/>
          </p:cNvSpPr>
          <p:nvPr>
            <p:ph sz="half" idx="1"/>
          </p:nvPr>
        </p:nvSpPr>
        <p:spPr>
          <a:xfrm>
            <a:off x="609600" y="1524000"/>
            <a:ext cx="8271927" cy="4663440"/>
          </a:xfrm>
        </p:spPr>
        <p:txBody>
          <a:bodyPr/>
          <a:lstStyle/>
          <a:p>
            <a:r>
              <a:rPr lang="en-US" dirty="0" smtClean="0"/>
              <a:t>Slater’s Rhode Island Mill</a:t>
            </a:r>
          </a:p>
          <a:p>
            <a:pPr lvl="1"/>
            <a:r>
              <a:rPr lang="en-US" dirty="0" smtClean="0"/>
              <a:t>Built America’s first water-powered cotton spinning mill</a:t>
            </a:r>
          </a:p>
          <a:p>
            <a:pPr lvl="2"/>
            <a:r>
              <a:rPr lang="en-US" dirty="0" smtClean="0"/>
              <a:t>Pawtucket, Rhode Island</a:t>
            </a:r>
          </a:p>
          <a:p>
            <a:pPr lvl="1"/>
            <a:r>
              <a:rPr lang="en-US" dirty="0" smtClean="0"/>
              <a:t>Workers originally walked a treadmill to generate power</a:t>
            </a:r>
          </a:p>
          <a:p>
            <a:pPr lvl="1"/>
            <a:r>
              <a:rPr lang="en-US" dirty="0" smtClean="0"/>
              <a:t>By 1791 a waterwheel drove the machinery that carded - </a:t>
            </a:r>
            <a:r>
              <a:rPr lang="en-US" dirty="0"/>
              <a:t>a mechanical process that disentangles, cleans and </a:t>
            </a:r>
            <a:r>
              <a:rPr lang="en-US" dirty="0" smtClean="0"/>
              <a:t>intermixes - and spun the cotton into thread</a:t>
            </a:r>
          </a:p>
          <a:p>
            <a:pPr lvl="1"/>
            <a:r>
              <a:rPr lang="en-US" dirty="0"/>
              <a:t>Employed families – including children – to live and work in the mills</a:t>
            </a:r>
          </a:p>
          <a:p>
            <a:pPr lvl="2"/>
            <a:r>
              <a:rPr lang="en-US" dirty="0" smtClean="0"/>
              <a:t>Large </a:t>
            </a:r>
            <a:r>
              <a:rPr lang="en-US" dirty="0"/>
              <a:t>Mill</a:t>
            </a:r>
          </a:p>
          <a:p>
            <a:pPr lvl="2"/>
            <a:r>
              <a:rPr lang="en-US" dirty="0"/>
              <a:t>Tenement houses</a:t>
            </a:r>
          </a:p>
          <a:p>
            <a:pPr lvl="2"/>
            <a:r>
              <a:rPr lang="en-US" dirty="0"/>
              <a:t>Company store</a:t>
            </a:r>
          </a:p>
        </p:txBody>
      </p:sp>
      <p:pic>
        <p:nvPicPr>
          <p:cNvPr id="5" name="Picture 4"/>
          <p:cNvPicPr>
            <a:picLocks noChangeAspect="1"/>
          </p:cNvPicPr>
          <p:nvPr/>
        </p:nvPicPr>
        <p:blipFill>
          <a:blip r:embed="rId2"/>
          <a:stretch>
            <a:fillRect/>
          </a:stretch>
        </p:blipFill>
        <p:spPr>
          <a:xfrm>
            <a:off x="5867400" y="0"/>
            <a:ext cx="2950720" cy="1597290"/>
          </a:xfrm>
          <a:prstGeom prst="rect">
            <a:avLst/>
          </a:prstGeom>
        </p:spPr>
      </p:pic>
    </p:spTree>
    <p:extLst>
      <p:ext uri="{BB962C8B-B14F-4D97-AF65-F5344CB8AC3E}">
        <p14:creationId xmlns:p14="http://schemas.microsoft.com/office/powerpoint/2010/main" val="257741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74638"/>
            <a:ext cx="7499350" cy="1143000"/>
          </a:xfrm>
        </p:spPr>
        <p:txBody>
          <a:bodyPr/>
          <a:lstStyle/>
          <a:p>
            <a:r>
              <a:rPr lang="en-US" dirty="0" smtClean="0"/>
              <a:t>Northern Economy</a:t>
            </a:r>
            <a:endParaRPr lang="en-US" dirty="0"/>
          </a:p>
        </p:txBody>
      </p:sp>
      <p:sp>
        <p:nvSpPr>
          <p:cNvPr id="6" name="Content Placeholder 5"/>
          <p:cNvSpPr>
            <a:spLocks noGrp="1"/>
          </p:cNvSpPr>
          <p:nvPr>
            <p:ph idx="1"/>
          </p:nvPr>
        </p:nvSpPr>
        <p:spPr>
          <a:xfrm>
            <a:off x="685800" y="1417638"/>
            <a:ext cx="5105400" cy="4800600"/>
          </a:xfrm>
        </p:spPr>
        <p:txBody>
          <a:bodyPr/>
          <a:lstStyle/>
          <a:p>
            <a:pPr eaLnBrk="1" hangingPunct="1">
              <a:lnSpc>
                <a:spcPct val="90000"/>
              </a:lnSpc>
            </a:pPr>
            <a:r>
              <a:rPr lang="en-US" altLang="en-US" sz="2400" dirty="0" smtClean="0"/>
              <a:t>In </a:t>
            </a:r>
            <a:r>
              <a:rPr lang="en-US" altLang="en-US" sz="2400" dirty="0"/>
              <a:t>1813, Francis Cabot Lowell built </a:t>
            </a:r>
            <a:r>
              <a:rPr lang="en-US" altLang="en-US" sz="2400" dirty="0" smtClean="0"/>
              <a:t>a weaving </a:t>
            </a:r>
            <a:r>
              <a:rPr lang="en-US" altLang="en-US" sz="2400" dirty="0"/>
              <a:t>factory in eastern Massachusetts, near the Concord River.</a:t>
            </a:r>
          </a:p>
          <a:p>
            <a:pPr eaLnBrk="1" hangingPunct="1">
              <a:lnSpc>
                <a:spcPct val="90000"/>
              </a:lnSpc>
            </a:pPr>
            <a:r>
              <a:rPr lang="en-US" altLang="en-US" sz="2400" dirty="0"/>
              <a:t>The factory spun cotton into yarn and wove the cotton into cloth. </a:t>
            </a:r>
          </a:p>
          <a:p>
            <a:pPr eaLnBrk="1" hangingPunct="1">
              <a:lnSpc>
                <a:spcPct val="90000"/>
              </a:lnSpc>
            </a:pPr>
            <a:r>
              <a:rPr lang="en-US" altLang="en-US" sz="2400" dirty="0"/>
              <a:t>Something was different about this factory, they hired women. </a:t>
            </a:r>
          </a:p>
          <a:p>
            <a:pPr eaLnBrk="1" hangingPunct="1">
              <a:lnSpc>
                <a:spcPct val="90000"/>
              </a:lnSpc>
            </a:pPr>
            <a:r>
              <a:rPr lang="en-US" altLang="en-US" sz="2400" dirty="0"/>
              <a:t>The “Lowell girls” lived in company-owned boardinghouses. </a:t>
            </a:r>
          </a:p>
          <a:p>
            <a:pPr eaLnBrk="1" hangingPunct="1">
              <a:lnSpc>
                <a:spcPct val="90000"/>
              </a:lnSpc>
            </a:pPr>
            <a:r>
              <a:rPr lang="en-US" altLang="en-US" sz="2400" dirty="0"/>
              <a:t>The girls worked over 12 hours a day in deafening noise. </a:t>
            </a:r>
            <a:endParaRPr lang="en-US" altLang="en-US" sz="2400" dirty="0" smtClean="0"/>
          </a:p>
          <a:p>
            <a:pPr>
              <a:lnSpc>
                <a:spcPct val="90000"/>
              </a:lnSpc>
            </a:pPr>
            <a:r>
              <a:rPr lang="en-US" altLang="en-US" sz="2400" dirty="0"/>
              <a:t>They came for the good wages: between two and four dollars a week. </a:t>
            </a:r>
          </a:p>
          <a:p>
            <a:pPr eaLnBrk="1" hangingPunct="1">
              <a:lnSpc>
                <a:spcPct val="90000"/>
              </a:lnSpc>
            </a:pPr>
            <a:endParaRPr lang="en-US" altLang="en-US" sz="2400" dirty="0"/>
          </a:p>
        </p:txBody>
      </p:sp>
      <p:pic>
        <p:nvPicPr>
          <p:cNvPr id="7" name="Picture 6"/>
          <p:cNvPicPr>
            <a:picLocks noChangeAspect="1"/>
          </p:cNvPicPr>
          <p:nvPr/>
        </p:nvPicPr>
        <p:blipFill>
          <a:blip r:embed="rId2"/>
          <a:stretch>
            <a:fillRect/>
          </a:stretch>
        </p:blipFill>
        <p:spPr>
          <a:xfrm>
            <a:off x="5791200" y="1782738"/>
            <a:ext cx="3090940" cy="4267570"/>
          </a:xfrm>
          <a:prstGeom prst="rect">
            <a:avLst/>
          </a:prstGeom>
        </p:spPr>
      </p:pic>
      <p:pic>
        <p:nvPicPr>
          <p:cNvPr id="8" name="Picture 7"/>
          <p:cNvPicPr>
            <a:picLocks noChangeAspect="1"/>
          </p:cNvPicPr>
          <p:nvPr/>
        </p:nvPicPr>
        <p:blipFill>
          <a:blip r:embed="rId3"/>
          <a:stretch>
            <a:fillRect/>
          </a:stretch>
        </p:blipFill>
        <p:spPr>
          <a:xfrm>
            <a:off x="5652993" y="195107"/>
            <a:ext cx="2950720" cy="1597290"/>
          </a:xfrm>
          <a:prstGeom prst="rect">
            <a:avLst/>
          </a:prstGeom>
        </p:spPr>
      </p:pic>
    </p:spTree>
    <p:extLst>
      <p:ext uri="{BB962C8B-B14F-4D97-AF65-F5344CB8AC3E}">
        <p14:creationId xmlns:p14="http://schemas.microsoft.com/office/powerpoint/2010/main" val="142752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anim calcmode="lin" valueType="num">
                                      <p:cBhvr>
                                        <p:cTn id="2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anim calcmode="lin" valueType="num">
                                      <p:cBhvr>
                                        <p:cTn id="3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1000"/>
                                        <p:tgtEl>
                                          <p:spTgt spid="6">
                                            <p:txEl>
                                              <p:pRg st="5" end="5"/>
                                            </p:txEl>
                                          </p:spTgt>
                                        </p:tgtEl>
                                      </p:cBhvr>
                                    </p:animEffect>
                                    <p:anim calcmode="lin" valueType="num">
                                      <p:cBhvr>
                                        <p:cTn id="4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7" y="267950"/>
            <a:ext cx="9144793" cy="6322100"/>
          </a:xfrm>
          <a:prstGeom prst="rect">
            <a:avLst/>
          </a:prstGeom>
        </p:spPr>
      </p:pic>
    </p:spTree>
    <p:extLst>
      <p:ext uri="{BB962C8B-B14F-4D97-AF65-F5344CB8AC3E}">
        <p14:creationId xmlns:p14="http://schemas.microsoft.com/office/powerpoint/2010/main" val="3956835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0925" y="266700"/>
            <a:ext cx="3749675" cy="1143000"/>
          </a:xfrm>
        </p:spPr>
        <p:txBody>
          <a:bodyPr>
            <a:normAutofit fontScale="90000"/>
          </a:bodyPr>
          <a:lstStyle/>
          <a:p>
            <a:pPr fontAlgn="auto">
              <a:spcAft>
                <a:spcPts val="0"/>
              </a:spcAft>
              <a:defRPr/>
            </a:pPr>
            <a:r>
              <a:rPr lang="en-US" dirty="0" smtClean="0">
                <a:solidFill>
                  <a:schemeClr val="tx2">
                    <a:satMod val="130000"/>
                  </a:schemeClr>
                </a:solidFill>
              </a:rPr>
              <a:t>Southern Economy</a:t>
            </a:r>
            <a:endParaRPr lang="en-US" dirty="0">
              <a:solidFill>
                <a:schemeClr val="tx2">
                  <a:satMod val="130000"/>
                </a:schemeClr>
              </a:solidFill>
            </a:endParaRPr>
          </a:p>
        </p:txBody>
      </p:sp>
      <p:sp>
        <p:nvSpPr>
          <p:cNvPr id="5" name="Content Placeholder 4"/>
          <p:cNvSpPr>
            <a:spLocks noGrp="1"/>
          </p:cNvSpPr>
          <p:nvPr>
            <p:ph idx="1"/>
          </p:nvPr>
        </p:nvSpPr>
        <p:spPr>
          <a:xfrm>
            <a:off x="838200" y="1524000"/>
            <a:ext cx="5105400" cy="5105400"/>
          </a:xfrm>
        </p:spPr>
        <p:txBody>
          <a:bodyPr>
            <a:normAutofit fontScale="85000" lnSpcReduction="10000"/>
          </a:bodyPr>
          <a:lstStyle/>
          <a:p>
            <a:pPr marL="365760" indent="-283464" fontAlgn="auto">
              <a:spcAft>
                <a:spcPts val="0"/>
              </a:spcAft>
              <a:buFont typeface="Wingdings 2"/>
              <a:buChar char=""/>
              <a:defRPr/>
            </a:pPr>
            <a:r>
              <a:rPr lang="en-US" b="1" dirty="0" smtClean="0"/>
              <a:t>Cotton is King in the South</a:t>
            </a:r>
          </a:p>
          <a:p>
            <a:pPr marL="640080" lvl="1" indent="-237744" fontAlgn="auto">
              <a:spcAft>
                <a:spcPts val="0"/>
              </a:spcAft>
              <a:buFont typeface="Verdana"/>
              <a:buChar char="◦"/>
              <a:defRPr/>
            </a:pPr>
            <a:r>
              <a:rPr lang="en-US" dirty="0" smtClean="0"/>
              <a:t>Eli Whitney’s invention of the Cotton gin in 1793 helped the South develop differently from the North.  Short staple cotton was easier to grow but harder to clean.  Whitney’s gin changed that.</a:t>
            </a:r>
          </a:p>
          <a:p>
            <a:pPr marL="640080" lvl="1" indent="-237744" fontAlgn="auto">
              <a:spcAft>
                <a:spcPts val="0"/>
              </a:spcAft>
              <a:buFont typeface="Verdana"/>
              <a:buChar char="◦"/>
              <a:defRPr/>
            </a:pPr>
            <a:r>
              <a:rPr lang="en-US" dirty="0" smtClean="0"/>
              <a:t>Cotton was in high demand in Great Britain and in the North</a:t>
            </a:r>
          </a:p>
          <a:p>
            <a:pPr marL="640080" lvl="1" indent="-237744" fontAlgn="auto">
              <a:spcAft>
                <a:spcPts val="0"/>
              </a:spcAft>
              <a:buFont typeface="Verdana"/>
              <a:buChar char="◦"/>
              <a:defRPr/>
            </a:pPr>
            <a:r>
              <a:rPr lang="en-US" dirty="0" smtClean="0"/>
              <a:t>By 1820 the plantation system of farming had made Louisiana, Mississippi and Alabama a booming Cotton Kingdom</a:t>
            </a:r>
          </a:p>
          <a:p>
            <a:pPr marL="640080" lvl="1" indent="-237744" fontAlgn="auto">
              <a:spcAft>
                <a:spcPts val="0"/>
              </a:spcAft>
              <a:buFont typeface="Verdana"/>
              <a:buChar char="◦"/>
              <a:defRPr/>
            </a:pPr>
            <a:endParaRPr lang="en-US" dirty="0" smtClean="0"/>
          </a:p>
        </p:txBody>
      </p:sp>
      <p:sp>
        <p:nvSpPr>
          <p:cNvPr id="20484" name="TextBox 1"/>
          <p:cNvSpPr txBox="1">
            <a:spLocks noChangeArrowheads="1"/>
          </p:cNvSpPr>
          <p:nvPr/>
        </p:nvSpPr>
        <p:spPr bwMode="auto">
          <a:xfrm>
            <a:off x="4411663" y="376238"/>
            <a:ext cx="44367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r>
              <a:rPr lang="en-US" altLang="en-US" dirty="0">
                <a:solidFill>
                  <a:srgbClr val="000000"/>
                </a:solidFill>
              </a:rPr>
              <a:t>The North and the South developed different</a:t>
            </a:r>
          </a:p>
          <a:p>
            <a:r>
              <a:rPr lang="en-US" altLang="en-US" dirty="0">
                <a:solidFill>
                  <a:srgbClr val="000000"/>
                </a:solidFill>
              </a:rPr>
              <a:t>Economic systems that led to </a:t>
            </a:r>
          </a:p>
          <a:p>
            <a:r>
              <a:rPr lang="en-US" altLang="en-US" dirty="0">
                <a:solidFill>
                  <a:srgbClr val="000000"/>
                </a:solidFill>
              </a:rPr>
              <a:t>differences between the regions.</a:t>
            </a:r>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300" y="1752600"/>
            <a:ext cx="2255838"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271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0925" y="266700"/>
            <a:ext cx="4359275" cy="1143000"/>
          </a:xfrm>
        </p:spPr>
        <p:txBody>
          <a:bodyPr>
            <a:normAutofit fontScale="90000"/>
          </a:bodyPr>
          <a:lstStyle/>
          <a:p>
            <a:pPr fontAlgn="auto">
              <a:spcAft>
                <a:spcPts val="0"/>
              </a:spcAft>
              <a:defRPr/>
            </a:pPr>
            <a:r>
              <a:rPr lang="en-US" dirty="0" smtClean="0">
                <a:solidFill>
                  <a:schemeClr val="tx2">
                    <a:satMod val="130000"/>
                  </a:schemeClr>
                </a:solidFill>
              </a:rPr>
              <a:t>Southern Economy</a:t>
            </a:r>
            <a:endParaRPr lang="en-US" dirty="0">
              <a:solidFill>
                <a:schemeClr val="tx2">
                  <a:satMod val="130000"/>
                </a:schemeClr>
              </a:solidFill>
            </a:endParaRPr>
          </a:p>
        </p:txBody>
      </p:sp>
      <p:sp>
        <p:nvSpPr>
          <p:cNvPr id="5" name="Content Placeholder 4"/>
          <p:cNvSpPr>
            <a:spLocks noGrp="1"/>
          </p:cNvSpPr>
          <p:nvPr>
            <p:ph idx="1"/>
          </p:nvPr>
        </p:nvSpPr>
        <p:spPr>
          <a:xfrm>
            <a:off x="838200" y="1524000"/>
            <a:ext cx="4953000" cy="5105400"/>
          </a:xfrm>
        </p:spPr>
        <p:txBody>
          <a:bodyPr>
            <a:normAutofit lnSpcReduction="10000"/>
          </a:bodyPr>
          <a:lstStyle/>
          <a:p>
            <a:pPr marL="365760" indent="-283464" fontAlgn="auto">
              <a:spcAft>
                <a:spcPts val="0"/>
              </a:spcAft>
              <a:buFont typeface="Wingdings 2"/>
              <a:buChar char=""/>
              <a:defRPr/>
            </a:pPr>
            <a:r>
              <a:rPr lang="en-US" b="1" dirty="0" smtClean="0"/>
              <a:t>Cotton is King in the South</a:t>
            </a:r>
          </a:p>
          <a:p>
            <a:pPr marL="640080" lvl="1" indent="-237744" fontAlgn="auto">
              <a:spcAft>
                <a:spcPts val="0"/>
              </a:spcAft>
              <a:buFont typeface="Verdana"/>
              <a:buChar char="◦"/>
              <a:defRPr/>
            </a:pPr>
            <a:r>
              <a:rPr lang="en-US" dirty="0" smtClean="0"/>
              <a:t>Cotton gin accelerated the expansion of slavery</a:t>
            </a:r>
          </a:p>
          <a:p>
            <a:pPr marL="640080" lvl="1" indent="-237744" fontAlgn="auto">
              <a:spcAft>
                <a:spcPts val="0"/>
              </a:spcAft>
              <a:buFont typeface="Verdana"/>
              <a:buChar char="◦"/>
              <a:defRPr/>
            </a:pPr>
            <a:r>
              <a:rPr lang="en-US" dirty="0" smtClean="0"/>
              <a:t>From 1790 to 1810 cotton production increased from 3,000 bales a year to 178,000 bales.</a:t>
            </a:r>
          </a:p>
          <a:p>
            <a:pPr marL="640080" lvl="1" indent="-237744" fontAlgn="auto">
              <a:spcAft>
                <a:spcPts val="0"/>
              </a:spcAft>
              <a:buFont typeface="Verdana"/>
              <a:buChar char="◦"/>
              <a:defRPr/>
            </a:pPr>
            <a:r>
              <a:rPr lang="en-US" dirty="0" smtClean="0"/>
              <a:t>The number of slaves in the South jumped from 700,000 to 1.2 million</a:t>
            </a:r>
          </a:p>
        </p:txBody>
      </p:sp>
      <p:sp>
        <p:nvSpPr>
          <p:cNvPr id="21508" name="TextBox 1"/>
          <p:cNvSpPr txBox="1">
            <a:spLocks noChangeArrowheads="1"/>
          </p:cNvSpPr>
          <p:nvPr/>
        </p:nvSpPr>
        <p:spPr bwMode="auto">
          <a:xfrm>
            <a:off x="5638799" y="376238"/>
            <a:ext cx="3273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r>
              <a:rPr lang="en-US" altLang="en-US" dirty="0">
                <a:solidFill>
                  <a:srgbClr val="000000"/>
                </a:solidFill>
              </a:rPr>
              <a:t>The North and the South developed different</a:t>
            </a:r>
          </a:p>
          <a:p>
            <a:r>
              <a:rPr lang="en-US" altLang="en-US" dirty="0">
                <a:solidFill>
                  <a:srgbClr val="000000"/>
                </a:solidFill>
              </a:rPr>
              <a:t>Economic systems that led to </a:t>
            </a:r>
            <a:r>
              <a:rPr lang="en-US" altLang="en-US" dirty="0" smtClean="0">
                <a:solidFill>
                  <a:srgbClr val="000000"/>
                </a:solidFill>
              </a:rPr>
              <a:t>differences </a:t>
            </a:r>
            <a:r>
              <a:rPr lang="en-US" altLang="en-US" dirty="0">
                <a:solidFill>
                  <a:srgbClr val="000000"/>
                </a:solidFill>
              </a:rPr>
              <a:t>between the regions.</a:t>
            </a:r>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16150"/>
            <a:ext cx="312102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388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381000" y="58738"/>
            <a:ext cx="85344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pPr marL="342900" indent="-342900">
              <a:buFont typeface="Arial" panose="020B0604020202020204" pitchFamily="34" charset="0"/>
              <a:buChar char="•"/>
            </a:pPr>
            <a:r>
              <a:rPr lang="en-US" altLang="en-US" sz="2400" b="1" dirty="0">
                <a:solidFill>
                  <a:srgbClr val="101010"/>
                </a:solidFill>
              </a:rPr>
              <a:t>The Industrial Revolution</a:t>
            </a:r>
            <a:r>
              <a:rPr lang="en-US" altLang="en-US" sz="2400" dirty="0">
                <a:solidFill>
                  <a:srgbClr val="101010"/>
                </a:solidFill>
              </a:rPr>
              <a:t>, which took place from the 18th to 19th centuries, was a </a:t>
            </a:r>
            <a:r>
              <a:rPr lang="en-US" altLang="en-US" sz="2400" dirty="0" smtClean="0">
                <a:solidFill>
                  <a:srgbClr val="101010"/>
                </a:solidFill>
              </a:rPr>
              <a:t>time period when many agrarian and rural </a:t>
            </a:r>
            <a:r>
              <a:rPr lang="en-US" altLang="en-US" sz="2400" dirty="0">
                <a:solidFill>
                  <a:srgbClr val="101010"/>
                </a:solidFill>
              </a:rPr>
              <a:t>societies in Europe and America became industrial and urban. </a:t>
            </a:r>
          </a:p>
          <a:p>
            <a:pPr marL="342900" indent="-342900">
              <a:buFont typeface="Arial" panose="020B0604020202020204" pitchFamily="34" charset="0"/>
              <a:buChar char="•"/>
            </a:pPr>
            <a:r>
              <a:rPr lang="en-US" altLang="en-US" sz="2400" dirty="0" smtClean="0">
                <a:solidFill>
                  <a:srgbClr val="101010"/>
                </a:solidFill>
              </a:rPr>
              <a:t>The revolution began in Britain and spread to the U.S. in the late 1700s</a:t>
            </a:r>
            <a:endParaRPr lang="en-US" altLang="en-US" sz="2400" dirty="0">
              <a:solidFill>
                <a:srgbClr val="101010"/>
              </a:solidFill>
            </a:endParaRPr>
          </a:p>
          <a:p>
            <a:pPr marL="342900" indent="-342900">
              <a:buFont typeface="Arial" panose="020B0604020202020204" pitchFamily="34" charset="0"/>
              <a:buChar char="•"/>
            </a:pPr>
            <a:r>
              <a:rPr lang="en-US" altLang="en-US" sz="2400" dirty="0" smtClean="0">
                <a:solidFill>
                  <a:srgbClr val="101010"/>
                </a:solidFill>
              </a:rPr>
              <a:t>Before the Industrial Revolution manufacturing </a:t>
            </a:r>
            <a:r>
              <a:rPr lang="en-US" altLang="en-US" sz="2400" dirty="0">
                <a:solidFill>
                  <a:srgbClr val="101010"/>
                </a:solidFill>
              </a:rPr>
              <a:t>was </a:t>
            </a:r>
            <a:r>
              <a:rPr lang="en-US" altLang="en-US" sz="2400" dirty="0" smtClean="0">
                <a:solidFill>
                  <a:srgbClr val="101010"/>
                </a:solidFill>
              </a:rPr>
              <a:t>mostly </a:t>
            </a:r>
            <a:r>
              <a:rPr lang="en-US" altLang="en-US" sz="2400" dirty="0">
                <a:solidFill>
                  <a:srgbClr val="101010"/>
                </a:solidFill>
              </a:rPr>
              <a:t>done in people’s homes, using hand tools </a:t>
            </a:r>
          </a:p>
          <a:p>
            <a:pPr marL="342900" indent="-342900">
              <a:buFont typeface="Arial" panose="020B0604020202020204" pitchFamily="34" charset="0"/>
              <a:buChar char="•"/>
            </a:pPr>
            <a:r>
              <a:rPr lang="en-US" altLang="en-US" sz="2400" dirty="0" smtClean="0">
                <a:solidFill>
                  <a:srgbClr val="101010"/>
                </a:solidFill>
              </a:rPr>
              <a:t>Industrialization </a:t>
            </a:r>
            <a:r>
              <a:rPr lang="en-US" altLang="en-US" sz="2400" dirty="0">
                <a:solidFill>
                  <a:srgbClr val="101010"/>
                </a:solidFill>
              </a:rPr>
              <a:t>marked a shift to powered, special-purpose </a:t>
            </a:r>
            <a:r>
              <a:rPr lang="en-US" altLang="en-US" sz="2400" u="sng" dirty="0">
                <a:solidFill>
                  <a:srgbClr val="101010"/>
                </a:solidFill>
              </a:rPr>
              <a:t>machinery</a:t>
            </a:r>
            <a:r>
              <a:rPr lang="en-US" altLang="en-US" sz="2400" dirty="0">
                <a:solidFill>
                  <a:srgbClr val="101010"/>
                </a:solidFill>
              </a:rPr>
              <a:t>, </a:t>
            </a:r>
            <a:r>
              <a:rPr lang="en-US" altLang="en-US" sz="2400" u="sng" dirty="0">
                <a:solidFill>
                  <a:srgbClr val="101010"/>
                </a:solidFill>
              </a:rPr>
              <a:t>factories</a:t>
            </a:r>
            <a:r>
              <a:rPr lang="en-US" altLang="en-US" sz="2400" dirty="0">
                <a:solidFill>
                  <a:srgbClr val="101010"/>
                </a:solidFill>
              </a:rPr>
              <a:t> and </a:t>
            </a:r>
            <a:r>
              <a:rPr lang="en-US" altLang="en-US" sz="2400" u="sng" dirty="0">
                <a:solidFill>
                  <a:srgbClr val="101010"/>
                </a:solidFill>
              </a:rPr>
              <a:t>mass production</a:t>
            </a:r>
            <a:r>
              <a:rPr lang="en-US" altLang="en-US" sz="2400" dirty="0">
                <a:solidFill>
                  <a:srgbClr val="101010"/>
                </a:solidFill>
              </a:rPr>
              <a:t>. </a:t>
            </a:r>
            <a:endParaRPr lang="en-US" altLang="en-US" sz="2400" dirty="0" smtClean="0">
              <a:solidFill>
                <a:srgbClr val="101010"/>
              </a:solidFill>
            </a:endParaRPr>
          </a:p>
          <a:p>
            <a:pPr marL="342900" indent="-342900">
              <a:buFont typeface="Arial" panose="020B0604020202020204" pitchFamily="34" charset="0"/>
              <a:buChar char="•"/>
            </a:pPr>
            <a:r>
              <a:rPr lang="en-US" altLang="en-US" sz="2400" dirty="0" smtClean="0">
                <a:solidFill>
                  <a:srgbClr val="101010"/>
                </a:solidFill>
              </a:rPr>
              <a:t>Begins with the </a:t>
            </a:r>
            <a:r>
              <a:rPr lang="en-US" altLang="en-US" sz="2400" dirty="0">
                <a:solidFill>
                  <a:srgbClr val="101010"/>
                </a:solidFill>
              </a:rPr>
              <a:t>iron and textile </a:t>
            </a:r>
            <a:r>
              <a:rPr lang="en-US" altLang="en-US" sz="2400" dirty="0" smtClean="0">
                <a:solidFill>
                  <a:srgbClr val="101010"/>
                </a:solidFill>
              </a:rPr>
              <a:t>industries and the development </a:t>
            </a:r>
            <a:r>
              <a:rPr lang="en-US" altLang="en-US" sz="2400" dirty="0">
                <a:solidFill>
                  <a:srgbClr val="101010"/>
                </a:solidFill>
              </a:rPr>
              <a:t>of the steam </a:t>
            </a:r>
            <a:r>
              <a:rPr lang="en-US" altLang="en-US" sz="2400" dirty="0" smtClean="0">
                <a:solidFill>
                  <a:srgbClr val="101010"/>
                </a:solidFill>
              </a:rPr>
              <a:t>engine</a:t>
            </a:r>
          </a:p>
          <a:p>
            <a:pPr marL="342900" indent="-342900">
              <a:buFont typeface="Arial" panose="020B0604020202020204" pitchFamily="34" charset="0"/>
              <a:buChar char="•"/>
            </a:pPr>
            <a:r>
              <a:rPr lang="en-US" altLang="en-US" sz="2400" dirty="0" smtClean="0">
                <a:solidFill>
                  <a:srgbClr val="101010"/>
                </a:solidFill>
              </a:rPr>
              <a:t>It included improved </a:t>
            </a:r>
            <a:r>
              <a:rPr lang="en-US" altLang="en-US" sz="2400" dirty="0">
                <a:solidFill>
                  <a:srgbClr val="101010"/>
                </a:solidFill>
              </a:rPr>
              <a:t>systems of </a:t>
            </a:r>
            <a:r>
              <a:rPr lang="en-US" altLang="en-US" sz="2400" u="sng" dirty="0">
                <a:solidFill>
                  <a:srgbClr val="101010"/>
                </a:solidFill>
              </a:rPr>
              <a:t>transportation, communication and banking. </a:t>
            </a:r>
          </a:p>
          <a:p>
            <a:pPr marL="342900" indent="-342900">
              <a:buFont typeface="Arial" panose="020B0604020202020204" pitchFamily="34" charset="0"/>
              <a:buChar char="•"/>
            </a:pPr>
            <a:r>
              <a:rPr lang="en-US" altLang="en-US" sz="2400" dirty="0" smtClean="0">
                <a:solidFill>
                  <a:srgbClr val="101010"/>
                </a:solidFill>
              </a:rPr>
              <a:t>Good and Bad:  Industrialization increased the amount </a:t>
            </a:r>
            <a:r>
              <a:rPr lang="en-US" altLang="en-US" sz="2400" dirty="0">
                <a:solidFill>
                  <a:srgbClr val="101010"/>
                </a:solidFill>
              </a:rPr>
              <a:t>and variety of manufactured goods and an improved standard of living for </a:t>
            </a:r>
            <a:r>
              <a:rPr lang="en-US" altLang="en-US" sz="2400" dirty="0" smtClean="0">
                <a:solidFill>
                  <a:srgbClr val="101010"/>
                </a:solidFill>
              </a:rPr>
              <a:t>some;  But it </a:t>
            </a:r>
            <a:r>
              <a:rPr lang="en-US" altLang="en-US" sz="2400" dirty="0">
                <a:solidFill>
                  <a:srgbClr val="101010"/>
                </a:solidFill>
              </a:rPr>
              <a:t>also resulted in </a:t>
            </a:r>
            <a:r>
              <a:rPr lang="en-US" altLang="en-US" sz="2400" dirty="0" smtClean="0">
                <a:solidFill>
                  <a:srgbClr val="101010"/>
                </a:solidFill>
              </a:rPr>
              <a:t>unemployment and poor </a:t>
            </a:r>
            <a:r>
              <a:rPr lang="en-US" altLang="en-US" sz="2400" dirty="0">
                <a:solidFill>
                  <a:srgbClr val="101010"/>
                </a:solidFill>
              </a:rPr>
              <a:t>living conditions for the </a:t>
            </a:r>
            <a:r>
              <a:rPr lang="en-US" altLang="en-US" sz="2400" dirty="0" smtClean="0">
                <a:solidFill>
                  <a:srgbClr val="101010"/>
                </a:solidFill>
              </a:rPr>
              <a:t>new working </a:t>
            </a:r>
            <a:r>
              <a:rPr lang="en-US" altLang="en-US" sz="2400" dirty="0">
                <a:solidFill>
                  <a:srgbClr val="101010"/>
                </a:solidFill>
              </a:rPr>
              <a:t>classes</a:t>
            </a:r>
            <a:r>
              <a:rPr lang="en-US" altLang="en-US" sz="2400" dirty="0" smtClean="0">
                <a:solidFill>
                  <a:srgbClr val="101010"/>
                </a:solidFill>
              </a:rPr>
              <a:t>.</a:t>
            </a:r>
          </a:p>
          <a:p>
            <a:endParaRPr lang="en-US"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1000"/>
                                        <p:tgtEl>
                                          <p:spTgt spid="9218">
                                            <p:txEl>
                                              <p:pRg st="0" end="0"/>
                                            </p:txEl>
                                          </p:spTgt>
                                        </p:tgtEl>
                                      </p:cBhvr>
                                    </p:animEffect>
                                    <p:anim calcmode="lin" valueType="num">
                                      <p:cBhvr>
                                        <p:cTn id="8" dur="1000" fill="hold"/>
                                        <p:tgtEl>
                                          <p:spTgt spid="92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xEl>
                                              <p:pRg st="1" end="1"/>
                                            </p:txEl>
                                          </p:spTgt>
                                        </p:tgtEl>
                                        <p:attrNameLst>
                                          <p:attrName>style.visibility</p:attrName>
                                        </p:attrNameLst>
                                      </p:cBhvr>
                                      <p:to>
                                        <p:strVal val="visible"/>
                                      </p:to>
                                    </p:set>
                                    <p:animEffect transition="in" filter="fade">
                                      <p:cBhvr>
                                        <p:cTn id="14" dur="1000"/>
                                        <p:tgtEl>
                                          <p:spTgt spid="9218">
                                            <p:txEl>
                                              <p:pRg st="1" end="1"/>
                                            </p:txEl>
                                          </p:spTgt>
                                        </p:tgtEl>
                                      </p:cBhvr>
                                    </p:animEffect>
                                    <p:anim calcmode="lin" valueType="num">
                                      <p:cBhvr>
                                        <p:cTn id="15" dur="1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18">
                                            <p:txEl>
                                              <p:pRg st="2" end="2"/>
                                            </p:txEl>
                                          </p:spTgt>
                                        </p:tgtEl>
                                        <p:attrNameLst>
                                          <p:attrName>style.visibility</p:attrName>
                                        </p:attrNameLst>
                                      </p:cBhvr>
                                      <p:to>
                                        <p:strVal val="visible"/>
                                      </p:to>
                                    </p:set>
                                    <p:animEffect transition="in" filter="fade">
                                      <p:cBhvr>
                                        <p:cTn id="21" dur="1000"/>
                                        <p:tgtEl>
                                          <p:spTgt spid="9218">
                                            <p:txEl>
                                              <p:pRg st="2" end="2"/>
                                            </p:txEl>
                                          </p:spTgt>
                                        </p:tgtEl>
                                      </p:cBhvr>
                                    </p:animEffect>
                                    <p:anim calcmode="lin" valueType="num">
                                      <p:cBhvr>
                                        <p:cTn id="22" dur="1000" fill="hold"/>
                                        <p:tgtEl>
                                          <p:spTgt spid="92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218">
                                            <p:txEl>
                                              <p:pRg st="3" end="3"/>
                                            </p:txEl>
                                          </p:spTgt>
                                        </p:tgtEl>
                                        <p:attrNameLst>
                                          <p:attrName>style.visibility</p:attrName>
                                        </p:attrNameLst>
                                      </p:cBhvr>
                                      <p:to>
                                        <p:strVal val="visible"/>
                                      </p:to>
                                    </p:set>
                                    <p:animEffect transition="in" filter="barn(inVertical)">
                                      <p:cBhvr>
                                        <p:cTn id="28" dur="500"/>
                                        <p:tgtEl>
                                          <p:spTgt spid="921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218">
                                            <p:txEl>
                                              <p:pRg st="4" end="4"/>
                                            </p:txEl>
                                          </p:spTgt>
                                        </p:tgtEl>
                                        <p:attrNameLst>
                                          <p:attrName>style.visibility</p:attrName>
                                        </p:attrNameLst>
                                      </p:cBhvr>
                                      <p:to>
                                        <p:strVal val="visible"/>
                                      </p:to>
                                    </p:set>
                                    <p:animEffect transition="in" filter="fade">
                                      <p:cBhvr>
                                        <p:cTn id="33" dur="1000"/>
                                        <p:tgtEl>
                                          <p:spTgt spid="9218">
                                            <p:txEl>
                                              <p:pRg st="4" end="4"/>
                                            </p:txEl>
                                          </p:spTgt>
                                        </p:tgtEl>
                                      </p:cBhvr>
                                    </p:animEffect>
                                    <p:anim calcmode="lin" valueType="num">
                                      <p:cBhvr>
                                        <p:cTn id="34" dur="1000" fill="hold"/>
                                        <p:tgtEl>
                                          <p:spTgt spid="921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92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218">
                                            <p:txEl>
                                              <p:pRg st="5" end="5"/>
                                            </p:txEl>
                                          </p:spTgt>
                                        </p:tgtEl>
                                        <p:attrNameLst>
                                          <p:attrName>style.visibility</p:attrName>
                                        </p:attrNameLst>
                                      </p:cBhvr>
                                      <p:to>
                                        <p:strVal val="visible"/>
                                      </p:to>
                                    </p:set>
                                    <p:animEffect transition="in" filter="fade">
                                      <p:cBhvr>
                                        <p:cTn id="40" dur="1000"/>
                                        <p:tgtEl>
                                          <p:spTgt spid="9218">
                                            <p:txEl>
                                              <p:pRg st="5" end="5"/>
                                            </p:txEl>
                                          </p:spTgt>
                                        </p:tgtEl>
                                      </p:cBhvr>
                                    </p:animEffect>
                                    <p:anim calcmode="lin" valueType="num">
                                      <p:cBhvr>
                                        <p:cTn id="41" dur="1000" fill="hold"/>
                                        <p:tgtEl>
                                          <p:spTgt spid="921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92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218">
                                            <p:txEl>
                                              <p:pRg st="6" end="6"/>
                                            </p:txEl>
                                          </p:spTgt>
                                        </p:tgtEl>
                                        <p:attrNameLst>
                                          <p:attrName>style.visibility</p:attrName>
                                        </p:attrNameLst>
                                      </p:cBhvr>
                                      <p:to>
                                        <p:strVal val="visible"/>
                                      </p:to>
                                    </p:set>
                                    <p:anim calcmode="lin" valueType="num">
                                      <p:cBhvr additive="base">
                                        <p:cTn id="47" dur="500" fill="hold"/>
                                        <p:tgtEl>
                                          <p:spTgt spid="9218">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21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1471612"/>
          </a:xfrm>
        </p:spPr>
        <p:txBody>
          <a:bodyPr/>
          <a:lstStyle/>
          <a:p>
            <a:pPr fontAlgn="auto">
              <a:spcAft>
                <a:spcPts val="0"/>
              </a:spcAft>
              <a:defRPr/>
            </a:pPr>
            <a:r>
              <a:rPr lang="en-US" dirty="0" smtClean="0">
                <a:solidFill>
                  <a:schemeClr val="tx2">
                    <a:satMod val="130000"/>
                  </a:schemeClr>
                </a:solidFill>
              </a:rPr>
              <a:t>Industrial Revolution</a:t>
            </a:r>
            <a:endParaRPr lang="en-US" dirty="0">
              <a:solidFill>
                <a:schemeClr val="tx2">
                  <a:satMod val="130000"/>
                </a:schemeClr>
              </a:solidFill>
            </a:endParaRPr>
          </a:p>
        </p:txBody>
      </p:sp>
      <p:sp>
        <p:nvSpPr>
          <p:cNvPr id="3" name="Subtitle 2"/>
          <p:cNvSpPr>
            <a:spLocks noGrp="1"/>
          </p:cNvSpPr>
          <p:nvPr>
            <p:ph type="subTitle" idx="1"/>
          </p:nvPr>
        </p:nvSpPr>
        <p:spPr>
          <a:xfrm>
            <a:off x="1431925" y="1849438"/>
            <a:ext cx="7407275" cy="1752600"/>
          </a:xfrm>
        </p:spPr>
        <p:txBody>
          <a:bodyPr>
            <a:normAutofit/>
          </a:bodyPr>
          <a:lstStyle/>
          <a:p>
            <a:pPr fontAlgn="auto">
              <a:spcAft>
                <a:spcPts val="0"/>
              </a:spcAft>
              <a:buFont typeface="Wingdings 2"/>
              <a:buNone/>
              <a:defRPr/>
            </a:pPr>
            <a:r>
              <a:rPr lang="en-US" dirty="0" smtClean="0"/>
              <a:t>Antebellum United States (1789-1860)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Warm Up-</a:t>
            </a:r>
            <a:br>
              <a:rPr lang="en-US" dirty="0" smtClean="0"/>
            </a:br>
            <a:r>
              <a:rPr lang="en-US" dirty="0" smtClean="0"/>
              <a:t>Harriet Robinson:  Lowell Mill Girls</a:t>
            </a:r>
            <a:endParaRPr lang="en-US" dirty="0"/>
          </a:p>
        </p:txBody>
      </p:sp>
      <p:sp>
        <p:nvSpPr>
          <p:cNvPr id="3" name="Content Placeholder 2"/>
          <p:cNvSpPr>
            <a:spLocks noGrp="1"/>
          </p:cNvSpPr>
          <p:nvPr>
            <p:ph idx="1"/>
          </p:nvPr>
        </p:nvSpPr>
        <p:spPr>
          <a:xfrm>
            <a:off x="1066800" y="1447800"/>
            <a:ext cx="7867650" cy="4800600"/>
          </a:xfrm>
        </p:spPr>
        <p:txBody>
          <a:bodyPr/>
          <a:lstStyle/>
          <a:p>
            <a:r>
              <a:rPr lang="en-US" sz="2000" dirty="0" smtClean="0"/>
              <a:t>Read the excerpted account from Robinson and answer the following questions:</a:t>
            </a:r>
          </a:p>
          <a:p>
            <a:pPr marL="860425" lvl="1" indent="-457200">
              <a:buFont typeface="+mj-lt"/>
              <a:buAutoNum type="arabicPeriod"/>
            </a:pPr>
            <a:r>
              <a:rPr lang="en-US" sz="2000" dirty="0" smtClean="0"/>
              <a:t>What was characteristic of the Lowell Mill girls and their work?</a:t>
            </a:r>
          </a:p>
          <a:p>
            <a:pPr marL="860425" lvl="1" indent="-457200">
              <a:buFont typeface="+mj-lt"/>
              <a:buAutoNum type="arabicPeriod"/>
            </a:pPr>
            <a:r>
              <a:rPr lang="en-US" sz="2000" dirty="0" smtClean="0"/>
              <a:t>What was the “most prevailing incentive to labor”?</a:t>
            </a:r>
          </a:p>
          <a:p>
            <a:pPr marL="860425" lvl="1" indent="-457200">
              <a:buFont typeface="+mj-lt"/>
              <a:buAutoNum type="arabicPeriod"/>
            </a:pPr>
            <a:r>
              <a:rPr lang="en-US" sz="2000" dirty="0" smtClean="0"/>
              <a:t>How did making money potentially change these women?</a:t>
            </a:r>
          </a:p>
          <a:p>
            <a:pPr marL="860425" lvl="1" indent="-457200">
              <a:buFont typeface="+mj-lt"/>
              <a:buAutoNum type="arabicPeriod"/>
            </a:pPr>
            <a:r>
              <a:rPr lang="en-US" sz="2000" dirty="0" smtClean="0"/>
              <a:t>How were the rights of women limited during this time period?</a:t>
            </a:r>
          </a:p>
          <a:p>
            <a:pPr marL="860425" lvl="1" indent="-457200">
              <a:buFont typeface="+mj-lt"/>
              <a:buAutoNum type="arabicPeriod"/>
            </a:pPr>
            <a:r>
              <a:rPr lang="en-US" sz="2000" dirty="0" smtClean="0"/>
              <a:t>How did the Lowell Mill girls gain rights?</a:t>
            </a:r>
          </a:p>
          <a:p>
            <a:pPr marL="860425" lvl="1" indent="-457200">
              <a:buFont typeface="+mj-lt"/>
              <a:buAutoNum type="arabicPeriod"/>
            </a:pPr>
            <a:r>
              <a:rPr lang="en-US" sz="2000" dirty="0" smtClean="0"/>
              <a:t>Predict:  How do you think the Lowell experience would impact the girls that worked there as they grew older?</a:t>
            </a:r>
          </a:p>
          <a:p>
            <a:pPr lvl="1"/>
            <a:endParaRPr lang="en-US" dirty="0"/>
          </a:p>
        </p:txBody>
      </p:sp>
    </p:spTree>
    <p:extLst>
      <p:ext uri="{BB962C8B-B14F-4D97-AF65-F5344CB8AC3E}">
        <p14:creationId xmlns:p14="http://schemas.microsoft.com/office/powerpoint/2010/main" val="3609932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0925" y="266700"/>
            <a:ext cx="7499350" cy="1143000"/>
          </a:xfrm>
        </p:spPr>
        <p:txBody>
          <a:bodyPr/>
          <a:lstStyle/>
          <a:p>
            <a:pPr fontAlgn="auto">
              <a:spcAft>
                <a:spcPts val="0"/>
              </a:spcAft>
              <a:defRPr/>
            </a:pPr>
            <a:r>
              <a:rPr lang="en-US" dirty="0" smtClean="0">
                <a:solidFill>
                  <a:schemeClr val="tx2">
                    <a:satMod val="130000"/>
                  </a:schemeClr>
                </a:solidFill>
              </a:rPr>
              <a:t>Industrial Revolution</a:t>
            </a:r>
            <a:endParaRPr lang="en-US" dirty="0">
              <a:solidFill>
                <a:schemeClr val="tx2">
                  <a:satMod val="130000"/>
                </a:schemeClr>
              </a:solidFill>
            </a:endParaRPr>
          </a:p>
        </p:txBody>
      </p:sp>
      <p:sp>
        <p:nvSpPr>
          <p:cNvPr id="5" name="Content Placeholder 4"/>
          <p:cNvSpPr>
            <a:spLocks noGrp="1"/>
          </p:cNvSpPr>
          <p:nvPr>
            <p:ph idx="1"/>
          </p:nvPr>
        </p:nvSpPr>
        <p:spPr>
          <a:xfrm>
            <a:off x="754375" y="1387162"/>
            <a:ext cx="7497763" cy="5105400"/>
          </a:xfrm>
        </p:spPr>
        <p:txBody>
          <a:bodyPr/>
          <a:lstStyle/>
          <a:p>
            <a:pPr lvl="1"/>
            <a:r>
              <a:rPr lang="en-US" altLang="en-US" sz="2400" dirty="0" smtClean="0"/>
              <a:t>During the 19</a:t>
            </a:r>
            <a:r>
              <a:rPr lang="en-US" altLang="en-US" sz="2400" baseline="30000" dirty="0" smtClean="0"/>
              <a:t>th</a:t>
            </a:r>
            <a:r>
              <a:rPr lang="en-US" altLang="en-US" sz="2400" dirty="0" smtClean="0"/>
              <a:t> Century factories became the centers of industry.  </a:t>
            </a:r>
          </a:p>
          <a:p>
            <a:pPr lvl="1"/>
            <a:r>
              <a:rPr lang="en-US" altLang="en-US" sz="2400" dirty="0" smtClean="0"/>
              <a:t>New approaches to manufacturing, such as </a:t>
            </a:r>
            <a:r>
              <a:rPr lang="en-US" altLang="en-US" sz="2400" b="1" dirty="0" smtClean="0"/>
              <a:t>interchangeable parts</a:t>
            </a:r>
            <a:r>
              <a:rPr lang="en-US" altLang="en-US" sz="2400" dirty="0" smtClean="0"/>
              <a:t>, took industry out of American households and artisan’s workshops</a:t>
            </a:r>
          </a:p>
          <a:p>
            <a:pPr lvl="1"/>
            <a:r>
              <a:rPr lang="en-US" altLang="en-US" sz="2400" dirty="0" smtClean="0"/>
              <a:t>Factory system used power-driven machinery and laborers assigned to different tasks which made </a:t>
            </a:r>
            <a:r>
              <a:rPr lang="en-US" altLang="en-US" sz="2400" b="1" dirty="0" smtClean="0"/>
              <a:t>mass production </a:t>
            </a:r>
            <a:r>
              <a:rPr lang="en-US" altLang="en-US" sz="2400" dirty="0" smtClean="0"/>
              <a:t>possible.</a:t>
            </a:r>
          </a:p>
          <a:p>
            <a:r>
              <a:rPr lang="en-US" sz="2400" dirty="0"/>
              <a:t>New technologies in early 19</a:t>
            </a:r>
            <a:r>
              <a:rPr lang="en-US" sz="2400" baseline="30000" dirty="0"/>
              <a:t>th</a:t>
            </a:r>
            <a:r>
              <a:rPr lang="en-US" sz="2400" dirty="0"/>
              <a:t> century America brought many changes:</a:t>
            </a:r>
          </a:p>
          <a:p>
            <a:pPr lvl="1"/>
            <a:r>
              <a:rPr lang="en-US" sz="2400" dirty="0"/>
              <a:t>Industrialization</a:t>
            </a:r>
          </a:p>
          <a:p>
            <a:pPr lvl="1"/>
            <a:r>
              <a:rPr lang="en-US" sz="2400" dirty="0"/>
              <a:t>Communication</a:t>
            </a:r>
          </a:p>
          <a:p>
            <a:pPr lvl="1"/>
            <a:r>
              <a:rPr lang="en-US" sz="2400" dirty="0"/>
              <a:t>Transportation</a:t>
            </a:r>
          </a:p>
          <a:p>
            <a:pPr lvl="1"/>
            <a:endParaRPr lang="en-US" altLang="en-US" dirty="0" smtClean="0"/>
          </a:p>
          <a:p>
            <a:pPr lvl="1"/>
            <a:endParaRPr lang="en-US" altLang="en-US" dirty="0" smtClean="0"/>
          </a:p>
        </p:txBody>
      </p:sp>
      <p:sp>
        <p:nvSpPr>
          <p:cNvPr id="17412" name="TextBox 1"/>
          <p:cNvSpPr txBox="1">
            <a:spLocks noChangeArrowheads="1"/>
          </p:cNvSpPr>
          <p:nvPr/>
        </p:nvSpPr>
        <p:spPr bwMode="auto">
          <a:xfrm>
            <a:off x="6096000" y="0"/>
            <a:ext cx="27733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r>
              <a:rPr lang="en-US" altLang="en-US" dirty="0"/>
              <a:t>The North and the South developed different</a:t>
            </a:r>
          </a:p>
          <a:p>
            <a:r>
              <a:rPr lang="en-US" altLang="en-US" dirty="0"/>
              <a:t>Economic systems that led to </a:t>
            </a:r>
            <a:r>
              <a:rPr lang="en-US" altLang="en-US" dirty="0" smtClean="0"/>
              <a:t>differences </a:t>
            </a:r>
            <a:r>
              <a:rPr lang="en-US" altLang="en-US" dirty="0"/>
              <a:t>between the regions.</a:t>
            </a:r>
          </a:p>
        </p:txBody>
      </p:sp>
    </p:spTree>
    <p:extLst>
      <p:ext uri="{BB962C8B-B14F-4D97-AF65-F5344CB8AC3E}">
        <p14:creationId xmlns:p14="http://schemas.microsoft.com/office/powerpoint/2010/main" val="2575935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1000"/>
                                        <p:tgtEl>
                                          <p:spTgt spid="5">
                                            <p:txEl>
                                              <p:pRg st="6" end="6"/>
                                            </p:txEl>
                                          </p:spTgt>
                                        </p:tgtEl>
                                      </p:cBhvr>
                                    </p:animEffect>
                                    <p:anim calcmode="lin" valueType="num">
                                      <p:cBhvr>
                                        <p:cTn id="4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1143000"/>
          </a:xfrm>
        </p:spPr>
        <p:txBody>
          <a:bodyPr/>
          <a:lstStyle/>
          <a:p>
            <a:pPr eaLnBrk="1" hangingPunct="1"/>
            <a:r>
              <a:rPr lang="en-US" altLang="en-US" smtClean="0"/>
              <a:t>Interchangeable Parts</a:t>
            </a:r>
          </a:p>
        </p:txBody>
      </p:sp>
      <p:sp>
        <p:nvSpPr>
          <p:cNvPr id="22531" name="Rectangle 3"/>
          <p:cNvSpPr>
            <a:spLocks noGrp="1" noChangeArrowheads="1"/>
          </p:cNvSpPr>
          <p:nvPr>
            <p:ph type="body" sz="half" idx="1"/>
          </p:nvPr>
        </p:nvSpPr>
        <p:spPr>
          <a:xfrm>
            <a:off x="685800" y="1524000"/>
            <a:ext cx="7772400" cy="1981200"/>
          </a:xfrm>
        </p:spPr>
        <p:txBody>
          <a:bodyPr/>
          <a:lstStyle/>
          <a:p>
            <a:pPr eaLnBrk="1" hangingPunct="1">
              <a:lnSpc>
                <a:spcPct val="90000"/>
              </a:lnSpc>
            </a:pPr>
            <a:r>
              <a:rPr lang="en-US" altLang="en-US" sz="2400" dirty="0" smtClean="0"/>
              <a:t>The first use of interchangeable parts was created by inventor Eli Whitney. </a:t>
            </a:r>
          </a:p>
          <a:p>
            <a:pPr eaLnBrk="1" hangingPunct="1">
              <a:lnSpc>
                <a:spcPct val="90000"/>
              </a:lnSpc>
            </a:pPr>
            <a:r>
              <a:rPr lang="en-US" altLang="en-US" sz="2400" dirty="0" smtClean="0"/>
              <a:t>Before this time, guns were made one at a time. Each gun was different. </a:t>
            </a:r>
          </a:p>
          <a:p>
            <a:pPr eaLnBrk="1" hangingPunct="1">
              <a:lnSpc>
                <a:spcPct val="90000"/>
              </a:lnSpc>
            </a:pPr>
            <a:r>
              <a:rPr lang="en-US" altLang="en-US" sz="2400" dirty="0" smtClean="0"/>
              <a:t>If a part broke, a new part had to be created. </a:t>
            </a:r>
          </a:p>
          <a:p>
            <a:pPr eaLnBrk="1" hangingPunct="1">
              <a:lnSpc>
                <a:spcPct val="90000"/>
              </a:lnSpc>
            </a:pPr>
            <a:r>
              <a:rPr lang="en-US" altLang="en-US" sz="2400" dirty="0" smtClean="0"/>
              <a:t>Whitney created muskets with exactly the same parts, so any part would fit any gun. </a:t>
            </a:r>
          </a:p>
          <a:p>
            <a:pPr eaLnBrk="1" hangingPunct="1">
              <a:lnSpc>
                <a:spcPct val="90000"/>
              </a:lnSpc>
            </a:pPr>
            <a:r>
              <a:rPr lang="en-US" altLang="en-US" sz="2400" dirty="0" smtClean="0"/>
              <a:t>The use of interchangeable parts speeded up production, made repairs easier, and allowed the use of lower-paid, less skilled workers.</a:t>
            </a:r>
          </a:p>
        </p:txBody>
      </p:sp>
      <p:pic>
        <p:nvPicPr>
          <p:cNvPr id="22533" name="Picture 5" descr="gunpart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 y="5345113"/>
            <a:ext cx="7772400" cy="1360487"/>
          </a:xfrm>
        </p:spPr>
      </p:pic>
    </p:spTree>
    <p:extLst>
      <p:ext uri="{BB962C8B-B14F-4D97-AF65-F5344CB8AC3E}">
        <p14:creationId xmlns:p14="http://schemas.microsoft.com/office/powerpoint/2010/main" val="275255341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amond(in)">
                                      <p:cBhvr>
                                        <p:cTn id="7" dur="1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diamond(in)">
                                      <p:cBhvr>
                                        <p:cTn id="12" dur="10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diamond(in)">
                                      <p:cBhvr>
                                        <p:cTn id="17" dur="10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diamond(in)">
                                      <p:cBhvr>
                                        <p:cTn id="22" dur="1000"/>
                                        <p:tgtEl>
                                          <p:spTgt spid="22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diamond(in)">
                                      <p:cBhvr>
                                        <p:cTn id="27" dur="1000"/>
                                        <p:tgtEl>
                                          <p:spTgt spid="22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Effect transition="in" filter="diamond(in)">
                                      <p:cBhvr>
                                        <p:cTn id="32" dur="1000"/>
                                        <p:tgtEl>
                                          <p:spTgt spid="2253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22533"/>
                                        </p:tgtEl>
                                        <p:attrNameLst>
                                          <p:attrName>style.visibility</p:attrName>
                                        </p:attrNameLst>
                                      </p:cBhvr>
                                      <p:to>
                                        <p:strVal val="visible"/>
                                      </p:to>
                                    </p:set>
                                    <p:animEffect transition="in" filter="diamond(in)">
                                      <p:cBhvr>
                                        <p:cTn id="37" dur="1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0925" y="266700"/>
            <a:ext cx="3902075" cy="1143000"/>
          </a:xfrm>
        </p:spPr>
        <p:txBody>
          <a:bodyPr>
            <a:normAutofit fontScale="90000"/>
          </a:bodyPr>
          <a:lstStyle/>
          <a:p>
            <a:pPr fontAlgn="auto">
              <a:spcAft>
                <a:spcPts val="0"/>
              </a:spcAft>
              <a:defRPr/>
            </a:pPr>
            <a:r>
              <a:rPr lang="en-US" dirty="0" smtClean="0">
                <a:solidFill>
                  <a:schemeClr val="tx2">
                    <a:satMod val="130000"/>
                  </a:schemeClr>
                </a:solidFill>
              </a:rPr>
              <a:t>Northern Economy</a:t>
            </a:r>
            <a:endParaRPr lang="en-US" dirty="0">
              <a:solidFill>
                <a:schemeClr val="tx2">
                  <a:satMod val="130000"/>
                </a:schemeClr>
              </a:solidFill>
            </a:endParaRPr>
          </a:p>
        </p:txBody>
      </p:sp>
      <p:sp>
        <p:nvSpPr>
          <p:cNvPr id="5" name="Content Placeholder 4"/>
          <p:cNvSpPr>
            <a:spLocks noGrp="1"/>
          </p:cNvSpPr>
          <p:nvPr>
            <p:ph idx="1"/>
          </p:nvPr>
        </p:nvSpPr>
        <p:spPr>
          <a:xfrm>
            <a:off x="1044486" y="1503139"/>
            <a:ext cx="7642314" cy="5105400"/>
          </a:xfrm>
        </p:spPr>
        <p:txBody>
          <a:bodyPr/>
          <a:lstStyle/>
          <a:p>
            <a:r>
              <a:rPr lang="en-US" altLang="en-US" b="1" dirty="0" smtClean="0"/>
              <a:t>Industrial Revolution</a:t>
            </a:r>
          </a:p>
          <a:p>
            <a:pPr lvl="1"/>
            <a:r>
              <a:rPr lang="en-US" altLang="en-US" dirty="0" smtClean="0"/>
              <a:t>First began in Great Britain when inventors came up with ways to generate power using streams/rivers and coal.</a:t>
            </a:r>
          </a:p>
          <a:p>
            <a:pPr lvl="1"/>
            <a:r>
              <a:rPr lang="en-US" altLang="en-US" dirty="0" smtClean="0"/>
              <a:t>Thomas Jefferson’s Embargo Act of 1807 and the War of 1812 forced Americans to become more self sufficient and industrial</a:t>
            </a:r>
          </a:p>
          <a:p>
            <a:pPr lvl="1"/>
            <a:r>
              <a:rPr lang="en-US" altLang="en-US" dirty="0" smtClean="0"/>
              <a:t>The biggest push to develop industry occurred in New England where the shipping industry had declined due to lack of trade; and the availability of natural resources such as water</a:t>
            </a:r>
          </a:p>
        </p:txBody>
      </p:sp>
      <p:sp>
        <p:nvSpPr>
          <p:cNvPr id="18436" name="TextBox 1"/>
          <p:cNvSpPr txBox="1">
            <a:spLocks noChangeArrowheads="1"/>
          </p:cNvSpPr>
          <p:nvPr/>
        </p:nvSpPr>
        <p:spPr bwMode="auto">
          <a:xfrm>
            <a:off x="4411663" y="376238"/>
            <a:ext cx="44275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r>
              <a:rPr lang="en-US" altLang="en-US" dirty="0">
                <a:solidFill>
                  <a:srgbClr val="000000"/>
                </a:solidFill>
              </a:rPr>
              <a:t>The North and the South developed different</a:t>
            </a:r>
          </a:p>
          <a:p>
            <a:r>
              <a:rPr lang="en-US" altLang="en-US" dirty="0">
                <a:solidFill>
                  <a:srgbClr val="000000"/>
                </a:solidFill>
              </a:rPr>
              <a:t>Economic systems that led to </a:t>
            </a:r>
            <a:r>
              <a:rPr lang="en-US" altLang="en-US" dirty="0" smtClean="0">
                <a:solidFill>
                  <a:srgbClr val="000000"/>
                </a:solidFill>
              </a:rPr>
              <a:t>differences </a:t>
            </a:r>
            <a:r>
              <a:rPr lang="en-US" altLang="en-US" dirty="0">
                <a:solidFill>
                  <a:srgbClr val="000000"/>
                </a:solidFill>
              </a:rPr>
              <a:t>between the regions.</a:t>
            </a:r>
          </a:p>
        </p:txBody>
      </p:sp>
    </p:spTree>
    <p:extLst>
      <p:ext uri="{BB962C8B-B14F-4D97-AF65-F5344CB8AC3E}">
        <p14:creationId xmlns:p14="http://schemas.microsoft.com/office/powerpoint/2010/main" val="1361544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additive="base">
                                        <p:cTn id="2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0925" y="266700"/>
            <a:ext cx="7499350" cy="1143000"/>
          </a:xfrm>
        </p:spPr>
        <p:txBody>
          <a:bodyPr/>
          <a:lstStyle/>
          <a:p>
            <a:pPr fontAlgn="auto">
              <a:spcAft>
                <a:spcPts val="0"/>
              </a:spcAft>
              <a:defRPr/>
            </a:pPr>
            <a:r>
              <a:rPr lang="en-US" dirty="0" smtClean="0">
                <a:solidFill>
                  <a:schemeClr val="tx2">
                    <a:satMod val="130000"/>
                  </a:schemeClr>
                </a:solidFill>
              </a:rPr>
              <a:t>Northern Economy</a:t>
            </a:r>
            <a:endParaRPr lang="en-US" dirty="0">
              <a:solidFill>
                <a:schemeClr val="tx2">
                  <a:satMod val="130000"/>
                </a:schemeClr>
              </a:solidFill>
            </a:endParaRPr>
          </a:p>
        </p:txBody>
      </p:sp>
      <p:sp>
        <p:nvSpPr>
          <p:cNvPr id="5" name="Content Placeholder 4"/>
          <p:cNvSpPr>
            <a:spLocks noGrp="1"/>
          </p:cNvSpPr>
          <p:nvPr>
            <p:ph idx="1"/>
          </p:nvPr>
        </p:nvSpPr>
        <p:spPr>
          <a:xfrm>
            <a:off x="1447800" y="1524000"/>
            <a:ext cx="7497763" cy="5105400"/>
          </a:xfrm>
        </p:spPr>
        <p:txBody>
          <a:bodyPr/>
          <a:lstStyle/>
          <a:p>
            <a:r>
              <a:rPr lang="en-US" altLang="en-US" b="1" dirty="0" smtClean="0"/>
              <a:t>Industrial Revolution</a:t>
            </a:r>
          </a:p>
          <a:p>
            <a:pPr lvl="1"/>
            <a:r>
              <a:rPr lang="en-US" altLang="en-US" dirty="0" smtClean="0"/>
              <a:t>1793, a British immigrant Samuel Slater started first mechanized textile factory in Pawtucket, Rhode Island</a:t>
            </a:r>
          </a:p>
          <a:p>
            <a:pPr lvl="1"/>
            <a:r>
              <a:rPr lang="en-US" altLang="en-US" dirty="0" smtClean="0"/>
              <a:t>1813, Francis Cabot Lowell built a weaving factory in Waltham, Massachusetts</a:t>
            </a:r>
          </a:p>
          <a:p>
            <a:pPr lvl="1"/>
            <a:r>
              <a:rPr lang="en-US" altLang="en-US" dirty="0" smtClean="0"/>
              <a:t>Thousands of people-mostly young women-traveled to Lowell, Massachusetts to find work (Lowell Girls)</a:t>
            </a:r>
          </a:p>
        </p:txBody>
      </p:sp>
      <p:sp>
        <p:nvSpPr>
          <p:cNvPr id="19460" name="TextBox 1"/>
          <p:cNvSpPr txBox="1">
            <a:spLocks noChangeArrowheads="1"/>
          </p:cNvSpPr>
          <p:nvPr/>
        </p:nvSpPr>
        <p:spPr bwMode="auto">
          <a:xfrm>
            <a:off x="5867399" y="376238"/>
            <a:ext cx="28956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a:defRPr>
            </a:lvl1pPr>
            <a:lvl2pPr marL="742950" indent="-285750">
              <a:defRPr>
                <a:solidFill>
                  <a:schemeClr val="tx1"/>
                </a:solidFill>
                <a:latin typeface="Gill Sans MT"/>
              </a:defRPr>
            </a:lvl2pPr>
            <a:lvl3pPr marL="1143000" indent="-228600">
              <a:defRPr>
                <a:solidFill>
                  <a:schemeClr val="tx1"/>
                </a:solidFill>
                <a:latin typeface="Gill Sans MT"/>
              </a:defRPr>
            </a:lvl3pPr>
            <a:lvl4pPr marL="1600200" indent="-228600">
              <a:defRPr>
                <a:solidFill>
                  <a:schemeClr val="tx1"/>
                </a:solidFill>
                <a:latin typeface="Gill Sans MT"/>
              </a:defRPr>
            </a:lvl4pPr>
            <a:lvl5pPr marL="2057400" indent="-228600">
              <a:defRPr>
                <a:solidFill>
                  <a:schemeClr val="tx1"/>
                </a:solidFill>
                <a:latin typeface="Gill Sans MT"/>
              </a:defRPr>
            </a:lvl5pPr>
            <a:lvl6pPr marL="2514600" indent="-228600" fontAlgn="base">
              <a:spcBef>
                <a:spcPct val="0"/>
              </a:spcBef>
              <a:spcAft>
                <a:spcPct val="0"/>
              </a:spcAft>
              <a:defRPr>
                <a:solidFill>
                  <a:schemeClr val="tx1"/>
                </a:solidFill>
                <a:latin typeface="Gill Sans MT"/>
              </a:defRPr>
            </a:lvl6pPr>
            <a:lvl7pPr marL="2971800" indent="-228600" fontAlgn="base">
              <a:spcBef>
                <a:spcPct val="0"/>
              </a:spcBef>
              <a:spcAft>
                <a:spcPct val="0"/>
              </a:spcAft>
              <a:defRPr>
                <a:solidFill>
                  <a:schemeClr val="tx1"/>
                </a:solidFill>
                <a:latin typeface="Gill Sans MT"/>
              </a:defRPr>
            </a:lvl7pPr>
            <a:lvl8pPr marL="3429000" indent="-228600" fontAlgn="base">
              <a:spcBef>
                <a:spcPct val="0"/>
              </a:spcBef>
              <a:spcAft>
                <a:spcPct val="0"/>
              </a:spcAft>
              <a:defRPr>
                <a:solidFill>
                  <a:schemeClr val="tx1"/>
                </a:solidFill>
                <a:latin typeface="Gill Sans MT"/>
              </a:defRPr>
            </a:lvl8pPr>
            <a:lvl9pPr marL="3886200" indent="-228600" fontAlgn="base">
              <a:spcBef>
                <a:spcPct val="0"/>
              </a:spcBef>
              <a:spcAft>
                <a:spcPct val="0"/>
              </a:spcAft>
              <a:defRPr>
                <a:solidFill>
                  <a:schemeClr val="tx1"/>
                </a:solidFill>
                <a:latin typeface="Gill Sans MT"/>
              </a:defRPr>
            </a:lvl9pPr>
          </a:lstStyle>
          <a:p>
            <a:r>
              <a:rPr lang="en-US" altLang="en-US" dirty="0"/>
              <a:t>The North and the South developed different</a:t>
            </a:r>
          </a:p>
          <a:p>
            <a:r>
              <a:rPr lang="en-US" altLang="en-US" dirty="0"/>
              <a:t>Economic systems that led to </a:t>
            </a:r>
            <a:r>
              <a:rPr lang="en-US" altLang="en-US" dirty="0" smtClean="0"/>
              <a:t>differences </a:t>
            </a:r>
            <a:r>
              <a:rPr lang="en-US" altLang="en-US" dirty="0"/>
              <a:t>between the regions.</a:t>
            </a:r>
          </a:p>
        </p:txBody>
      </p:sp>
    </p:spTree>
    <p:extLst>
      <p:ext uri="{BB962C8B-B14F-4D97-AF65-F5344CB8AC3E}">
        <p14:creationId xmlns:p14="http://schemas.microsoft.com/office/powerpoint/2010/main" val="727776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Economy</a:t>
            </a:r>
            <a:endParaRPr lang="en-US" dirty="0"/>
          </a:p>
        </p:txBody>
      </p:sp>
      <p:sp>
        <p:nvSpPr>
          <p:cNvPr id="3" name="Content Placeholder 2"/>
          <p:cNvSpPr>
            <a:spLocks noGrp="1"/>
          </p:cNvSpPr>
          <p:nvPr>
            <p:ph sz="half" idx="1"/>
          </p:nvPr>
        </p:nvSpPr>
        <p:spPr/>
        <p:txBody>
          <a:bodyPr/>
          <a:lstStyle/>
          <a:p>
            <a:r>
              <a:rPr lang="en-US" dirty="0" smtClean="0"/>
              <a:t>An Englishman </a:t>
            </a:r>
            <a:r>
              <a:rPr lang="en-US" u="sng" dirty="0" smtClean="0"/>
              <a:t>Samuel Slater </a:t>
            </a:r>
            <a:r>
              <a:rPr lang="en-US" dirty="0" smtClean="0"/>
              <a:t>stole industrial secrets from England in 1789 and brought them to America.</a:t>
            </a:r>
            <a:endParaRPr lang="en-US" dirty="0"/>
          </a:p>
          <a:p>
            <a:r>
              <a:rPr lang="en-US" dirty="0" smtClean="0"/>
              <a:t>He opened a textile mill (Produced Cotton)in Pawtucket, Rhode Island. He became a millionaire.</a:t>
            </a:r>
            <a:endParaRPr lang="en-US" dirty="0"/>
          </a:p>
        </p:txBody>
      </p:sp>
      <p:pic>
        <p:nvPicPr>
          <p:cNvPr id="5" name="Content Placeholder 4"/>
          <p:cNvPicPr>
            <a:picLocks noGrp="1" noChangeAspect="1"/>
          </p:cNvPicPr>
          <p:nvPr>
            <p:ph sz="half" idx="2"/>
          </p:nvPr>
        </p:nvPicPr>
        <p:blipFill>
          <a:blip r:embed="rId2"/>
          <a:stretch>
            <a:fillRect/>
          </a:stretch>
        </p:blipFill>
        <p:spPr>
          <a:xfrm>
            <a:off x="5105400" y="2249424"/>
            <a:ext cx="3429000" cy="3694176"/>
          </a:xfrm>
          <a:prstGeom prst="rect">
            <a:avLst/>
          </a:prstGeom>
        </p:spPr>
      </p:pic>
      <p:pic>
        <p:nvPicPr>
          <p:cNvPr id="4" name="Picture 3"/>
          <p:cNvPicPr>
            <a:picLocks noChangeAspect="1"/>
          </p:cNvPicPr>
          <p:nvPr/>
        </p:nvPicPr>
        <p:blipFill>
          <a:blip r:embed="rId3"/>
          <a:stretch>
            <a:fillRect/>
          </a:stretch>
        </p:blipFill>
        <p:spPr>
          <a:xfrm>
            <a:off x="6172888" y="381000"/>
            <a:ext cx="2950720" cy="1597290"/>
          </a:xfrm>
          <a:prstGeom prst="rect">
            <a:avLst/>
          </a:prstGeom>
        </p:spPr>
      </p:pic>
    </p:spTree>
    <p:extLst>
      <p:ext uri="{BB962C8B-B14F-4D97-AF65-F5344CB8AC3E}">
        <p14:creationId xmlns:p14="http://schemas.microsoft.com/office/powerpoint/2010/main" val="2974159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2280</TotalTime>
  <Words>1022</Words>
  <Application>Microsoft Office PowerPoint</Application>
  <PresentationFormat>On-screen Show (4:3)</PresentationFormat>
  <Paragraphs>94</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Calibri</vt:lpstr>
      <vt:lpstr>Gill Sans MT</vt:lpstr>
      <vt:lpstr>Verdana</vt:lpstr>
      <vt:lpstr>Wingdings 2</vt:lpstr>
      <vt:lpstr>Solstice</vt:lpstr>
      <vt:lpstr>Nationalism and Sectionalism during the Age of Jackson</vt:lpstr>
      <vt:lpstr>PowerPoint Presentation</vt:lpstr>
      <vt:lpstr>Industrial Revolution</vt:lpstr>
      <vt:lpstr>Warm Up- Harriet Robinson:  Lowell Mill Girls</vt:lpstr>
      <vt:lpstr>Industrial Revolution</vt:lpstr>
      <vt:lpstr>Interchangeable Parts</vt:lpstr>
      <vt:lpstr>Northern Economy</vt:lpstr>
      <vt:lpstr>Northern Economy</vt:lpstr>
      <vt:lpstr>Northern Economy</vt:lpstr>
      <vt:lpstr>Northern Economy</vt:lpstr>
      <vt:lpstr>Northern Economy</vt:lpstr>
      <vt:lpstr>Northern Economy</vt:lpstr>
      <vt:lpstr>PowerPoint Presentation</vt:lpstr>
      <vt:lpstr>Southern Economy</vt:lpstr>
      <vt:lpstr>Southern Economy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Nationalism vs. Sectionalism during an age of Expansion</dc:title>
  <dc:creator>Dal</dc:creator>
  <cp:lastModifiedBy>dedwards4</cp:lastModifiedBy>
  <cp:revision>88</cp:revision>
  <dcterms:created xsi:type="dcterms:W3CDTF">2006-08-16T00:00:00Z</dcterms:created>
  <dcterms:modified xsi:type="dcterms:W3CDTF">2015-10-27T15:36:04Z</dcterms:modified>
</cp:coreProperties>
</file>