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58" r:id="rId3"/>
    <p:sldId id="289" r:id="rId4"/>
    <p:sldId id="295" r:id="rId5"/>
    <p:sldId id="290" r:id="rId6"/>
    <p:sldId id="291" r:id="rId7"/>
    <p:sldId id="292" r:id="rId8"/>
    <p:sldId id="259" r:id="rId9"/>
    <p:sldId id="274" r:id="rId10"/>
    <p:sldId id="262" r:id="rId11"/>
    <p:sldId id="260" r:id="rId12"/>
    <p:sldId id="263" r:id="rId13"/>
    <p:sldId id="276" r:id="rId14"/>
    <p:sldId id="277" r:id="rId15"/>
    <p:sldId id="280" r:id="rId16"/>
    <p:sldId id="281" r:id="rId17"/>
    <p:sldId id="278" r:id="rId18"/>
    <p:sldId id="279" r:id="rId19"/>
    <p:sldId id="268" r:id="rId20"/>
    <p:sldId id="269" r:id="rId21"/>
    <p:sldId id="283" r:id="rId22"/>
    <p:sldId id="282" r:id="rId23"/>
    <p:sldId id="288" r:id="rId24"/>
    <p:sldId id="284" r:id="rId25"/>
    <p:sldId id="293" r:id="rId26"/>
    <p:sldId id="285" r:id="rId27"/>
    <p:sldId id="272" r:id="rId28"/>
    <p:sldId id="286" r:id="rId29"/>
    <p:sldId id="287" r:id="rId30"/>
    <p:sldId id="294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1F4037-5FF4-4FAF-B9F0-BAC6E7FBD68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979BE-23F1-4D3C-ADAE-C164D7D24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6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680-CF06-4B26-8BC7-598662EC75D9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748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680-CF06-4B26-8BC7-598662EC75D9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414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35680-CF06-4B26-8BC7-598662EC75D9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14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5E336FD-C363-4104-868B-C2188ABB8E98}" type="slidenum">
              <a:rPr lang="en-US" smtClean="0"/>
              <a:pPr/>
              <a:t>25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3276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42E6E27-C6F4-4B14-9547-AD3AF5BC4BF0}" type="slidenum">
              <a:rPr lang="en-US"/>
              <a:pPr/>
              <a:t>27</a:t>
            </a:fld>
            <a:endParaRPr lang="en-US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IMMIGRANT: THE STRANGER AT OUR GATE.</a:t>
            </a:r>
            <a:br>
              <a:rPr lang="en-US"/>
            </a:br>
            <a:r>
              <a:rPr lang="en-US"/>
              <a:t> </a:t>
            </a:r>
            <a:br>
              <a:rPr lang="en-US"/>
            </a:br>
            <a:r>
              <a:rPr lang="en-US"/>
              <a:t>EMIGRANT.--Can I come in?</a:t>
            </a:r>
            <a:br>
              <a:rPr lang="en-US"/>
            </a:br>
            <a:r>
              <a:rPr lang="en-US"/>
              <a:t>UNCLE SAM.--I 'spose you can; there's no law to keep you out.</a:t>
            </a:r>
          </a:p>
          <a:p>
            <a:r>
              <a:rPr lang="en-US"/>
              <a:t>http://ehistory.osu.edu/osu/sources/</a:t>
            </a:r>
          </a:p>
        </p:txBody>
      </p:sp>
    </p:spTree>
    <p:extLst>
      <p:ext uri="{BB962C8B-B14F-4D97-AF65-F5344CB8AC3E}">
        <p14:creationId xmlns:p14="http://schemas.microsoft.com/office/powerpoint/2010/main" val="418551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5000"/>
              </a:lnSpc>
              <a:spcBef>
                <a:spcPts val="600"/>
              </a:spcBef>
            </a:pPr>
            <a:r>
              <a:rPr lang="en-US" smtClean="0">
                <a:ea typeface="Calibri" pitchFamily="34" charset="0"/>
                <a:cs typeface="Calibri" pitchFamily="34" charset="0"/>
              </a:rPr>
              <a:t>Half of Manhattan’s fires were in tenement buildings.  </a:t>
            </a:r>
          </a:p>
          <a:p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C2E3C1-5865-4206-9521-AFC09DF62C93}" type="slidenum">
              <a:rPr lang="en-US" smtClean="0"/>
              <a:pPr/>
              <a:t>30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3191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6F1990E-4B29-498E-B6A6-45D932E531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0E0A5E4-9D5D-4B72-9CC3-53BA3A5DB8A8}" type="datetimeFigureOut">
              <a:rPr lang="en-US" smtClean="0"/>
              <a:t>1/31/2017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a/a6/Ellis_Island_in_1905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6/66/Ellis_Island-27527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//upload.wikimedia.org/wikipedia/commons/2/2e/Ellis_island_immigration_museum_entrance.JP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e/ed/Ellis_Island_arrivals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//upload.wikimedia.org/wikipedia/commons/3/3a/Ellis_Island_-_Great_Hall.JPG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f/f3/Statue-de-la-liberte-new-york.jp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f/f3/Statue-de-la-liberte-new-york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//upload.wikimedia.org/wikipedia/commons/f/f3/Statue-de-la-liberte-new-york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Immigration during the Gilded 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New Immigrants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07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8915400" cy="6251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1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Push/Pull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Many immigrants left to escape </a:t>
            </a:r>
            <a:r>
              <a:rPr lang="en-US" b="1" dirty="0" smtClean="0"/>
              <a:t>religious persecution </a:t>
            </a:r>
            <a:r>
              <a:rPr lang="en-US" dirty="0" smtClean="0"/>
              <a:t>(whole Jewish villages were driven out of Russia by organized attacks, or pogroms, led by local </a:t>
            </a:r>
            <a:r>
              <a:rPr lang="en-US" dirty="0" smtClean="0"/>
              <a:t>authorities)</a:t>
            </a:r>
            <a:endParaRPr lang="en-US" dirty="0" smtClean="0"/>
          </a:p>
          <a:p>
            <a:r>
              <a:rPr lang="en-US" dirty="0" smtClean="0"/>
              <a:t>Many came because of</a:t>
            </a:r>
            <a:r>
              <a:rPr lang="en-US" b="1" dirty="0" smtClean="0"/>
              <a:t> population increases </a:t>
            </a:r>
            <a:r>
              <a:rPr lang="en-US" dirty="0" smtClean="0"/>
              <a:t>(Between 1800 and 1900 the population in Europe doubled to 400 million) which resulted in scarcity of land</a:t>
            </a:r>
          </a:p>
          <a:p>
            <a:r>
              <a:rPr lang="en-US" dirty="0" smtClean="0"/>
              <a:t>Spirit of revolt and reform had spread across Europe; many young Europeans sought </a:t>
            </a:r>
            <a:r>
              <a:rPr lang="en-US" b="1" dirty="0" smtClean="0"/>
              <a:t>independent</a:t>
            </a:r>
            <a:r>
              <a:rPr lang="en-US" dirty="0" smtClean="0"/>
              <a:t> lives in the U.S.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011" y="1371600"/>
            <a:ext cx="351358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14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83" t="-6251" r="1983" b="4935"/>
          <a:stretch/>
        </p:blipFill>
        <p:spPr bwMode="auto">
          <a:xfrm>
            <a:off x="-1752600" y="-838200"/>
            <a:ext cx="11506200" cy="769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68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Difficult Journey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4800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 the 1870s almost all immigrants traveled by steamship</a:t>
            </a:r>
          </a:p>
          <a:p>
            <a:r>
              <a:rPr lang="en-US" sz="2800" dirty="0" smtClean="0"/>
              <a:t>Trip across the Atlantic from Europe to about one week; Pacific crossing from Asia took about 3 weeks</a:t>
            </a:r>
          </a:p>
          <a:p>
            <a:r>
              <a:rPr lang="en-US" sz="2800" dirty="0" smtClean="0"/>
              <a:t>Many immigrants traveled in </a:t>
            </a:r>
            <a:r>
              <a:rPr lang="en-US" sz="2800" b="1" dirty="0" smtClean="0"/>
              <a:t>steerage</a:t>
            </a:r>
            <a:r>
              <a:rPr lang="en-US" sz="2800" dirty="0" smtClean="0"/>
              <a:t>, the cheapest accommodations in the holds of a cargo ship</a:t>
            </a:r>
          </a:p>
          <a:p>
            <a:r>
              <a:rPr lang="en-US" sz="2800" dirty="0" smtClean="0"/>
              <a:t>Rarely allowed on deck to breathe fresh air or exercise; exposed to lice; shared toilets</a:t>
            </a:r>
          </a:p>
          <a:p>
            <a:r>
              <a:rPr lang="en-US" sz="2800" dirty="0" smtClean="0"/>
              <a:t>Disease spread rapidly on 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14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File:Ellis Island in 1905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81000"/>
            <a:ext cx="7239000" cy="570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150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Ellis Island-27527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762000"/>
            <a:ext cx="7620000" cy="4762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714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ile:Ellis island immigration museum entran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81000"/>
            <a:ext cx="7620000" cy="5562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72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46745" y="1417638"/>
            <a:ext cx="4642545" cy="49831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Immigrants faced the anxiety of not knowing whether they would be admitted into the U.S.</a:t>
            </a:r>
          </a:p>
          <a:p>
            <a:r>
              <a:rPr lang="en-US" sz="2400" dirty="0" smtClean="0"/>
              <a:t>Had to pass inspection at immigration stations such as Castle Garden in N.Y. which was later moved to Ellis Island in N.Y. Harbor</a:t>
            </a:r>
          </a:p>
          <a:p>
            <a:r>
              <a:rPr lang="en-US" sz="2400" dirty="0" smtClean="0"/>
              <a:t>About 20% were detained for a day or more before being inspected</a:t>
            </a:r>
          </a:p>
          <a:p>
            <a:r>
              <a:rPr lang="en-US" sz="2400" dirty="0" smtClean="0"/>
              <a:t>About 2% were denied entry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371600"/>
            <a:ext cx="395674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811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1524000"/>
            <a:ext cx="8153400" cy="5334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Processing of immigrants might take 5 hours or more</a:t>
            </a:r>
          </a:p>
          <a:p>
            <a:r>
              <a:rPr lang="en-US" sz="2400" dirty="0" smtClean="0"/>
              <a:t>Had to pass a physical examination by a doctor</a:t>
            </a:r>
          </a:p>
          <a:p>
            <a:r>
              <a:rPr lang="en-US" sz="2400" dirty="0" smtClean="0"/>
              <a:t>Anyone with a serious health problem or contagious disease such as tuberculosis, was sent home</a:t>
            </a:r>
          </a:p>
          <a:p>
            <a:r>
              <a:rPr lang="en-US" sz="2400" dirty="0" smtClean="0"/>
              <a:t>Those who passed the medical exam then reported to a government inspector</a:t>
            </a:r>
          </a:p>
          <a:p>
            <a:r>
              <a:rPr lang="en-US" sz="2400" dirty="0" smtClean="0"/>
              <a:t>Inspector checked documents and questioned immigrants to see if they met legal requirements to enter</a:t>
            </a:r>
          </a:p>
          <a:p>
            <a:r>
              <a:rPr lang="en-US" sz="2400" dirty="0" smtClean="0"/>
              <a:t>Legal requirements included proving they had never been convicted of a felony, showing that they could work, and showing that they had some money (at least $25)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025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File:Ellis Island arrival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95400" y="213961"/>
            <a:ext cx="6248400" cy="6419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177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53" y="609600"/>
            <a:ext cx="8501928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12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Ellis Island - Great Hall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60637"/>
            <a:ext cx="8783781" cy="58521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2173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Ellis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3657600" cy="2438400"/>
          </a:xfrm>
        </p:spPr>
        <p:txBody>
          <a:bodyPr>
            <a:normAutofit fontScale="77500" lnSpcReduction="20000"/>
          </a:bodyPr>
          <a:lstStyle/>
          <a:p>
            <a:r>
              <a:rPr lang="en-US" sz="3200" dirty="0" smtClean="0"/>
              <a:t>From 1892 to 1924, Ellis Island was the chief immigration station in the U.S.</a:t>
            </a:r>
          </a:p>
          <a:p>
            <a:r>
              <a:rPr lang="en-US" sz="3200" dirty="0" smtClean="0"/>
              <a:t>17 million immigrants passed through during that time</a:t>
            </a:r>
            <a:endParaRPr lang="en-US" sz="32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783" y="152400"/>
            <a:ext cx="4602435" cy="5630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38600"/>
            <a:ext cx="4383087" cy="263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6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72400" cy="5257800"/>
          </a:xfrm>
        </p:spPr>
        <p:txBody>
          <a:bodyPr>
            <a:normAutofit/>
          </a:bodyPr>
          <a:lstStyle/>
          <a:p>
            <a:r>
              <a:rPr lang="en-US" sz="2800" dirty="0"/>
              <a:t>Between 1851 and 1883 about 300,000 Chinese arrived on the West Coast</a:t>
            </a:r>
          </a:p>
          <a:p>
            <a:r>
              <a:rPr lang="en-US" sz="2800" dirty="0"/>
              <a:t>Many came due to the California Gold Rush</a:t>
            </a:r>
          </a:p>
          <a:p>
            <a:r>
              <a:rPr lang="en-US" sz="2800" dirty="0"/>
              <a:t>Chinese immigrants helped build the first continental </a:t>
            </a:r>
            <a:r>
              <a:rPr lang="en-US" sz="2800" dirty="0" smtClean="0"/>
              <a:t>railroad</a:t>
            </a:r>
          </a:p>
          <a:p>
            <a:r>
              <a:rPr lang="en-US" sz="2800" dirty="0" smtClean="0"/>
              <a:t>Asians, primarily Chinese, arriving on the West Coast gained admission at Angel Island in San Francisco Bay</a:t>
            </a:r>
          </a:p>
          <a:p>
            <a:r>
              <a:rPr lang="en-US" sz="2800" dirty="0" smtClean="0"/>
              <a:t>Processing was more difficult than Ellis Island</a:t>
            </a:r>
          </a:p>
          <a:p>
            <a:r>
              <a:rPr lang="en-US" sz="2800" dirty="0" smtClean="0"/>
              <a:t>Immigrants endured harder questioning and long detention in filthy buildings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6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Angel Island</a:t>
            </a:r>
            <a:endParaRPr 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10" y="1676401"/>
            <a:ext cx="7633490" cy="4462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326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Cooperation for Survival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17638"/>
            <a:ext cx="7848600" cy="5211762"/>
          </a:xfrm>
        </p:spPr>
        <p:txBody>
          <a:bodyPr>
            <a:normAutofit/>
          </a:bodyPr>
          <a:lstStyle/>
          <a:p>
            <a:r>
              <a:rPr lang="en-US" sz="2300" dirty="0" smtClean="0"/>
              <a:t>Once admitted to the country, immigrants faced challenge of finding a place to live, getting a job, getting along in daily life</a:t>
            </a:r>
          </a:p>
          <a:p>
            <a:r>
              <a:rPr lang="en-US" sz="2300" dirty="0" smtClean="0"/>
              <a:t>Tried to understand an unfamiliar language and culture</a:t>
            </a:r>
          </a:p>
          <a:p>
            <a:r>
              <a:rPr lang="en-US" sz="2300" dirty="0" smtClean="0"/>
              <a:t>Many sought out people who shared their own cultural values, and practiced the same religion and spoke the same language</a:t>
            </a:r>
          </a:p>
          <a:p>
            <a:r>
              <a:rPr lang="en-US" sz="2300" dirty="0" smtClean="0"/>
              <a:t>Many ethnic communities formed which allowed people to pool resources in order to survive (churches or synagogues, social clubs, aid societies, orphanages, old people’s homes, cemeteries)</a:t>
            </a:r>
          </a:p>
          <a:p>
            <a:r>
              <a:rPr lang="en-US" sz="2300" dirty="0" smtClean="0"/>
              <a:t>Hyphenated Americans-Polish-Italian-Chinese-</a:t>
            </a:r>
          </a:p>
          <a:p>
            <a:r>
              <a:rPr lang="en-US" sz="2300" dirty="0" smtClean="0"/>
              <a:t>Many New Immigrants did not embrace the idea of a “melting pot”; wanted to keep cultural identities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89609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 t="-694"/>
          <a:stretch>
            <a:fillRect/>
          </a:stretch>
        </p:blipFill>
        <p:spPr bwMode="auto">
          <a:xfrm>
            <a:off x="3505200" y="1622425"/>
            <a:ext cx="5511800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03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622425"/>
            <a:ext cx="3252788" cy="523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152400" y="171450"/>
            <a:ext cx="8834438" cy="13525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About 2/3 of immigrants settled in cities, such as New York, Chicago, Boston, or Philadelphia and  lived in ethnic neighborhoods called enclaves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00013" y="2133600"/>
            <a:ext cx="3252787" cy="4281488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ts val="600"/>
              </a:spcBef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Enclaves provided new immigrants with a sense of community and security, as the immigrants were surrounded by the familiar customs, food and language of their homeland</a:t>
            </a:r>
          </a:p>
        </p:txBody>
      </p:sp>
    </p:spTree>
    <p:extLst>
      <p:ext uri="{BB962C8B-B14F-4D97-AF65-F5344CB8AC3E}">
        <p14:creationId xmlns:p14="http://schemas.microsoft.com/office/powerpoint/2010/main" val="22281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Nativism during the Gilded 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51244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Nativism</a:t>
            </a:r>
            <a:r>
              <a:rPr lang="en-US" sz="2000" dirty="0" smtClean="0"/>
              <a:t> gave rise to anti-immigrant groups and demand for immigrant restrictions</a:t>
            </a:r>
          </a:p>
          <a:p>
            <a:pPr lvl="1"/>
            <a:r>
              <a:rPr lang="en-US" dirty="0" smtClean="0"/>
              <a:t>Pro WASP</a:t>
            </a:r>
          </a:p>
          <a:p>
            <a:pPr lvl="1"/>
            <a:r>
              <a:rPr lang="en-US" dirty="0" smtClean="0"/>
              <a:t>American Protective Association founded in 1887 launched Anti-Catholic and Anti-Semitic attacks to convince colleges, businesses and social clubs to not admit Jews</a:t>
            </a:r>
          </a:p>
          <a:p>
            <a:pPr lvl="1"/>
            <a:r>
              <a:rPr lang="en-US" dirty="0" smtClean="0"/>
              <a:t>In 1897 the Immigration Restriction League convinced Congress to pass a bill requiring a literacy test for immigrants (would be vetoed)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295400"/>
            <a:ext cx="3980184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3197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Immigra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0"/>
            <a:ext cx="6284913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031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Anti-Asian Sentiment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Nativism influenced the labor movement, especially in the West</a:t>
            </a:r>
          </a:p>
          <a:p>
            <a:r>
              <a:rPr lang="en-US" dirty="0" smtClean="0"/>
              <a:t>Native born workers feared jobs would go to Chinese immigrants who would accept lower wages</a:t>
            </a:r>
          </a:p>
          <a:p>
            <a:r>
              <a:rPr lang="en-US" dirty="0" smtClean="0"/>
              <a:t>Depression of 1873 increased anti-Chinese sentiment</a:t>
            </a:r>
          </a:p>
          <a:p>
            <a:r>
              <a:rPr lang="en-US" dirty="0" smtClean="0"/>
              <a:t>In 1882, Congress locked out the Chinese for 10 years by passing the </a:t>
            </a:r>
            <a:r>
              <a:rPr lang="en-US" b="1" dirty="0" smtClean="0"/>
              <a:t>Chinese Exclusion Act</a:t>
            </a:r>
          </a:p>
          <a:p>
            <a:r>
              <a:rPr lang="en-US" dirty="0" smtClean="0"/>
              <a:t>Act banned entry to all Chinese except students, teachers, merchants, tourists and government officials</a:t>
            </a:r>
          </a:p>
          <a:p>
            <a:r>
              <a:rPr lang="en-US" dirty="0" smtClean="0"/>
              <a:t>In 1892, Congress extended the law for another 10 years; In 1902 Chinese immigration was restricted indefinitely; law was not repealed until 1943</a:t>
            </a:r>
          </a:p>
          <a:p>
            <a:r>
              <a:rPr lang="en-US" b="1" dirty="0" smtClean="0"/>
              <a:t>Gentlemen’s Agreement of 1907-08</a:t>
            </a:r>
            <a:r>
              <a:rPr lang="en-US" dirty="0" smtClean="0"/>
              <a:t>; Japan’s government agreed to limit emigration of unskilled workers to U.S. in exchange for the repeal of San Francisco school segregation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5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0"/>
            <a:ext cx="5588127" cy="6835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928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Colossus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856"/>
            <a:ext cx="5105400" cy="546114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1883-campaign to raise money for the pedestal of the Statue of Liberty</a:t>
            </a:r>
          </a:p>
          <a:p>
            <a:r>
              <a:rPr lang="en-US" dirty="0" smtClean="0"/>
              <a:t>That same year, Georgina Schuyler, a patron of the New York arts scene found a poem that had been written as part of a contest to raise money for the pedestal</a:t>
            </a:r>
          </a:p>
          <a:p>
            <a:r>
              <a:rPr lang="en-US" dirty="0" smtClean="0"/>
              <a:t>“Give me your tired, your poor, your huddled masses yearning to breathe free”</a:t>
            </a:r>
          </a:p>
          <a:p>
            <a:r>
              <a:rPr lang="en-US" dirty="0" smtClean="0"/>
              <a:t>The author was </a:t>
            </a:r>
            <a:r>
              <a:rPr lang="en-US" b="1" dirty="0" smtClean="0"/>
              <a:t>Emma Lazarus</a:t>
            </a:r>
            <a:r>
              <a:rPr lang="en-US" dirty="0" smtClean="0"/>
              <a:t>, who had written the poem from personal experience</a:t>
            </a:r>
          </a:p>
          <a:p>
            <a:r>
              <a:rPr lang="en-US" dirty="0" smtClean="0"/>
              <a:t>Lazarus was a member of the N.Y. elite; she had a privileged childhood; Ralph Waldo Emerson was her writing mentor</a:t>
            </a:r>
          </a:p>
          <a:p>
            <a:r>
              <a:rPr lang="en-US" dirty="0" smtClean="0"/>
              <a:t>She began to defend Jewish rights and spoke out against Jewish persecution in Eastern Europe; began to work for the relief of Jewish immigrants to America</a:t>
            </a:r>
          </a:p>
          <a:p>
            <a:r>
              <a:rPr lang="en-US" dirty="0" smtClean="0"/>
              <a:t>Died at the age of 38 from Hodgkin's Disease worsened by depression; her poem “the New Colossus” lives on at the base of the Statue of Liberty</a:t>
            </a:r>
          </a:p>
          <a:p>
            <a:r>
              <a:rPr lang="en-US" dirty="0" smtClean="0"/>
              <a:t>Poem compares Lady Liberty to the Colossus of Rhodes of the Ancient Greeks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396856"/>
            <a:ext cx="2095500" cy="2590800"/>
          </a:xfrm>
          <a:prstGeom prst="rect">
            <a:avLst/>
          </a:prstGeom>
        </p:spPr>
      </p:pic>
      <p:pic>
        <p:nvPicPr>
          <p:cNvPr id="5" name="Picture 2" descr="File:Statue-de-la-liberte-new-york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4114800"/>
            <a:ext cx="1714500" cy="228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576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3" cstate="print">
            <a:lum bright="24000"/>
          </a:blip>
          <a:srcRect/>
          <a:stretch>
            <a:fillRect/>
          </a:stretch>
        </p:blipFill>
        <p:spPr bwMode="auto">
          <a:xfrm>
            <a:off x="304800" y="3341688"/>
            <a:ext cx="42672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346450"/>
            <a:ext cx="4267200" cy="35544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1268" name="TextBox 7"/>
          <p:cNvSpPr txBox="1">
            <a:spLocks noChangeArrowheads="1"/>
          </p:cNvSpPr>
          <p:nvPr/>
        </p:nvSpPr>
        <p:spPr bwMode="auto">
          <a:xfrm>
            <a:off x="163513" y="76200"/>
            <a:ext cx="5018087" cy="1274763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Most American cities </a:t>
            </a:r>
            <a:b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</a:b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were not prepared for such rapid population growth </a:t>
            </a:r>
          </a:p>
        </p:txBody>
      </p:sp>
      <p:sp>
        <p:nvSpPr>
          <p:cNvPr id="11269" name="TextBox 9"/>
          <p:cNvSpPr txBox="1">
            <a:spLocks noChangeArrowheads="1"/>
          </p:cNvSpPr>
          <p:nvPr/>
        </p:nvSpPr>
        <p:spPr bwMode="auto">
          <a:xfrm>
            <a:off x="152400" y="1509713"/>
            <a:ext cx="5029200" cy="1677987"/>
          </a:xfrm>
          <a:prstGeom prst="rect">
            <a:avLst/>
          </a:prstGeom>
          <a:solidFill>
            <a:srgbClr val="CCFFCC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Most urban immigrants lived in tenements: low rent apartments built the poorest parts of town called slums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334000" y="263525"/>
            <a:ext cx="3657600" cy="2860675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>
                <a:latin typeface="Calibri" pitchFamily="34" charset="0"/>
                <a:ea typeface="Calibri" pitchFamily="34" charset="0"/>
                <a:cs typeface="Calibri" pitchFamily="34" charset="0"/>
              </a:rPr>
              <a:t>Many urban poor developed lung disease or tuberculosis; About 60% of immigrant babies died before their first birthday</a:t>
            </a:r>
          </a:p>
        </p:txBody>
      </p:sp>
    </p:spTree>
    <p:extLst>
      <p:ext uri="{BB962C8B-B14F-4D97-AF65-F5344CB8AC3E}">
        <p14:creationId xmlns:p14="http://schemas.microsoft.com/office/powerpoint/2010/main" val="52335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Colossus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114300" indent="0" algn="ctr">
              <a:buNone/>
            </a:pP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Not like the brazen giant of Greek fame,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With conquering limbs astride from land to land;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Here at our sea-washed, sunset gates shall stand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A mighty woman with a torch, whose flame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Is the imprisoned lightning, and her name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Mother of Exiles. From her beacon-hand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Glows world-wide welcome; her mild eyes command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The air-bridged harbor that twin cities frame.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"Keep ancient lands, your storied pomp!" cries she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With silent lips. "Give me your tired, your poor,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Your huddled masses yearning to breathe free,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The wretched refuse of your </a:t>
            </a:r>
            <a:r>
              <a:rPr lang="en-US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teeming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shore.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Send these, the homeless, </a:t>
            </a:r>
            <a:r>
              <a:rPr lang="en-US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tempest-</a:t>
            </a:r>
            <a:r>
              <a:rPr lang="en-US" b="1" i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tost</a:t>
            </a:r>
            <a:r>
              <a:rPr lang="en-US" b="1" i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to </a:t>
            </a: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me,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b="1" i="1" dirty="0">
                <a:solidFill>
                  <a:srgbClr val="000000"/>
                </a:solidFill>
                <a:latin typeface="Arial" panose="020B0604020202020204" pitchFamily="34" charset="0"/>
              </a:rPr>
              <a:t>I lift my lamp beside the golden door!"</a:t>
            </a:r>
            <a:endParaRPr lang="en-US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90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Colossus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114800" cy="5257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Statue of Liberty stands 151 feet; weighs 225 tons</a:t>
            </a:r>
          </a:p>
          <a:p>
            <a:r>
              <a:rPr lang="en-US" sz="2400" dirty="0" smtClean="0"/>
              <a:t>To travel from Paris to N.Y. she had to be disassembled into 300 pieces and shipped in more than 200 wooden crates</a:t>
            </a:r>
          </a:p>
          <a:p>
            <a:r>
              <a:rPr lang="en-US" sz="2400" dirty="0" smtClean="0"/>
              <a:t>June 17, 1886-Liberty was installed</a:t>
            </a:r>
          </a:p>
          <a:p>
            <a:r>
              <a:rPr lang="en-US" sz="2400" dirty="0" smtClean="0"/>
              <a:t>October 1886-President Grover Cleveland delivered a dedication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72" y="1417638"/>
            <a:ext cx="470662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8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Colossus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88068"/>
            <a:ext cx="4419600" cy="5791200"/>
          </a:xfrm>
        </p:spPr>
        <p:txBody>
          <a:bodyPr>
            <a:normAutofit/>
          </a:bodyPr>
          <a:lstStyle/>
          <a:p>
            <a:r>
              <a:rPr lang="en-US" b="1" dirty="0" smtClean="0"/>
              <a:t>Romantic version of the gift</a:t>
            </a:r>
            <a:r>
              <a:rPr lang="en-US" dirty="0" smtClean="0"/>
              <a:t>:  The French generously offered the statue as a gift, honoring American ideals of freedom and opportunity for all</a:t>
            </a:r>
          </a:p>
          <a:p>
            <a:r>
              <a:rPr lang="en-US" b="1" dirty="0" smtClean="0"/>
              <a:t>True story</a:t>
            </a:r>
            <a:r>
              <a:rPr lang="en-US" dirty="0" smtClean="0"/>
              <a:t>:  </a:t>
            </a:r>
          </a:p>
          <a:p>
            <a:pPr lvl="1"/>
            <a:r>
              <a:rPr lang="en-US" dirty="0" smtClean="0"/>
              <a:t>French sculptor Frederic Bartholdi, wanted to wake up his fellow Frenchmen by stirring up emotions for liberty and freedom</a:t>
            </a:r>
          </a:p>
          <a:p>
            <a:pPr lvl="1"/>
            <a:r>
              <a:rPr lang="en-US" dirty="0" smtClean="0"/>
              <a:t>Bartholdi positioned the statue to face outward to Europe hoping that the rest of Europe would recognize the symbolism and promote democratic ideas in Europe</a:t>
            </a:r>
          </a:p>
          <a:p>
            <a:endParaRPr lang="en-US" dirty="0"/>
          </a:p>
        </p:txBody>
      </p:sp>
      <p:pic>
        <p:nvPicPr>
          <p:cNvPr id="4" name="Picture 2" descr="File:Statue-de-la-liberte-new-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244600"/>
            <a:ext cx="3867150" cy="5156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14387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Colossus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28600" y="1600200"/>
            <a:ext cx="4495800" cy="48006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But in the U.S. the statue was interpreted completely different (and still is)</a:t>
            </a:r>
          </a:p>
          <a:p>
            <a:pPr lvl="1"/>
            <a:r>
              <a:rPr lang="en-US" sz="2400" dirty="0" smtClean="0"/>
              <a:t>The statue became a symbol for those people leaving Europe</a:t>
            </a:r>
          </a:p>
          <a:p>
            <a:pPr lvl="1"/>
            <a:r>
              <a:rPr lang="en-US" sz="2400" dirty="0" smtClean="0"/>
              <a:t>The statue meant freedom to come to the U.S. and create a new life without religious and ethnic persecution</a:t>
            </a:r>
          </a:p>
          <a:p>
            <a:pPr lvl="1"/>
            <a:r>
              <a:rPr lang="en-US" sz="2400" dirty="0" smtClean="0"/>
              <a:t>This was the interpretation of Lazarus as well.</a:t>
            </a:r>
            <a:endParaRPr lang="en-US" sz="2400" dirty="0"/>
          </a:p>
        </p:txBody>
      </p:sp>
      <p:pic>
        <p:nvPicPr>
          <p:cNvPr id="4" name="Picture 2" descr="File:Statue-de-la-liberte-new-york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371600"/>
            <a:ext cx="3771900" cy="5029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9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Immigrants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/>
              <a:t>Between 1870 and 1920, 20 million Europeans arrived in the United States</a:t>
            </a:r>
          </a:p>
          <a:p>
            <a:r>
              <a:rPr lang="en-US" sz="2800" dirty="0" smtClean="0"/>
              <a:t>Before 1890 most immigrants came from countries in western and northern Europe</a:t>
            </a:r>
          </a:p>
          <a:p>
            <a:r>
              <a:rPr lang="en-US" sz="2800" dirty="0" smtClean="0"/>
              <a:t>By the 1890s more immigrants came from southern and eastern Europe (</a:t>
            </a:r>
            <a:r>
              <a:rPr lang="en-US" sz="2800" b="1" dirty="0" smtClean="0"/>
              <a:t>Italy</a:t>
            </a:r>
            <a:r>
              <a:rPr lang="en-US" sz="2800" dirty="0"/>
              <a:t>, </a:t>
            </a:r>
            <a:r>
              <a:rPr lang="en-US" sz="2800" b="1" dirty="0"/>
              <a:t>Russia</a:t>
            </a:r>
            <a:r>
              <a:rPr lang="en-US" sz="2800" dirty="0"/>
              <a:t>, </a:t>
            </a:r>
            <a:r>
              <a:rPr lang="en-US" sz="2800" b="1" dirty="0"/>
              <a:t>Poland</a:t>
            </a:r>
            <a:r>
              <a:rPr lang="en-US" sz="2800" dirty="0"/>
              <a:t> and </a:t>
            </a:r>
            <a:r>
              <a:rPr lang="en-US" sz="2800" b="1" dirty="0" smtClean="0"/>
              <a:t>Greece)</a:t>
            </a:r>
            <a:r>
              <a:rPr lang="en-US" sz="2800" dirty="0" smtClean="0"/>
              <a:t>, </a:t>
            </a:r>
            <a:r>
              <a:rPr lang="en-US" sz="2800" dirty="0"/>
              <a:t>as well as </a:t>
            </a:r>
            <a:r>
              <a:rPr lang="en-US" sz="2800" b="1" dirty="0"/>
              <a:t>Asian</a:t>
            </a:r>
            <a:r>
              <a:rPr lang="en-US" sz="2800" dirty="0"/>
              <a:t> locales such as </a:t>
            </a:r>
            <a:r>
              <a:rPr lang="en-US" sz="2800" b="1" dirty="0"/>
              <a:t>China</a:t>
            </a:r>
            <a:r>
              <a:rPr lang="en-US" sz="2800" dirty="0"/>
              <a:t> and </a:t>
            </a:r>
            <a:r>
              <a:rPr lang="en-US" sz="2800" b="1" dirty="0"/>
              <a:t>Japan</a:t>
            </a:r>
            <a:endParaRPr lang="en-US" sz="2800" dirty="0" smtClean="0"/>
          </a:p>
          <a:p>
            <a:r>
              <a:rPr lang="en-US" sz="2800" dirty="0" smtClean="0"/>
              <a:t>In 1907 about 1 million people arrived from Italy, Austria-Hungary and Russia</a:t>
            </a:r>
          </a:p>
          <a:p>
            <a:r>
              <a:rPr lang="en-US" sz="2800" dirty="0" smtClean="0"/>
              <a:t>For the most part “New” immigrants were not WASP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6694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0"/>
            <a:ext cx="78486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996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2347</TotalTime>
  <Words>1344</Words>
  <Application>Microsoft Office PowerPoint</Application>
  <PresentationFormat>On-screen Show (4:3)</PresentationFormat>
  <Paragraphs>117</Paragraphs>
  <Slides>30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Cambria</vt:lpstr>
      <vt:lpstr>Times New Roman</vt:lpstr>
      <vt:lpstr>Adjacency</vt:lpstr>
      <vt:lpstr>Immigration during the Gilded Age</vt:lpstr>
      <vt:lpstr>PowerPoint Presentation</vt:lpstr>
      <vt:lpstr>The New Colossus</vt:lpstr>
      <vt:lpstr>The New Colossus</vt:lpstr>
      <vt:lpstr>The New Colossus</vt:lpstr>
      <vt:lpstr>The New Colossus</vt:lpstr>
      <vt:lpstr>The New Colossus</vt:lpstr>
      <vt:lpstr>New Immigrants</vt:lpstr>
      <vt:lpstr>PowerPoint Presentation</vt:lpstr>
      <vt:lpstr>PowerPoint Presentation</vt:lpstr>
      <vt:lpstr>Push/Pull Factors</vt:lpstr>
      <vt:lpstr>PowerPoint Presentation</vt:lpstr>
      <vt:lpstr>A Difficult Journey</vt:lpstr>
      <vt:lpstr>PowerPoint Presentation</vt:lpstr>
      <vt:lpstr>PowerPoint Presentation</vt:lpstr>
      <vt:lpstr>PowerPoint Presentation</vt:lpstr>
      <vt:lpstr>Ellis Island</vt:lpstr>
      <vt:lpstr>Ellis Island</vt:lpstr>
      <vt:lpstr>PowerPoint Presentation</vt:lpstr>
      <vt:lpstr>PowerPoint Presentation</vt:lpstr>
      <vt:lpstr>Ellis Island</vt:lpstr>
      <vt:lpstr>Angel Island</vt:lpstr>
      <vt:lpstr>Angel Island</vt:lpstr>
      <vt:lpstr>Cooperation for Survival</vt:lpstr>
      <vt:lpstr>PowerPoint Presentation</vt:lpstr>
      <vt:lpstr>Nativism during the Gilded Age</vt:lpstr>
      <vt:lpstr>PowerPoint Presentation</vt:lpstr>
      <vt:lpstr>Anti-Asian Sentiment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Immigration during the Gilded Age</dc:title>
  <dc:creator>Dal</dc:creator>
  <cp:lastModifiedBy>dedwards4</cp:lastModifiedBy>
  <cp:revision>27</cp:revision>
  <dcterms:created xsi:type="dcterms:W3CDTF">2015-02-04T01:14:00Z</dcterms:created>
  <dcterms:modified xsi:type="dcterms:W3CDTF">2017-02-01T10:24:37Z</dcterms:modified>
</cp:coreProperties>
</file>