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9" r:id="rId3"/>
    <p:sldId id="265" r:id="rId4"/>
    <p:sldId id="272" r:id="rId5"/>
    <p:sldId id="263" r:id="rId6"/>
    <p:sldId id="279" r:id="rId7"/>
    <p:sldId id="267" r:id="rId8"/>
    <p:sldId id="273" r:id="rId9"/>
    <p:sldId id="268" r:id="rId10"/>
    <p:sldId id="269" r:id="rId11"/>
    <p:sldId id="274" r:id="rId12"/>
    <p:sldId id="275" r:id="rId13"/>
    <p:sldId id="276" r:id="rId14"/>
    <p:sldId id="282" r:id="rId15"/>
    <p:sldId id="277" r:id="rId16"/>
    <p:sldId id="278" r:id="rId17"/>
    <p:sldId id="281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6F86-61E5-4A7B-824F-F467499F4FC2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D0F9A63-6668-436D-9747-DEBA2E99078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6F86-61E5-4A7B-824F-F467499F4FC2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A63-6668-436D-9747-DEBA2E990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6F86-61E5-4A7B-824F-F467499F4FC2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D0F9A63-6668-436D-9747-DEBA2E9907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6F86-61E5-4A7B-824F-F467499F4FC2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A63-6668-436D-9747-DEBA2E990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6F86-61E5-4A7B-824F-F467499F4FC2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D0F9A63-6668-436D-9747-DEBA2E9907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6F86-61E5-4A7B-824F-F467499F4FC2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A63-6668-436D-9747-DEBA2E990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6F86-61E5-4A7B-824F-F467499F4FC2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A63-6668-436D-9747-DEBA2E990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6F86-61E5-4A7B-824F-F467499F4FC2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A63-6668-436D-9747-DEBA2E990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6F86-61E5-4A7B-824F-F467499F4FC2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A63-6668-436D-9747-DEBA2E990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6F86-61E5-4A7B-824F-F467499F4FC2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A63-6668-436D-9747-DEBA2E9907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6F86-61E5-4A7B-824F-F467499F4FC2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F9A63-6668-436D-9747-DEBA2E9907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6096F86-61E5-4A7B-824F-F467499F4FC2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D0F9A63-6668-436D-9747-DEBA2E9907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latin typeface="Century" pitchFamily="18" charset="0"/>
              </a:rPr>
              <a:t>Gilded Age Politics</a:t>
            </a:r>
            <a:endParaRPr lang="en-US" sz="5400" dirty="0">
              <a:latin typeface="Century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Century" pitchFamily="18" charset="0"/>
              </a:rPr>
              <a:t>1877-1900</a:t>
            </a:r>
            <a:endParaRPr lang="en-US" sz="3200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entury" pitchFamily="18" charset="0"/>
              </a:rPr>
              <a:t>Gilded Age Presidents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" y="1828800"/>
            <a:ext cx="3804139" cy="4495800"/>
          </a:xfrm>
          <a:ln w="12700"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5720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chemeClr val="accent3"/>
                </a:solidFill>
              </a:rPr>
              <a:t>Chester A </a:t>
            </a:r>
            <a:r>
              <a:rPr lang="en-US" sz="1700" b="1" dirty="0" smtClean="0">
                <a:solidFill>
                  <a:schemeClr val="accent3"/>
                </a:solidFill>
              </a:rPr>
              <a:t>Arthur (1881-1885)</a:t>
            </a:r>
          </a:p>
          <a:p>
            <a:r>
              <a:rPr lang="en-US" sz="1700" dirty="0" smtClean="0"/>
              <a:t>Republican – Stalwart </a:t>
            </a:r>
          </a:p>
          <a:p>
            <a:r>
              <a:rPr lang="en-US" sz="1700" dirty="0"/>
              <a:t>Became president when Garfield </a:t>
            </a:r>
            <a:r>
              <a:rPr lang="en-US" sz="1700" dirty="0" smtClean="0"/>
              <a:t>died</a:t>
            </a:r>
          </a:p>
          <a:p>
            <a:r>
              <a:rPr lang="en-US" sz="1700" dirty="0" smtClean="0"/>
              <a:t>To the dismay of Stalwarts, he failed to use patronage to benefit the group and he supported </a:t>
            </a:r>
            <a:r>
              <a:rPr lang="en-US" sz="1700" dirty="0"/>
              <a:t>civil service </a:t>
            </a:r>
            <a:r>
              <a:rPr lang="en-US" sz="1700" dirty="0" smtClean="0"/>
              <a:t>reform</a:t>
            </a:r>
          </a:p>
          <a:p>
            <a:r>
              <a:rPr lang="en-US" sz="1700" dirty="0"/>
              <a:t>Signed the </a:t>
            </a:r>
            <a:r>
              <a:rPr lang="en-US" sz="1700" b="1" dirty="0">
                <a:solidFill>
                  <a:schemeClr val="accent3"/>
                </a:solidFill>
              </a:rPr>
              <a:t>Pendleton Act</a:t>
            </a:r>
            <a:r>
              <a:rPr lang="en-US" sz="1700" dirty="0"/>
              <a:t> </a:t>
            </a:r>
            <a:r>
              <a:rPr lang="en-US" sz="1700" dirty="0" smtClean="0"/>
              <a:t>(1883)</a:t>
            </a:r>
          </a:p>
          <a:p>
            <a:pPr lvl="1"/>
            <a:r>
              <a:rPr lang="en-US" sz="1700" dirty="0" smtClean="0"/>
              <a:t>Nation’s first civil service legislation; Prohibited appointing certain office </a:t>
            </a:r>
            <a:r>
              <a:rPr lang="en-US" sz="1700" dirty="0"/>
              <a:t>holders based on </a:t>
            </a:r>
            <a:r>
              <a:rPr lang="en-US" sz="1700" dirty="0" smtClean="0"/>
              <a:t>wealth and patronage</a:t>
            </a:r>
          </a:p>
          <a:p>
            <a:pPr lvl="1"/>
            <a:r>
              <a:rPr lang="en-US" sz="1700" dirty="0" smtClean="0"/>
              <a:t>Established a </a:t>
            </a:r>
            <a:r>
              <a:rPr lang="en-US" sz="1700" b="1" dirty="0" smtClean="0"/>
              <a:t>merit </a:t>
            </a:r>
            <a:r>
              <a:rPr lang="en-US" sz="1700" b="1" dirty="0"/>
              <a:t>system </a:t>
            </a:r>
            <a:r>
              <a:rPr lang="en-US" sz="1700" dirty="0"/>
              <a:t>for making </a:t>
            </a:r>
            <a:r>
              <a:rPr lang="en-US" sz="1700" dirty="0" smtClean="0"/>
              <a:t>appointments</a:t>
            </a:r>
          </a:p>
          <a:p>
            <a:pPr lvl="1"/>
            <a:r>
              <a:rPr lang="en-US" sz="1700" dirty="0"/>
              <a:t>Set up </a:t>
            </a:r>
            <a:r>
              <a:rPr lang="en-US" sz="1700" b="1" dirty="0">
                <a:solidFill>
                  <a:schemeClr val="accent3"/>
                </a:solidFill>
              </a:rPr>
              <a:t>Civil Service Commission </a:t>
            </a:r>
            <a:r>
              <a:rPr lang="en-US" sz="1700" dirty="0"/>
              <a:t>to give open </a:t>
            </a:r>
            <a:r>
              <a:rPr lang="en-US" sz="1700" dirty="0" smtClean="0"/>
              <a:t>competitive examinations </a:t>
            </a:r>
            <a:r>
              <a:rPr lang="en-US" sz="1700" dirty="0"/>
              <a:t>to </a:t>
            </a:r>
            <a:r>
              <a:rPr lang="en-US" sz="1700" dirty="0" smtClean="0"/>
              <a:t>applicants</a:t>
            </a:r>
          </a:p>
          <a:p>
            <a:pPr lvl="1"/>
            <a:r>
              <a:rPr lang="en-US" sz="1700" dirty="0" smtClean="0"/>
              <a:t>Impact:  Forced </a:t>
            </a:r>
            <a:r>
              <a:rPr lang="en-US" sz="1700" dirty="0"/>
              <a:t>politicians to look </a:t>
            </a:r>
            <a:r>
              <a:rPr lang="en-US" sz="1700" dirty="0" smtClean="0"/>
              <a:t>to </a:t>
            </a:r>
            <a:r>
              <a:rPr lang="en-US" sz="1700" dirty="0"/>
              <a:t>corporations for campaign funds</a:t>
            </a:r>
          </a:p>
        </p:txBody>
      </p:sp>
    </p:spTree>
    <p:extLst>
      <p:ext uri="{BB962C8B-B14F-4D97-AF65-F5344CB8AC3E}">
        <p14:creationId xmlns:p14="http://schemas.microsoft.com/office/powerpoint/2010/main" val="101281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entury" pitchFamily="18" charset="0"/>
              </a:rPr>
              <a:t>Election of 1884</a:t>
            </a:r>
            <a:endParaRPr lang="en-US" sz="4800" dirty="0"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752600"/>
            <a:ext cx="4340352" cy="4800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100" b="1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Republicans – James Blaine</a:t>
            </a:r>
          </a:p>
          <a:p>
            <a:r>
              <a:rPr lang="en-US" dirty="0" smtClean="0"/>
              <a:t>Democrats – Grover Cleveland </a:t>
            </a:r>
          </a:p>
          <a:p>
            <a:r>
              <a:rPr lang="en-US" dirty="0" smtClean="0"/>
              <a:t>Campaign</a:t>
            </a:r>
          </a:p>
          <a:p>
            <a:pPr lvl="1"/>
            <a:r>
              <a:rPr lang="en-US" sz="2100" dirty="0"/>
              <a:t>Republicans publicized Cleveland’s claim of having </a:t>
            </a:r>
            <a:r>
              <a:rPr lang="en-US" sz="2100" dirty="0" smtClean="0"/>
              <a:t>an illegitimate child</a:t>
            </a:r>
          </a:p>
          <a:p>
            <a:pPr lvl="1"/>
            <a:r>
              <a:rPr lang="en-US" sz="2100" dirty="0"/>
              <a:t>A NY Republican clergyman </a:t>
            </a:r>
            <a:r>
              <a:rPr lang="en-US" sz="2100" dirty="0" smtClean="0"/>
              <a:t>labeled </a:t>
            </a:r>
            <a:r>
              <a:rPr lang="en-US" sz="2100" dirty="0"/>
              <a:t>the Democrats as the </a:t>
            </a:r>
            <a:r>
              <a:rPr lang="en-US" sz="2100" dirty="0" smtClean="0"/>
              <a:t>party of “Rum</a:t>
            </a:r>
            <a:r>
              <a:rPr lang="en-US" sz="2100" dirty="0"/>
              <a:t>, Romanism, and </a:t>
            </a:r>
            <a:r>
              <a:rPr lang="en-US" sz="2100" dirty="0" smtClean="0"/>
              <a:t>Rebellion”</a:t>
            </a:r>
          </a:p>
          <a:p>
            <a:pPr lvl="2"/>
            <a:r>
              <a:rPr lang="en-US" sz="2000" dirty="0"/>
              <a:t>Insulted NY’s Irish </a:t>
            </a:r>
            <a:r>
              <a:rPr lang="en-US" sz="2000" dirty="0" smtClean="0"/>
              <a:t>community</a:t>
            </a:r>
          </a:p>
          <a:p>
            <a:pPr lvl="2"/>
            <a:r>
              <a:rPr lang="en-US" sz="2000" dirty="0"/>
              <a:t>Blaine failed to repudiate the </a:t>
            </a:r>
            <a:r>
              <a:rPr lang="en-US" sz="2000" dirty="0" smtClean="0"/>
              <a:t>statement</a:t>
            </a:r>
          </a:p>
          <a:p>
            <a:pPr lvl="2"/>
            <a:r>
              <a:rPr lang="en-US" sz="2000" dirty="0"/>
              <a:t>The nativist phrase ultimately cost Blaine crucial NY</a:t>
            </a:r>
            <a:endParaRPr lang="en-US" sz="2000" dirty="0" smtClean="0"/>
          </a:p>
          <a:p>
            <a:pPr lvl="1"/>
            <a:endParaRPr lang="en-US" sz="57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1752600"/>
            <a:ext cx="3474720" cy="4876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45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entury" pitchFamily="18" charset="0"/>
              </a:rPr>
              <a:t>Election of 1884</a:t>
            </a:r>
            <a:endParaRPr lang="en-US" sz="4800" dirty="0">
              <a:latin typeface="Century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2608"/>
            <a:ext cx="8229600" cy="4421147"/>
          </a:xfrm>
        </p:spPr>
      </p:pic>
    </p:spTree>
    <p:extLst>
      <p:ext uri="{BB962C8B-B14F-4D97-AF65-F5344CB8AC3E}">
        <p14:creationId xmlns:p14="http://schemas.microsoft.com/office/powerpoint/2010/main" val="25874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entury" pitchFamily="18" charset="0"/>
              </a:rPr>
              <a:t>Cleveland’s Presidency</a:t>
            </a:r>
            <a:endParaRPr lang="en-US" sz="4800" dirty="0"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752600"/>
            <a:ext cx="4651248" cy="4876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100" b="1" dirty="0" smtClean="0">
              <a:solidFill>
                <a:schemeClr val="accent1"/>
              </a:solidFill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500" dirty="0"/>
              <a:t>First Democrat in 28 </a:t>
            </a:r>
            <a:r>
              <a:rPr lang="en-US" sz="2500" dirty="0" smtClean="0"/>
              <a:t>years</a:t>
            </a:r>
          </a:p>
          <a:p>
            <a:r>
              <a:rPr lang="en-US" sz="2500" dirty="0" smtClean="0"/>
              <a:t>Staunch </a:t>
            </a:r>
            <a:r>
              <a:rPr lang="en-US" sz="2500" dirty="0"/>
              <a:t>believer in </a:t>
            </a:r>
            <a:r>
              <a:rPr lang="en-US" sz="2500" dirty="0" smtClean="0"/>
              <a:t>laissez faire economics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500" dirty="0"/>
              <a:t>Believed in the merit system, but eventually replaced Republicans with “deserving Democrats</a:t>
            </a:r>
            <a:r>
              <a:rPr lang="en-US" sz="2500" dirty="0" smtClean="0"/>
              <a:t>”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500" dirty="0"/>
              <a:t>Vetoed farm assistance – “Though the people support the government, the government should not support the people.” </a:t>
            </a:r>
            <a:endParaRPr lang="en-US" sz="25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500" dirty="0"/>
              <a:t>Vetoed </a:t>
            </a:r>
            <a:r>
              <a:rPr lang="en-US" sz="2500" dirty="0" smtClean="0"/>
              <a:t>Civil War pension bills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500" dirty="0"/>
              <a:t>Supported a lower </a:t>
            </a:r>
            <a:r>
              <a:rPr lang="en-US" sz="2500" dirty="0" smtClean="0"/>
              <a:t>tariff</a:t>
            </a:r>
          </a:p>
          <a:p>
            <a:pPr marL="594360" lvl="2" indent="-320040">
              <a:spcBef>
                <a:spcPts val="700"/>
              </a:spcBef>
              <a:buClr>
                <a:schemeClr val="accent1"/>
              </a:buClr>
              <a:buSzPct val="60000"/>
              <a:buFont typeface="Wingdings"/>
              <a:buChar char=""/>
            </a:pPr>
            <a:r>
              <a:rPr lang="en-US" sz="2200" dirty="0"/>
              <a:t>First real issue that divided the Democrats &amp; </a:t>
            </a:r>
            <a:r>
              <a:rPr lang="en-US" sz="2200" dirty="0" smtClean="0"/>
              <a:t>Republicans</a:t>
            </a:r>
          </a:p>
          <a:p>
            <a:pPr marL="594360" lvl="2" indent="-320040">
              <a:spcBef>
                <a:spcPts val="700"/>
              </a:spcBef>
              <a:buClr>
                <a:schemeClr val="accent1"/>
              </a:buClr>
              <a:buSzPct val="60000"/>
              <a:buFont typeface="Wingdings"/>
              <a:buChar char=""/>
            </a:pPr>
            <a:r>
              <a:rPr lang="en-US" sz="2200" dirty="0" smtClean="0"/>
              <a:t>Would end a treasury surplus</a:t>
            </a:r>
          </a:p>
          <a:p>
            <a:pPr marL="594360" lvl="2" indent="-320040">
              <a:spcBef>
                <a:spcPts val="700"/>
              </a:spcBef>
              <a:buClr>
                <a:schemeClr val="accent1"/>
              </a:buClr>
              <a:buSzPct val="60000"/>
              <a:buFont typeface="Wingdings"/>
              <a:buChar char=""/>
            </a:pPr>
            <a:r>
              <a:rPr lang="en-US" sz="2200" dirty="0"/>
              <a:t>Meant lower prices for consumers and less protection for </a:t>
            </a:r>
            <a:r>
              <a:rPr lang="en-US" sz="2200" dirty="0" smtClean="0"/>
              <a:t>monopolies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endParaRPr lang="en-US" sz="2400" dirty="0"/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endParaRPr lang="en-US" sz="22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dirty="0"/>
          </a:p>
          <a:p>
            <a:endParaRPr lang="en-US" sz="2600" dirty="0" smtClean="0"/>
          </a:p>
          <a:p>
            <a:endParaRPr lang="en-US" sz="57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5" y="1752600"/>
            <a:ext cx="3324234" cy="4724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58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" panose="02040604050505020304" pitchFamily="18" charset="0"/>
              </a:rPr>
              <a:t>Interstate Commerce Act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513" y="1828800"/>
            <a:ext cx="8382000" cy="45259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Interstate Commerce Act passed in 1887</a:t>
            </a:r>
          </a:p>
          <a:p>
            <a:pPr lvl="1"/>
            <a:r>
              <a:rPr lang="en-US" sz="2800" dirty="0" smtClean="0"/>
              <a:t>Banned discrimination in rates between long and short hauls</a:t>
            </a:r>
          </a:p>
          <a:p>
            <a:pPr lvl="1"/>
            <a:r>
              <a:rPr lang="en-US" sz="2800" dirty="0" smtClean="0"/>
              <a:t>Required that railroads publish rate schedules</a:t>
            </a:r>
          </a:p>
          <a:p>
            <a:pPr lvl="1"/>
            <a:r>
              <a:rPr lang="en-US" sz="2800" dirty="0" smtClean="0"/>
              <a:t>Declared that all rates must be “reasonable and just”</a:t>
            </a:r>
          </a:p>
          <a:p>
            <a:pPr lvl="1"/>
            <a:r>
              <a:rPr lang="en-US" sz="2800" dirty="0" smtClean="0"/>
              <a:t>Established a 5 person agency-</a:t>
            </a:r>
            <a:r>
              <a:rPr lang="en-US" sz="2800" b="1" dirty="0" smtClean="0"/>
              <a:t>Interstate Commerce Commission-to </a:t>
            </a:r>
            <a:r>
              <a:rPr lang="en-US" sz="2800" dirty="0" smtClean="0"/>
              <a:t>administer the 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9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entury" pitchFamily="18" charset="0"/>
              </a:rPr>
              <a:t>Election of 1888</a:t>
            </a:r>
            <a:endParaRPr lang="en-US" sz="4800" dirty="0">
              <a:latin typeface="Century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52608"/>
            <a:ext cx="8229600" cy="4421147"/>
          </a:xfrm>
        </p:spPr>
      </p:pic>
    </p:spTree>
    <p:extLst>
      <p:ext uri="{BB962C8B-B14F-4D97-AF65-F5344CB8AC3E}">
        <p14:creationId xmlns:p14="http://schemas.microsoft.com/office/powerpoint/2010/main" val="39974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entury" pitchFamily="18" charset="0"/>
              </a:rPr>
              <a:t>Benjamin Harrison’s Presidency</a:t>
            </a:r>
            <a:endParaRPr lang="en-US" sz="4000" dirty="0"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752600"/>
            <a:ext cx="4340352" cy="48006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sz="100" b="1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dirty="0"/>
              <a:t>Reversed most of Cleveland’s </a:t>
            </a:r>
            <a:r>
              <a:rPr lang="en-US" sz="2600" dirty="0" smtClean="0"/>
              <a:t>policies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Non-descript presidency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Public Opinion began to put pressure on the federal government to pass legislation to curb the power of trusts</a:t>
            </a:r>
          </a:p>
          <a:p>
            <a:pPr>
              <a:lnSpc>
                <a:spcPct val="90000"/>
              </a:lnSpc>
            </a:pPr>
            <a:r>
              <a:rPr lang="en-US" sz="2600" b="1" dirty="0" smtClean="0"/>
              <a:t>Sherman Anti-Trust Act of 1890 </a:t>
            </a:r>
            <a:r>
              <a:rPr lang="en-US" sz="2600" dirty="0" smtClean="0"/>
              <a:t>(initially used to combat labor unions instead of corporations)</a:t>
            </a:r>
          </a:p>
          <a:p>
            <a:pPr>
              <a:lnSpc>
                <a:spcPct val="90000"/>
              </a:lnSpc>
            </a:pPr>
            <a:r>
              <a:rPr lang="en-US" sz="2600" b="1" dirty="0" smtClean="0">
                <a:solidFill>
                  <a:schemeClr val="tx1"/>
                </a:solidFill>
              </a:rPr>
              <a:t>McKinley </a:t>
            </a:r>
            <a:r>
              <a:rPr lang="en-US" sz="2600" b="1" dirty="0" smtClean="0">
                <a:solidFill>
                  <a:schemeClr val="tx1"/>
                </a:solidFill>
              </a:rPr>
              <a:t>Tariff Act</a:t>
            </a:r>
            <a:r>
              <a:rPr lang="en-US" sz="2600" b="1" dirty="0" smtClean="0">
                <a:solidFill>
                  <a:schemeClr val="accent3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of 1890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Raised </a:t>
            </a:r>
            <a:r>
              <a:rPr lang="en-US" sz="2100" dirty="0"/>
              <a:t>tariffs to highest peacetime level: 48</a:t>
            </a:r>
            <a:r>
              <a:rPr lang="en-US" sz="2100" dirty="0" smtClean="0"/>
              <a:t>%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Damaged farmers who voted the Republicans out in the next election</a:t>
            </a:r>
          </a:p>
          <a:p>
            <a:pPr lvl="1">
              <a:lnSpc>
                <a:spcPct val="90000"/>
              </a:lnSpc>
            </a:pPr>
            <a:endParaRPr lang="en-US" sz="2100" dirty="0" smtClean="0"/>
          </a:p>
          <a:p>
            <a:pPr lvl="1">
              <a:lnSpc>
                <a:spcPct val="90000"/>
              </a:lnSpc>
            </a:pPr>
            <a:endParaRPr lang="en-US" sz="2300" dirty="0"/>
          </a:p>
          <a:p>
            <a:pPr lvl="1"/>
            <a:endParaRPr lang="en-US" sz="57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04" y="1828800"/>
            <a:ext cx="3398996" cy="4648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58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entury" pitchFamily="18" charset="0"/>
              </a:rPr>
              <a:t>Cleveland’s 2</a:t>
            </a:r>
            <a:r>
              <a:rPr lang="en-US" sz="4800" baseline="30000" dirty="0" smtClean="0">
                <a:latin typeface="Century" pitchFamily="18" charset="0"/>
              </a:rPr>
              <a:t>nd</a:t>
            </a:r>
            <a:r>
              <a:rPr lang="en-US" sz="4800" dirty="0" smtClean="0">
                <a:latin typeface="Century" pitchFamily="18" charset="0"/>
              </a:rPr>
              <a:t> term</a:t>
            </a:r>
            <a:endParaRPr lang="en-US" sz="4800" dirty="0"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752600"/>
            <a:ext cx="4651248" cy="4876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100" b="1" dirty="0" smtClean="0">
              <a:solidFill>
                <a:schemeClr val="accent1"/>
              </a:solidFill>
            </a:endParaRP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400" dirty="0" smtClean="0"/>
              <a:t>Presidential </a:t>
            </a:r>
            <a:r>
              <a:rPr lang="en-US" sz="2400" b="1" dirty="0" smtClean="0"/>
              <a:t>Election of 1892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400" b="1" dirty="0" smtClean="0"/>
              <a:t>Benjamin Harrison-incumbent Republican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400" b="1" dirty="0" smtClean="0"/>
              <a:t>Grover Cleveland-Democrat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400" b="1" dirty="0" smtClean="0"/>
              <a:t>James Weaver-People’s Party (Populist)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400" dirty="0" smtClean="0"/>
              <a:t>Cleveland won and the Democrats gained control of the House and Senate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400" dirty="0" smtClean="0"/>
              <a:t>Again pushed for tariff reductions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400" dirty="0" smtClean="0"/>
              <a:t>Pressure mounting for regulation of railroad industry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endParaRPr lang="en-US" sz="2400" dirty="0"/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endParaRPr lang="en-US" sz="22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dirty="0"/>
          </a:p>
          <a:p>
            <a:endParaRPr lang="en-US" sz="2600" dirty="0" smtClean="0"/>
          </a:p>
          <a:p>
            <a:endParaRPr lang="en-US" sz="57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5" y="1752600"/>
            <a:ext cx="3324234" cy="4724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17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" panose="02040604050505020304" pitchFamily="18" charset="0"/>
              </a:rPr>
              <a:t>Election of 1896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718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13164"/>
            <a:ext cx="4572000" cy="5444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369609"/>
            <a:ext cx="4495800" cy="563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7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entury" pitchFamily="18" charset="0"/>
              </a:rPr>
              <a:t>Gilded Age Politics</a:t>
            </a:r>
            <a:endParaRPr lang="en-US" sz="4800" dirty="0"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648200"/>
          </a:xfrm>
        </p:spPr>
        <p:txBody>
          <a:bodyPr>
            <a:normAutofit lnSpcReduction="10000"/>
          </a:bodyPr>
          <a:lstStyle/>
          <a:p>
            <a:pPr marL="331470" indent="-285750"/>
            <a:r>
              <a:rPr lang="en-US" sz="2600" dirty="0" smtClean="0"/>
              <a:t>Era was </a:t>
            </a:r>
            <a:r>
              <a:rPr lang="en-US" sz="2600" dirty="0"/>
              <a:t>most highly competitive politically in </a:t>
            </a:r>
            <a:r>
              <a:rPr lang="en-US" sz="2600" dirty="0" smtClean="0"/>
              <a:t>US history</a:t>
            </a:r>
          </a:p>
          <a:p>
            <a:pPr marL="651510" lvl="1" indent="-285750"/>
            <a:r>
              <a:rPr lang="en-US" sz="2300" dirty="0" smtClean="0"/>
              <a:t>Voter turnout </a:t>
            </a:r>
            <a:r>
              <a:rPr lang="en-US" sz="2300" dirty="0"/>
              <a:t>reached highest levels in </a:t>
            </a:r>
            <a:r>
              <a:rPr lang="en-US" sz="2300" dirty="0" smtClean="0"/>
              <a:t>US history</a:t>
            </a:r>
          </a:p>
          <a:p>
            <a:pPr marL="1051560" lvl="2" indent="-285750"/>
            <a:r>
              <a:rPr lang="en-US" sz="2100" dirty="0" smtClean="0"/>
              <a:t>Between 1860 and 1900 78% of eligible voters turned out to vote in presidential elections</a:t>
            </a:r>
          </a:p>
          <a:p>
            <a:pPr marL="1051560" lvl="2" indent="-285750"/>
            <a:r>
              <a:rPr lang="en-US" sz="2100" dirty="0" smtClean="0"/>
              <a:t>Between 60-80% turned out for non-presidential elections</a:t>
            </a:r>
          </a:p>
          <a:p>
            <a:pPr marL="651510" lvl="1" indent="-285750"/>
            <a:r>
              <a:rPr lang="en-US" sz="2300" dirty="0" smtClean="0"/>
              <a:t>Parties avoided </a:t>
            </a:r>
            <a:r>
              <a:rPr lang="en-US" sz="2300" dirty="0"/>
              <a:t>controversial issues that might alienate </a:t>
            </a:r>
            <a:r>
              <a:rPr lang="en-US" sz="2300" dirty="0" smtClean="0"/>
              <a:t>voters</a:t>
            </a:r>
          </a:p>
          <a:p>
            <a:pPr marL="1051560" lvl="2" indent="-285750"/>
            <a:r>
              <a:rPr lang="en-US" sz="2100" dirty="0" smtClean="0"/>
              <a:t>Led to issue-free </a:t>
            </a:r>
            <a:r>
              <a:rPr lang="en-US" sz="2100" dirty="0"/>
              <a:t>campaigns </a:t>
            </a:r>
            <a:endParaRPr lang="en-US" sz="2100" dirty="0" smtClean="0"/>
          </a:p>
          <a:p>
            <a:pPr marL="651510" lvl="1"/>
            <a:r>
              <a:rPr lang="en-US" sz="2300" dirty="0" smtClean="0"/>
              <a:t>Turn out reflected party loyalty &amp; regional, religious, &amp; </a:t>
            </a:r>
            <a:r>
              <a:rPr lang="en-US" sz="2300" dirty="0"/>
              <a:t>ethnic </a:t>
            </a:r>
            <a:r>
              <a:rPr lang="en-US" sz="2300" dirty="0" smtClean="0"/>
              <a:t>ties</a:t>
            </a:r>
          </a:p>
          <a:p>
            <a:pPr marL="651510" lvl="1"/>
            <a:r>
              <a:rPr lang="en-US" sz="2300" dirty="0" smtClean="0"/>
              <a:t>16 states were solidly Republican; 14 States were solidly Democratic; 5 states (including NY and Ohio) were in doubt</a:t>
            </a:r>
          </a:p>
          <a:p>
            <a:pPr marL="651510" lvl="1"/>
            <a:r>
              <a:rPr lang="en-US" sz="2300" dirty="0" smtClean="0"/>
              <a:t>Margin of victory for presidential elections was 1.5% of the popular vote</a:t>
            </a:r>
          </a:p>
          <a:p>
            <a:pPr marL="822960" lvl="2" indent="0">
              <a:buNone/>
            </a:pPr>
            <a:endParaRPr lang="en-US" sz="2100" dirty="0" smtClean="0">
              <a:sym typeface="Wingdings" pitchFamily="2" charset="2"/>
            </a:endParaRPr>
          </a:p>
          <a:p>
            <a:pPr lvl="1"/>
            <a:endParaRPr lang="fr-FR" sz="2500" dirty="0" smtClean="0"/>
          </a:p>
        </p:txBody>
      </p:sp>
    </p:spTree>
    <p:extLst>
      <p:ext uri="{BB962C8B-B14F-4D97-AF65-F5344CB8AC3E}">
        <p14:creationId xmlns:p14="http://schemas.microsoft.com/office/powerpoint/2010/main" val="138077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entury" pitchFamily="18" charset="0"/>
              </a:rPr>
              <a:t>Political </a:t>
            </a:r>
            <a:r>
              <a:rPr lang="en-US" sz="4800" dirty="0" smtClean="0">
                <a:latin typeface="Century" pitchFamily="18" charset="0"/>
              </a:rPr>
              <a:t>Parties</a:t>
            </a:r>
            <a:endParaRPr lang="en-US" sz="4800" dirty="0">
              <a:latin typeface="Century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3886200" cy="4572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300" b="1" dirty="0" smtClean="0">
                <a:solidFill>
                  <a:schemeClr val="accent3"/>
                </a:solidFill>
              </a:rPr>
              <a:t>Republican Party</a:t>
            </a:r>
            <a:endParaRPr lang="en-US" sz="1600" b="1" dirty="0">
              <a:solidFill>
                <a:schemeClr val="accent3"/>
              </a:solidFill>
            </a:endParaRPr>
          </a:p>
          <a:p>
            <a:r>
              <a:rPr lang="en-US" sz="2700" dirty="0" smtClean="0"/>
              <a:t>Stressed strict codes </a:t>
            </a:r>
            <a:r>
              <a:rPr lang="en-US" sz="2700" dirty="0"/>
              <a:t>of personal morality and </a:t>
            </a:r>
            <a:r>
              <a:rPr lang="en-US" sz="2700" dirty="0" smtClean="0"/>
              <a:t>government’s </a:t>
            </a:r>
            <a:r>
              <a:rPr lang="en-US" sz="2700" dirty="0"/>
              <a:t>involvement in </a:t>
            </a:r>
            <a:r>
              <a:rPr lang="en-US" sz="2700" dirty="0" smtClean="0"/>
              <a:t>regulating both </a:t>
            </a:r>
            <a:r>
              <a:rPr lang="en-US" sz="2700" dirty="0"/>
              <a:t>economic </a:t>
            </a:r>
            <a:r>
              <a:rPr lang="en-US" sz="2700" dirty="0" smtClean="0"/>
              <a:t>&amp; </a:t>
            </a:r>
            <a:r>
              <a:rPr lang="en-US" sz="2700" dirty="0"/>
              <a:t>moral affairs of the community as a </a:t>
            </a:r>
            <a:r>
              <a:rPr lang="en-US" sz="2700" dirty="0" smtClean="0"/>
              <a:t>whole (temperance and restricting immigration)</a:t>
            </a:r>
          </a:p>
          <a:p>
            <a:endParaRPr lang="en-US" sz="2700" dirty="0" smtClean="0"/>
          </a:p>
          <a:p>
            <a:r>
              <a:rPr lang="en-US" sz="2700" dirty="0" smtClean="0"/>
              <a:t>Appealed to Northern Protestants, middle class, “old stock”, businessmen &amp; African Americans</a:t>
            </a:r>
          </a:p>
          <a:p>
            <a:endParaRPr lang="en-US" sz="1300" dirty="0" smtClean="0"/>
          </a:p>
          <a:p>
            <a:r>
              <a:rPr lang="en-US" sz="2700" dirty="0" smtClean="0"/>
              <a:t>Support from </a:t>
            </a:r>
            <a:r>
              <a:rPr lang="en-US" sz="2700" dirty="0"/>
              <a:t>Midwest &amp;</a:t>
            </a:r>
            <a:r>
              <a:rPr lang="en-US" sz="2700" dirty="0" smtClean="0"/>
              <a:t> </a:t>
            </a:r>
            <a:r>
              <a:rPr lang="en-US" sz="2700" dirty="0"/>
              <a:t>small </a:t>
            </a:r>
            <a:r>
              <a:rPr lang="en-US" sz="2700" dirty="0" smtClean="0"/>
              <a:t>&amp; </a:t>
            </a:r>
            <a:r>
              <a:rPr lang="en-US" sz="2700" dirty="0"/>
              <a:t>rural towns in </a:t>
            </a:r>
            <a:r>
              <a:rPr lang="en-US" sz="2700" dirty="0" smtClean="0"/>
              <a:t>northeast</a:t>
            </a:r>
          </a:p>
          <a:p>
            <a:endParaRPr lang="en-US" sz="25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4006701" cy="4572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300" b="1" dirty="0" smtClean="0">
                <a:solidFill>
                  <a:schemeClr val="accent3"/>
                </a:solidFill>
              </a:rPr>
              <a:t>Democratic Party</a:t>
            </a:r>
          </a:p>
          <a:p>
            <a:r>
              <a:rPr lang="en-US" sz="2700" dirty="0" smtClean="0"/>
              <a:t>Opposed government </a:t>
            </a:r>
            <a:r>
              <a:rPr lang="en-US" sz="2700" dirty="0"/>
              <a:t>efforts to </a:t>
            </a:r>
            <a:r>
              <a:rPr lang="en-US" sz="2700" dirty="0" smtClean="0"/>
              <a:t>impose a </a:t>
            </a:r>
            <a:r>
              <a:rPr lang="en-US" sz="2700" dirty="0"/>
              <a:t>single moral </a:t>
            </a:r>
            <a:r>
              <a:rPr lang="en-US" sz="2700" dirty="0" smtClean="0"/>
              <a:t>standard on society</a:t>
            </a:r>
          </a:p>
          <a:p>
            <a:endParaRPr lang="en-US" sz="1300" dirty="0" smtClean="0"/>
          </a:p>
          <a:p>
            <a:r>
              <a:rPr lang="en-US" sz="2700" dirty="0"/>
              <a:t>Emphasized economic </a:t>
            </a:r>
            <a:r>
              <a:rPr lang="en-US" sz="2700" dirty="0" smtClean="0"/>
              <a:t>equity</a:t>
            </a:r>
          </a:p>
          <a:p>
            <a:endParaRPr lang="en-US" sz="1300" dirty="0" smtClean="0"/>
          </a:p>
          <a:p>
            <a:r>
              <a:rPr lang="en-US" sz="2700" dirty="0" smtClean="0"/>
              <a:t>Consisted </a:t>
            </a:r>
            <a:r>
              <a:rPr lang="en-US" sz="2700" dirty="0"/>
              <a:t>of many immigrant German Lutherans </a:t>
            </a:r>
            <a:r>
              <a:rPr lang="en-US" sz="2700" dirty="0" smtClean="0"/>
              <a:t>&amp;</a:t>
            </a:r>
            <a:r>
              <a:rPr lang="en-US" sz="2700" dirty="0"/>
              <a:t> </a:t>
            </a:r>
            <a:r>
              <a:rPr lang="en-US" sz="2700" dirty="0" smtClean="0"/>
              <a:t>Catholics </a:t>
            </a:r>
            <a:r>
              <a:rPr lang="en-US" sz="2700" dirty="0"/>
              <a:t>(especially Irish</a:t>
            </a:r>
            <a:r>
              <a:rPr lang="en-US" sz="2700" dirty="0" smtClean="0"/>
              <a:t>)</a:t>
            </a:r>
          </a:p>
          <a:p>
            <a:endParaRPr lang="en-US" sz="1300" dirty="0" smtClean="0"/>
          </a:p>
          <a:p>
            <a:r>
              <a:rPr lang="en-US" sz="2700" dirty="0"/>
              <a:t>Support </a:t>
            </a:r>
            <a:r>
              <a:rPr lang="en-US" sz="2700" dirty="0" smtClean="0"/>
              <a:t>from </a:t>
            </a:r>
            <a:r>
              <a:rPr lang="en-US" sz="2700" dirty="0"/>
              <a:t>the Solid South </a:t>
            </a:r>
            <a:r>
              <a:rPr lang="en-US" sz="2700" dirty="0" smtClean="0"/>
              <a:t>&amp; </a:t>
            </a:r>
            <a:r>
              <a:rPr lang="en-US" sz="2700" dirty="0"/>
              <a:t>large industrial </a:t>
            </a:r>
            <a:r>
              <a:rPr lang="en-US" sz="2700" dirty="0" smtClean="0"/>
              <a:t>cities where </a:t>
            </a:r>
            <a:r>
              <a:rPr lang="en-US" sz="2700" dirty="0"/>
              <a:t>immigrants factored in significantly under </a:t>
            </a:r>
            <a:r>
              <a:rPr lang="en-US" sz="2700" dirty="0" smtClean="0"/>
              <a:t>political machines</a:t>
            </a:r>
          </a:p>
          <a:p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276598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entury" pitchFamily="18" charset="0"/>
              </a:rPr>
              <a:t>Political Corruption</a:t>
            </a:r>
            <a:endParaRPr lang="en-US" sz="4800" dirty="0"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752600"/>
            <a:ext cx="4041648" cy="4724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100" b="1" dirty="0" smtClean="0">
              <a:solidFill>
                <a:schemeClr val="accent1"/>
              </a:solidFill>
            </a:endParaRPr>
          </a:p>
          <a:p>
            <a:r>
              <a:rPr lang="en-US" sz="2600" b="1" dirty="0" smtClean="0">
                <a:solidFill>
                  <a:schemeClr val="accent3"/>
                </a:solidFill>
              </a:rPr>
              <a:t>Political Machines</a:t>
            </a:r>
            <a:r>
              <a:rPr lang="en-US" sz="2600" dirty="0" smtClean="0"/>
              <a:t>: Tightly </a:t>
            </a:r>
            <a:r>
              <a:rPr lang="en-US" sz="2600" dirty="0"/>
              <a:t>organized groups of politicians that controlled the political parties in urban </a:t>
            </a:r>
            <a:r>
              <a:rPr lang="en-US" sz="2600" dirty="0" smtClean="0"/>
              <a:t>areas</a:t>
            </a:r>
          </a:p>
          <a:p>
            <a:pPr lvl="1"/>
            <a:r>
              <a:rPr lang="en-US" sz="2200" dirty="0" smtClean="0"/>
              <a:t>Headed </a:t>
            </a:r>
            <a:r>
              <a:rPr lang="en-US" sz="2200" dirty="0"/>
              <a:t>by a “boss</a:t>
            </a:r>
            <a:r>
              <a:rPr lang="en-US" sz="2200" dirty="0" smtClean="0"/>
              <a:t>”</a:t>
            </a:r>
          </a:p>
          <a:p>
            <a:pPr lvl="1"/>
            <a:r>
              <a:rPr lang="en-US" sz="2200" dirty="0" smtClean="0"/>
              <a:t>Provided </a:t>
            </a:r>
            <a:r>
              <a:rPr lang="en-US" sz="2200" dirty="0"/>
              <a:t>services to business, immigrants, </a:t>
            </a:r>
            <a:r>
              <a:rPr lang="en-US" sz="2200" dirty="0" smtClean="0"/>
              <a:t>&amp; </a:t>
            </a:r>
            <a:r>
              <a:rPr lang="en-US" sz="2200" dirty="0"/>
              <a:t>the poor in exchange for votes on election </a:t>
            </a:r>
            <a:r>
              <a:rPr lang="en-US" sz="2200" dirty="0" smtClean="0"/>
              <a:t>day</a:t>
            </a:r>
          </a:p>
          <a:p>
            <a:pPr lvl="1"/>
            <a:r>
              <a:rPr lang="en-US" sz="2200" dirty="0" smtClean="0"/>
              <a:t>Exemplified by </a:t>
            </a:r>
            <a:r>
              <a:rPr lang="en-US" sz="2200" b="1" dirty="0" smtClean="0">
                <a:solidFill>
                  <a:schemeClr val="accent3"/>
                </a:solidFill>
              </a:rPr>
              <a:t>“Boss” William </a:t>
            </a:r>
            <a:r>
              <a:rPr lang="en-US" sz="2200" b="1" dirty="0">
                <a:solidFill>
                  <a:schemeClr val="accent3"/>
                </a:solidFill>
              </a:rPr>
              <a:t>Tweed </a:t>
            </a:r>
            <a:r>
              <a:rPr lang="en-US" sz="2200" dirty="0"/>
              <a:t>of the </a:t>
            </a:r>
            <a:r>
              <a:rPr lang="en-US" sz="2200" b="1" dirty="0">
                <a:solidFill>
                  <a:schemeClr val="accent3"/>
                </a:solidFill>
              </a:rPr>
              <a:t>Tammany Hall </a:t>
            </a:r>
            <a:r>
              <a:rPr lang="en-US" sz="2200" dirty="0"/>
              <a:t>machine (Tweed Ring) in NY city</a:t>
            </a:r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1"/>
            <a:ext cx="4009850" cy="4343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25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entury" pitchFamily="18" charset="0"/>
              </a:rPr>
              <a:t>Political Corruption</a:t>
            </a:r>
            <a:endParaRPr lang="en-US" sz="4800" dirty="0"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752600"/>
            <a:ext cx="4264152" cy="4648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100" b="1" dirty="0" smtClean="0">
              <a:solidFill>
                <a:schemeClr val="accent1"/>
              </a:solidFill>
            </a:endParaRPr>
          </a:p>
          <a:p>
            <a:r>
              <a:rPr lang="en-US" sz="2600" dirty="0" smtClean="0"/>
              <a:t>Politics focused on winning and holding office, not on issues or legislation</a:t>
            </a:r>
          </a:p>
          <a:p>
            <a:r>
              <a:rPr lang="en-US" sz="2600" dirty="0" smtClean="0"/>
              <a:t>Led to an increase in </a:t>
            </a:r>
            <a:r>
              <a:rPr lang="en-US" sz="2600" b="1" dirty="0" smtClean="0">
                <a:solidFill>
                  <a:schemeClr val="accent3"/>
                </a:solidFill>
              </a:rPr>
              <a:t>patronage</a:t>
            </a:r>
            <a:r>
              <a:rPr lang="en-US" sz="2600" dirty="0" smtClean="0"/>
              <a:t>, i.e. giving away government offices for votes, kickbacks, &amp; party service</a:t>
            </a:r>
          </a:p>
          <a:p>
            <a:pPr lvl="1"/>
            <a:r>
              <a:rPr lang="en-US" sz="2300" dirty="0" smtClean="0"/>
              <a:t>Government employment </a:t>
            </a:r>
            <a:r>
              <a:rPr lang="en-US" sz="2300" dirty="0"/>
              <a:t>expanded significantly (</a:t>
            </a:r>
            <a:r>
              <a:rPr lang="en-US" sz="2300" dirty="0" smtClean="0"/>
              <a:t>e.g. postal </a:t>
            </a:r>
            <a:r>
              <a:rPr lang="en-US" sz="2300" dirty="0"/>
              <a:t>service)</a:t>
            </a:r>
          </a:p>
          <a:p>
            <a:pPr lvl="1"/>
            <a:r>
              <a:rPr lang="en-US" sz="2300" dirty="0" smtClean="0"/>
              <a:t>Reformers targeted </a:t>
            </a:r>
            <a:r>
              <a:rPr lang="en-US" sz="2300" b="1" dirty="0" smtClean="0">
                <a:solidFill>
                  <a:schemeClr val="accent3"/>
                </a:solidFill>
              </a:rPr>
              <a:t>spoils system </a:t>
            </a:r>
            <a:r>
              <a:rPr lang="en-US" sz="2300" dirty="0"/>
              <a:t>as being inefficient &amp; corrupt</a:t>
            </a:r>
          </a:p>
          <a:p>
            <a:endParaRPr lang="en-US" sz="2800" dirty="0" smtClean="0"/>
          </a:p>
          <a:p>
            <a:pPr lvl="1"/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34452"/>
            <a:ext cx="3676650" cy="48949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70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" panose="02040604050505020304" pitchFamily="18" charset="0"/>
              </a:rPr>
              <a:t>Presidents &amp; Patronage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 smtClean="0"/>
              <a:t>Presidents of Gilded Age were subject to power of party bosses</a:t>
            </a:r>
          </a:p>
          <a:p>
            <a:r>
              <a:rPr lang="en-US" dirty="0" smtClean="0"/>
              <a:t>Office only had symbolic importance; most important job of the president was to distribute government appointments (over 100,000)</a:t>
            </a:r>
          </a:p>
          <a:p>
            <a:r>
              <a:rPr lang="en-US" dirty="0" smtClean="0"/>
              <a:t>Many of these appointments went to the post office (the largest government agency during the Gilded Age)</a:t>
            </a:r>
          </a:p>
          <a:p>
            <a:r>
              <a:rPr lang="en-US" dirty="0" smtClean="0"/>
              <a:t>Had to avoid upsetting various factions within the party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entury" pitchFamily="18" charset="0"/>
              </a:rPr>
              <a:t>Gilded Age </a:t>
            </a:r>
            <a:r>
              <a:rPr lang="en-US" sz="4800" dirty="0" smtClean="0">
                <a:latin typeface="Century" pitchFamily="18" charset="0"/>
              </a:rPr>
              <a:t>Presidents</a:t>
            </a:r>
            <a:endParaRPr lang="en-US" sz="4800" dirty="0">
              <a:latin typeface="Century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2" y="1828800"/>
            <a:ext cx="3631438" cy="4419600"/>
          </a:xfrm>
          <a:ln w="12700"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752600"/>
            <a:ext cx="45720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3"/>
                </a:solidFill>
              </a:rPr>
              <a:t>Rutherford B </a:t>
            </a:r>
            <a:r>
              <a:rPr lang="en-US" sz="2000" b="1" dirty="0" smtClean="0">
                <a:solidFill>
                  <a:schemeClr val="accent3"/>
                </a:solidFill>
              </a:rPr>
              <a:t>Hayes (1877-1880)</a:t>
            </a:r>
          </a:p>
          <a:p>
            <a:r>
              <a:rPr lang="en-US" sz="2400" dirty="0" smtClean="0"/>
              <a:t>Republican</a:t>
            </a:r>
          </a:p>
          <a:p>
            <a:r>
              <a:rPr lang="en-US" sz="2400" dirty="0" smtClean="0"/>
              <a:t>Elected as a result of the Compromise of 1877; ended Reconstruction</a:t>
            </a:r>
          </a:p>
          <a:p>
            <a:r>
              <a:rPr lang="en-US" sz="2400" dirty="0"/>
              <a:t>Attempted to reestablish honest government after </a:t>
            </a:r>
            <a:r>
              <a:rPr lang="en-US" sz="2400" dirty="0" smtClean="0"/>
              <a:t>Grant</a:t>
            </a:r>
          </a:p>
          <a:p>
            <a:r>
              <a:rPr lang="en-US" sz="2400" dirty="0" smtClean="0"/>
              <a:t>Supported temperance</a:t>
            </a:r>
          </a:p>
        </p:txBody>
      </p:sp>
    </p:spTree>
    <p:extLst>
      <p:ext uri="{BB962C8B-B14F-4D97-AF65-F5344CB8AC3E}">
        <p14:creationId xmlns:p14="http://schemas.microsoft.com/office/powerpoint/2010/main" val="36337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entury" pitchFamily="18" charset="0"/>
              </a:rPr>
              <a:t>Republican Party Factions</a:t>
            </a:r>
            <a:endParaRPr lang="en-US" sz="4800" dirty="0"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7526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100" b="1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Presidency of Rutherford B. Hayes demonstrated growing factions within the Republican Party</a:t>
            </a:r>
          </a:p>
          <a:p>
            <a:r>
              <a:rPr lang="en-US" sz="2800" dirty="0" smtClean="0"/>
              <a:t>Stalwarts, Half-Breeds</a:t>
            </a:r>
            <a:r>
              <a:rPr lang="en-US" sz="2800" dirty="0"/>
              <a:t>, </a:t>
            </a:r>
            <a:r>
              <a:rPr lang="en-US" sz="2800" dirty="0" smtClean="0"/>
              <a:t>and </a:t>
            </a:r>
            <a:r>
              <a:rPr lang="en-US" sz="2800" dirty="0" err="1" smtClean="0"/>
              <a:t>Mugwumps</a:t>
            </a:r>
            <a:endParaRPr lang="en-US" sz="2800" dirty="0" smtClean="0"/>
          </a:p>
          <a:p>
            <a:pPr lvl="1"/>
            <a:r>
              <a:rPr lang="en-US" sz="2400" b="1" dirty="0" smtClean="0">
                <a:solidFill>
                  <a:schemeClr val="accent3"/>
                </a:solidFill>
              </a:rPr>
              <a:t>Stalwarts</a:t>
            </a:r>
            <a:r>
              <a:rPr lang="en-US" sz="2400" dirty="0" smtClean="0"/>
              <a:t>: Led by </a:t>
            </a:r>
            <a:r>
              <a:rPr lang="en-US" sz="2400" b="1" dirty="0" smtClean="0"/>
              <a:t>Roscoe </a:t>
            </a:r>
            <a:r>
              <a:rPr lang="en-US" sz="2400" b="1" dirty="0"/>
              <a:t>Conkling</a:t>
            </a:r>
            <a:r>
              <a:rPr lang="en-US" sz="2400" dirty="0"/>
              <a:t>, </a:t>
            </a:r>
            <a:r>
              <a:rPr lang="en-US" sz="2400" dirty="0" smtClean="0"/>
              <a:t>New York Senator </a:t>
            </a:r>
            <a:r>
              <a:rPr lang="en-US" sz="2400" dirty="0"/>
              <a:t>who </a:t>
            </a:r>
            <a:r>
              <a:rPr lang="en-US" sz="2400" dirty="0" smtClean="0"/>
              <a:t>favored spoils system and traditional machine politics</a:t>
            </a:r>
          </a:p>
          <a:p>
            <a:pPr lvl="1"/>
            <a:r>
              <a:rPr lang="en-US" sz="2400" b="1" dirty="0" smtClean="0">
                <a:solidFill>
                  <a:schemeClr val="accent3"/>
                </a:solidFill>
              </a:rPr>
              <a:t>Half-Breeds</a:t>
            </a:r>
            <a:r>
              <a:rPr lang="en-US" sz="2400" dirty="0" smtClean="0"/>
              <a:t>: Led </a:t>
            </a:r>
            <a:r>
              <a:rPr lang="en-US" sz="2400" dirty="0"/>
              <a:t>by </a:t>
            </a:r>
            <a:r>
              <a:rPr lang="en-US" sz="2400" b="1" dirty="0"/>
              <a:t>James </a:t>
            </a:r>
            <a:r>
              <a:rPr lang="en-US" sz="2400" b="1" dirty="0" smtClean="0"/>
              <a:t>G. Blaine</a:t>
            </a:r>
            <a:r>
              <a:rPr lang="en-US" sz="2400" dirty="0" smtClean="0"/>
              <a:t>, Maine Congressman who favored </a:t>
            </a:r>
            <a:r>
              <a:rPr lang="en-US" sz="2400" dirty="0"/>
              <a:t>civil service </a:t>
            </a:r>
            <a:r>
              <a:rPr lang="en-US" sz="2400" dirty="0" smtClean="0"/>
              <a:t>reform</a:t>
            </a:r>
          </a:p>
          <a:p>
            <a:pPr lvl="1"/>
            <a:r>
              <a:rPr lang="en-US" sz="2600" b="1" dirty="0" err="1" smtClean="0">
                <a:solidFill>
                  <a:schemeClr val="accent3"/>
                </a:solidFill>
              </a:rPr>
              <a:t>Mugwumps</a:t>
            </a:r>
            <a:r>
              <a:rPr lang="en-US" sz="2600" dirty="0" smtClean="0"/>
              <a:t>: </a:t>
            </a:r>
            <a:r>
              <a:rPr lang="en-US" sz="2400" dirty="0"/>
              <a:t>young liberal reformers</a:t>
            </a:r>
          </a:p>
          <a:p>
            <a:pPr lvl="2"/>
            <a:r>
              <a:rPr lang="en-US" sz="2200" dirty="0" smtClean="0"/>
              <a:t>Favored </a:t>
            </a:r>
            <a:r>
              <a:rPr lang="en-US" sz="2200" dirty="0"/>
              <a:t>Reconstruction policies to help African </a:t>
            </a:r>
            <a:r>
              <a:rPr lang="en-US" sz="2200" dirty="0" smtClean="0"/>
              <a:t>Americans</a:t>
            </a:r>
          </a:p>
          <a:p>
            <a:pPr lvl="2"/>
            <a:r>
              <a:rPr lang="en-US" sz="2200" dirty="0" smtClean="0"/>
              <a:t>Anti-corruption</a:t>
            </a:r>
          </a:p>
          <a:p>
            <a:pPr lvl="2"/>
            <a:r>
              <a:rPr lang="en-US" sz="2200" dirty="0" smtClean="0"/>
              <a:t>Would bolt party in favor of supporting an “honest” Democrat-- Grover Cleveland, 1884</a:t>
            </a:r>
          </a:p>
          <a:p>
            <a:pPr lvl="1"/>
            <a:endParaRPr lang="en-US" sz="5700" dirty="0" smtClean="0"/>
          </a:p>
        </p:txBody>
      </p:sp>
    </p:spTree>
    <p:extLst>
      <p:ext uri="{BB962C8B-B14F-4D97-AF65-F5344CB8AC3E}">
        <p14:creationId xmlns:p14="http://schemas.microsoft.com/office/powerpoint/2010/main" val="281743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entury" pitchFamily="18" charset="0"/>
              </a:rPr>
              <a:t>Gilded Age Presidents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43434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3"/>
                </a:solidFill>
              </a:rPr>
              <a:t>James </a:t>
            </a:r>
            <a:r>
              <a:rPr lang="en-US" sz="2600" b="1" dirty="0" smtClean="0">
                <a:solidFill>
                  <a:schemeClr val="accent3"/>
                </a:solidFill>
              </a:rPr>
              <a:t>Garfield (1881)</a:t>
            </a:r>
          </a:p>
          <a:p>
            <a:r>
              <a:rPr lang="en-US" sz="2400" dirty="0" smtClean="0"/>
              <a:t>Republican – Half-Breed</a:t>
            </a:r>
          </a:p>
          <a:p>
            <a:r>
              <a:rPr lang="en-US" sz="2400" dirty="0" smtClean="0"/>
              <a:t>Appointed most </a:t>
            </a:r>
            <a:r>
              <a:rPr lang="en-US" sz="2400" dirty="0"/>
              <a:t>patronage jobs to </a:t>
            </a:r>
            <a:r>
              <a:rPr lang="en-US" sz="2400" dirty="0" smtClean="0"/>
              <a:t>Half-Breeds; </a:t>
            </a:r>
            <a:r>
              <a:rPr lang="en-US" sz="2400" dirty="0"/>
              <a:t>angered Conkling </a:t>
            </a:r>
            <a:r>
              <a:rPr lang="en-US" sz="2400" dirty="0" smtClean="0"/>
              <a:t>&amp; </a:t>
            </a:r>
            <a:r>
              <a:rPr lang="en-US" sz="2400" dirty="0"/>
              <a:t>the </a:t>
            </a:r>
            <a:r>
              <a:rPr lang="en-US" sz="2400" dirty="0" smtClean="0"/>
              <a:t>Stalwarts</a:t>
            </a:r>
          </a:p>
          <a:p>
            <a:r>
              <a:rPr lang="en-US" sz="2400" dirty="0" smtClean="0"/>
              <a:t>Assassinated </a:t>
            </a:r>
            <a:r>
              <a:rPr lang="en-US" sz="2400" dirty="0"/>
              <a:t>by a deranged </a:t>
            </a:r>
            <a:r>
              <a:rPr lang="en-US" sz="2400" dirty="0" smtClean="0"/>
              <a:t>Stalwart </a:t>
            </a:r>
            <a:r>
              <a:rPr lang="en-US" sz="2400" dirty="0"/>
              <a:t>office seeker in </a:t>
            </a:r>
            <a:r>
              <a:rPr lang="en-US" sz="2400" dirty="0" smtClean="0"/>
              <a:t>1881</a:t>
            </a:r>
          </a:p>
          <a:p>
            <a:r>
              <a:rPr lang="en-US" sz="2400" dirty="0" smtClean="0"/>
              <a:t>Became </a:t>
            </a:r>
            <a:r>
              <a:rPr lang="en-US" sz="2400" dirty="0"/>
              <a:t>a martyr in a corrupt civil service </a:t>
            </a:r>
            <a:r>
              <a:rPr lang="en-US" sz="2400" dirty="0" smtClean="0"/>
              <a:t>system—spurred public </a:t>
            </a:r>
            <a:r>
              <a:rPr lang="en-US" sz="2400" dirty="0"/>
              <a:t>demand for reform</a:t>
            </a:r>
            <a:endParaRPr lang="en-US" sz="2400" dirty="0" smtClean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64540"/>
            <a:ext cx="3775060" cy="4788659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777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0CCB9"/>
      </a:accent1>
      <a:accent2>
        <a:srgbClr val="BEC7C1"/>
      </a:accent2>
      <a:accent3>
        <a:srgbClr val="93A299"/>
      </a:accent3>
      <a:accent4>
        <a:srgbClr val="93A299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706</TotalTime>
  <Words>899</Words>
  <Application>Microsoft Office PowerPoint</Application>
  <PresentationFormat>On-screen Show (4:3)</PresentationFormat>
  <Paragraphs>135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Bodoni MT Condensed</vt:lpstr>
      <vt:lpstr>Century</vt:lpstr>
      <vt:lpstr>Courier New</vt:lpstr>
      <vt:lpstr>Franklin Gothic Book</vt:lpstr>
      <vt:lpstr>Wingdings</vt:lpstr>
      <vt:lpstr>Decatur</vt:lpstr>
      <vt:lpstr>Gilded Age Politics</vt:lpstr>
      <vt:lpstr>Gilded Age Politics</vt:lpstr>
      <vt:lpstr>Political Parties</vt:lpstr>
      <vt:lpstr>Political Corruption</vt:lpstr>
      <vt:lpstr>Political Corruption</vt:lpstr>
      <vt:lpstr>Presidents &amp; Patronage</vt:lpstr>
      <vt:lpstr>Gilded Age Presidents</vt:lpstr>
      <vt:lpstr>Republican Party Factions</vt:lpstr>
      <vt:lpstr>Gilded Age Presidents</vt:lpstr>
      <vt:lpstr>Gilded Age Presidents</vt:lpstr>
      <vt:lpstr>Election of 1884</vt:lpstr>
      <vt:lpstr>Election of 1884</vt:lpstr>
      <vt:lpstr>Cleveland’s Presidency</vt:lpstr>
      <vt:lpstr>Interstate Commerce Act</vt:lpstr>
      <vt:lpstr>Election of 1888</vt:lpstr>
      <vt:lpstr>Benjamin Harrison’s Presidency</vt:lpstr>
      <vt:lpstr>Cleveland’s 2nd term</vt:lpstr>
      <vt:lpstr>Election of 1896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</dc:creator>
  <cp:lastModifiedBy>dedwards4</cp:lastModifiedBy>
  <cp:revision>45</cp:revision>
  <dcterms:created xsi:type="dcterms:W3CDTF">2012-01-22T21:47:02Z</dcterms:created>
  <dcterms:modified xsi:type="dcterms:W3CDTF">2019-02-05T17:42:47Z</dcterms:modified>
</cp:coreProperties>
</file>