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7" r:id="rId1"/>
  </p:sldMasterIdLst>
  <p:notesMasterIdLst>
    <p:notesMasterId r:id="rId19"/>
  </p:notesMasterIdLst>
  <p:handoutMasterIdLst>
    <p:handoutMasterId r:id="rId20"/>
  </p:handoutMasterIdLst>
  <p:sldIdLst>
    <p:sldId id="306" r:id="rId2"/>
    <p:sldId id="274" r:id="rId3"/>
    <p:sldId id="273" r:id="rId4"/>
    <p:sldId id="305" r:id="rId5"/>
    <p:sldId id="277" r:id="rId6"/>
    <p:sldId id="303" r:id="rId7"/>
    <p:sldId id="304" r:id="rId8"/>
    <p:sldId id="279" r:id="rId9"/>
    <p:sldId id="278" r:id="rId10"/>
    <p:sldId id="294" r:id="rId11"/>
    <p:sldId id="280" r:id="rId12"/>
    <p:sldId id="293" r:id="rId13"/>
    <p:sldId id="296" r:id="rId14"/>
    <p:sldId id="297" r:id="rId15"/>
    <p:sldId id="281" r:id="rId16"/>
    <p:sldId id="282" r:id="rId17"/>
    <p:sldId id="283" r:id="rId18"/>
  </p:sldIdLst>
  <p:sldSz cx="9144000" cy="6858000" type="letter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68" d="100"/>
          <a:sy n="68" d="100"/>
        </p:scale>
        <p:origin x="80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26EAA86-C1EC-4015-BB96-B9890C440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92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170B04-C75A-486B-AA88-CCE953296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763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302149-D5D3-4E4C-AB72-E3F090C63B7B}" type="slidenum">
              <a:rPr lang="en-US"/>
              <a:pPr/>
              <a:t>2</a:t>
            </a:fld>
            <a:endParaRPr lang="en-US"/>
          </a:p>
        </p:txBody>
      </p:sp>
      <p:sp>
        <p:nvSpPr>
          <p:cNvPr id="11479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79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http://faculty.umf.maine.edu/~walters/web%20103/Missouri%20Compromise%20map.jpg</a:t>
            </a:r>
          </a:p>
        </p:txBody>
      </p:sp>
    </p:spTree>
    <p:extLst>
      <p:ext uri="{BB962C8B-B14F-4D97-AF65-F5344CB8AC3E}">
        <p14:creationId xmlns:p14="http://schemas.microsoft.com/office/powerpoint/2010/main" val="1308192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124200"/>
            <a:ext cx="5459413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0" y="1752600"/>
            <a:ext cx="7162800" cy="1371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352800"/>
            <a:ext cx="7162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1524000" y="6248400"/>
            <a:ext cx="1905000" cy="457200"/>
          </a:xfrm>
        </p:spPr>
        <p:txBody>
          <a:bodyPr/>
          <a:lstStyle>
            <a:lvl1pPr eaLnBrk="1" hangingPunct="1">
              <a:defRPr kumimoji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8400"/>
            <a:ext cx="2895600" cy="457200"/>
          </a:xfrm>
        </p:spPr>
        <p:txBody>
          <a:bodyPr/>
          <a:lstStyle>
            <a:lvl1pPr eaLnBrk="1" hangingPunct="1">
              <a:defRPr kumimoji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 eaLnBrk="1" hangingPunct="1">
              <a:defRPr kumimoji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F0E375B-0153-4F4D-A44A-E10538A80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BECA6-EDCE-4526-8510-37222633C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FCC5D-EB2F-483E-BD6E-C3F72D796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FBCD2-E928-49D0-93F5-C49C3D9C9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38D31-119A-493A-A173-F2AE02A85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FF20E-468F-4926-BC86-BCF0BB77B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43557-A45E-44F9-9B85-05BB933F1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7579A-CF24-4474-9B57-647CE1E58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AF854-08DC-4C1E-9312-57DCBD13A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E68AD-BFE6-4523-844F-C498FA7C0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AC3EB-68E0-4A10-B2A3-73AD802F3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B8A01-B194-4EC3-AF35-4E6786A82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588" y="-1588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50938" y="1676400"/>
            <a:ext cx="6697662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372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372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372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22FADF0-B9AC-4B1D-893A-3577B04DA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  <a:ea typeface="ＭＳ Ｐゴシック" pitchFamily="-3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  <a:ea typeface="ＭＳ Ｐゴシック" pitchFamily="-3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  <a:ea typeface="ＭＳ Ｐゴシック" pitchFamily="-3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  <a:ea typeface="ＭＳ Ｐゴシック" pitchFamily="-3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  <a:ea typeface="ＭＳ Ｐゴシック" pitchFamily="-3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  <a:ea typeface="ＭＳ Ｐゴシック" pitchFamily="-3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  <a:ea typeface="ＭＳ Ｐゴシック" pitchFamily="-3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  <a:ea typeface="ＭＳ Ｐゴシック" pitchFamily="-3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upload.wikimedia.org/wikipedia/commons/e/e9/Stephen_A_Douglas_-_headshot.jpg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a/a6/Henry_Clay-headshot.jpg" TargetMode="External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en.wikipedia.org/wiki/File:Slave_kidnap_post_1851_boston.jpg" TargetMode="Externa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upload.wikimedia.org/wikipedia/commons/a/a9/Levi_coffin.JPG" TargetMode="Externa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upload.wikimedia.org/wikipedia/commons/1/1d/Harriet_Tubman.jpg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//upload.wikimedia.org/wikipedia/commons/9/92/Henry_Clay.JPG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a/a6/Henry_Clay-headshot.jpg" TargetMode="External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upload.wikimedia.org/wikipedia/commons/a/a7/John_C_Calhoun_by_Mathew_Brady,_1849.png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upload.wikimedia.org/wikipedia/commons/2/2b/Daniel_Webster_-_circa_1847.jpg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Expansion and Compromise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Compromise of 1850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19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3733800" cy="4114800"/>
          </a:xfrm>
        </p:spPr>
        <p:txBody>
          <a:bodyPr/>
          <a:lstStyle/>
          <a:p>
            <a:r>
              <a:rPr lang="en-US" dirty="0" smtClean="0"/>
              <a:t>1850-New York Senator who opposed Clay’s Compromise </a:t>
            </a:r>
          </a:p>
          <a:p>
            <a:r>
              <a:rPr lang="en-US" dirty="0" smtClean="0"/>
              <a:t>Against the Fugitive Slave Act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9" y="1447800"/>
            <a:ext cx="3666067" cy="4940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/>
          <a:lstStyle/>
          <a:p>
            <a:pPr algn="l"/>
            <a:r>
              <a:rPr lang="en-US" dirty="0" smtClean="0"/>
              <a:t>William Seward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16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4953000" cy="838200"/>
          </a:xfrm>
        </p:spPr>
        <p:txBody>
          <a:bodyPr/>
          <a:lstStyle/>
          <a:p>
            <a:r>
              <a:rPr lang="en-US" dirty="0" smtClean="0"/>
              <a:t>Stephen Douglas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Illinois Senator Stephen Douglas developed unbundling plan to pass Clay’s compromise</a:t>
            </a:r>
            <a:endParaRPr lang="en-US" dirty="0"/>
          </a:p>
        </p:txBody>
      </p:sp>
      <p:pic>
        <p:nvPicPr>
          <p:cNvPr id="3074" name="Picture 2" descr="File:Stephen A Douglas - headsho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3778436" cy="486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15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45616"/>
            <a:ext cx="8610600" cy="690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464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685800"/>
          </a:xfrm>
        </p:spPr>
        <p:txBody>
          <a:bodyPr/>
          <a:lstStyle/>
          <a:p>
            <a:r>
              <a:rPr lang="en-US" dirty="0" smtClean="0"/>
              <a:t>Compromise of 1850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4038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 descr="File:Henry Clay-headsho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524000"/>
            <a:ext cx="3344164" cy="4419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66653" y="6093767"/>
            <a:ext cx="3411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12164"/>
                </a:solidFill>
              </a:rPr>
              <a:t>Henry Clay-”The Great Compromiser”</a:t>
            </a:r>
            <a:endParaRPr lang="en-US" sz="1400" b="1" dirty="0">
              <a:solidFill>
                <a:srgbClr val="212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26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685800"/>
          </a:xfrm>
        </p:spPr>
        <p:txBody>
          <a:bodyPr/>
          <a:lstStyle/>
          <a:p>
            <a:r>
              <a:rPr lang="en-US" dirty="0" smtClean="0"/>
              <a:t>Compromise of 1850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5" name="Picture 2050" descr="slavery18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7805273" cy="5462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305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990600"/>
          </a:xfrm>
        </p:spPr>
        <p:txBody>
          <a:bodyPr/>
          <a:lstStyle/>
          <a:p>
            <a:r>
              <a:rPr lang="en-US" dirty="0" smtClean="0"/>
              <a:t>Fugitive Slave Law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 smtClean="0"/>
              <a:t>Fugitives not allowed trial by jury</a:t>
            </a:r>
          </a:p>
          <a:p>
            <a:r>
              <a:rPr lang="en-US" sz="2800" dirty="0" smtClean="0"/>
              <a:t>Could not testify on their behalf</a:t>
            </a:r>
          </a:p>
          <a:p>
            <a:r>
              <a:rPr lang="en-US" sz="2800" dirty="0" smtClean="0"/>
              <a:t>Slave owner testimony was all that was required to have a slave returned</a:t>
            </a:r>
            <a:endParaRPr lang="en-US" sz="2800" dirty="0"/>
          </a:p>
        </p:txBody>
      </p:sp>
      <p:pic>
        <p:nvPicPr>
          <p:cNvPr id="5122" name="Picture 2" descr="http://upload.wikimedia.org/wikipedia/commons/thumb/1/1b/Slave_kidnap_post_1851_boston.jpg/220px-Slave_kidnap_post_1851_bost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52600"/>
            <a:ext cx="3200400" cy="474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57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990600"/>
          </a:xfrm>
        </p:spPr>
        <p:txBody>
          <a:bodyPr/>
          <a:lstStyle/>
          <a:p>
            <a:r>
              <a:rPr lang="en-US" dirty="0" smtClean="0"/>
              <a:t>Fugitive Slave Law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dirty="0" smtClean="0"/>
              <a:t>Commissioners charged with enforcing law received $10 if they returned slave; $5 if they freed </a:t>
            </a:r>
          </a:p>
          <a:p>
            <a:r>
              <a:rPr lang="en-US" sz="2400" dirty="0" smtClean="0"/>
              <a:t>Anyone accused of helping a fugitive was subject to $500 fine and/or 6 months in prison</a:t>
            </a:r>
            <a:endParaRPr lang="en-US" sz="2400" dirty="0"/>
          </a:p>
        </p:txBody>
      </p:sp>
      <p:pic>
        <p:nvPicPr>
          <p:cNvPr id="7170" name="Picture 2" descr="File:Levi coffi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05013"/>
            <a:ext cx="3495675" cy="38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70180" y="5943600"/>
            <a:ext cx="4356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Levi Coffin, Quaker abolitionist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73486"/>
            <a:ext cx="4343400" cy="998113"/>
          </a:xfrm>
        </p:spPr>
        <p:txBody>
          <a:bodyPr/>
          <a:lstStyle/>
          <a:p>
            <a:r>
              <a:rPr lang="en-US" sz="3600" dirty="0" smtClean="0"/>
              <a:t>Fugitive Slave Law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962400" cy="4114800"/>
          </a:xfrm>
        </p:spPr>
        <p:txBody>
          <a:bodyPr/>
          <a:lstStyle/>
          <a:p>
            <a:r>
              <a:rPr lang="en-US" sz="2400" dirty="0" smtClean="0"/>
              <a:t>9 Northern states passed </a:t>
            </a:r>
            <a:r>
              <a:rPr lang="en-US" sz="2400" u="sng" dirty="0"/>
              <a:t>p</a:t>
            </a:r>
            <a:r>
              <a:rPr lang="en-US" sz="2400" u="sng" dirty="0" smtClean="0"/>
              <a:t>ersonal Liberty Laws </a:t>
            </a:r>
            <a:r>
              <a:rPr lang="en-US" sz="2400" dirty="0" smtClean="0"/>
              <a:t>nullifying parts of the federal law and allowing jury trials for fugitives</a:t>
            </a:r>
          </a:p>
          <a:p>
            <a:r>
              <a:rPr lang="en-US" sz="2400" dirty="0" smtClean="0"/>
              <a:t>Led to increased development of the Underground Railroad</a:t>
            </a:r>
          </a:p>
          <a:p>
            <a:r>
              <a:rPr lang="en-US" sz="2400" dirty="0" smtClean="0"/>
              <a:t>Harriett Tubman was the most famous “conductor”</a:t>
            </a:r>
            <a:endParaRPr lang="en-US" sz="2400" dirty="0"/>
          </a:p>
        </p:txBody>
      </p:sp>
      <p:pic>
        <p:nvPicPr>
          <p:cNvPr id="6146" name="Picture 2" descr="File:Harriet Tubma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115" y="762000"/>
            <a:ext cx="3786784" cy="540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54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82" name="Picture 2" descr="Missouri%20Compromise%20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066800"/>
            <a:ext cx="7543800" cy="5208627"/>
          </a:xfrm>
          <a:prstGeom prst="rect">
            <a:avLst/>
          </a:prstGeom>
          <a:noFill/>
        </p:spPr>
      </p:pic>
      <p:sp>
        <p:nvSpPr>
          <p:cNvPr id="1146883" name="Rectangle 3"/>
          <p:cNvSpPr>
            <a:spLocks noChangeArrowheads="1"/>
          </p:cNvSpPr>
          <p:nvPr/>
        </p:nvSpPr>
        <p:spPr bwMode="auto">
          <a:xfrm>
            <a:off x="1600200" y="304800"/>
            <a:ext cx="579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ahoma" pitchFamily="34" charset="0"/>
              </a:rPr>
              <a:t>Missouri Compromise (1820</a:t>
            </a:r>
            <a:r>
              <a:rPr lang="en-US" sz="2400" b="1" dirty="0" smtClean="0">
                <a:latin typeface="Tahoma" pitchFamily="34" charset="0"/>
              </a:rPr>
              <a:t>)</a:t>
            </a:r>
            <a:endParaRPr lang="en-US" sz="2400" b="1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685800"/>
          </a:xfrm>
        </p:spPr>
        <p:txBody>
          <a:bodyPr/>
          <a:lstStyle/>
          <a:p>
            <a:r>
              <a:rPr lang="en-US" dirty="0" smtClean="0"/>
              <a:t>Missouri Compromise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000" dirty="0" smtClean="0">
                <a:ea typeface="Times New Roman" pitchFamily="18" charset="0"/>
                <a:cs typeface="ComicSansMS" charset="0"/>
              </a:rPr>
              <a:t>Temporarily</a:t>
            </a:r>
            <a:r>
              <a:rPr lang="en-US" sz="2000" b="1" dirty="0" smtClean="0">
                <a:ea typeface="Times New Roman" pitchFamily="18" charset="0"/>
                <a:cs typeface="ComicSansMS" charset="0"/>
              </a:rPr>
              <a:t> s</a:t>
            </a:r>
            <a:r>
              <a:rPr lang="en-US" sz="2000" dirty="0" smtClean="0">
                <a:ea typeface="Times New Roman" pitchFamily="18" charset="0"/>
                <a:cs typeface="ComicSansMS" charset="0"/>
              </a:rPr>
              <a:t>olved the issue of new states created from the Louisiana Purchase (slave/free).  </a:t>
            </a:r>
          </a:p>
          <a:p>
            <a:r>
              <a:rPr lang="en-US" sz="2000" dirty="0" smtClean="0">
                <a:ea typeface="Times New Roman" pitchFamily="18" charset="0"/>
                <a:cs typeface="ComicSansMS" charset="0"/>
              </a:rPr>
              <a:t>Tried to maintain the balance in Congress between North &amp; South by allowing slavery in Missouri &amp; creating the free state of Maine.  Henry Clay, </a:t>
            </a:r>
          </a:p>
          <a:p>
            <a:r>
              <a:rPr lang="en-US" sz="2000" dirty="0" smtClean="0">
                <a:ea typeface="Times New Roman" pitchFamily="18" charset="0"/>
                <a:cs typeface="ComicSansMS" charset="0"/>
              </a:rPr>
              <a:t>36’30 applied to Louisiana Territory – example of sectionalism</a:t>
            </a:r>
          </a:p>
          <a:p>
            <a:endParaRPr lang="en-US" dirty="0"/>
          </a:p>
        </p:txBody>
      </p:sp>
      <p:pic>
        <p:nvPicPr>
          <p:cNvPr id="3076" name="Picture 4" descr="File:Henry Cla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981200"/>
            <a:ext cx="3590925" cy="4335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Mexican War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Treaty of Guadalupe Hidalgo-1848</a:t>
            </a:r>
          </a:p>
          <a:p>
            <a:r>
              <a:rPr lang="en-US" dirty="0" smtClean="0"/>
              <a:t>Gadsden Purchase-1853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/>
      </p:sp>
    </p:spTree>
    <p:extLst>
      <p:ext uri="{BB962C8B-B14F-4D97-AF65-F5344CB8AC3E}">
        <p14:creationId xmlns:p14="http://schemas.microsoft.com/office/powerpoint/2010/main" val="227725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838200"/>
          </a:xfrm>
        </p:spPr>
        <p:txBody>
          <a:bodyPr/>
          <a:lstStyle/>
          <a:p>
            <a:r>
              <a:rPr lang="en-US" dirty="0" smtClean="0"/>
              <a:t>Wilmot Proviso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91000"/>
          </a:xfrm>
        </p:spPr>
        <p:txBody>
          <a:bodyPr/>
          <a:lstStyle/>
          <a:p>
            <a:r>
              <a:rPr lang="en-US" sz="2400" dirty="0" smtClean="0"/>
              <a:t>August 8, 1846 amendment to a bill in Congress </a:t>
            </a:r>
          </a:p>
          <a:p>
            <a:r>
              <a:rPr lang="en-US" sz="2400" dirty="0" smtClean="0"/>
              <a:t>proposed by Pennsylvania Democrat David Wilmot</a:t>
            </a:r>
          </a:p>
          <a:p>
            <a:r>
              <a:rPr lang="en-US" sz="2400" dirty="0" smtClean="0"/>
              <a:t>Proposed ban to slavery in the Mexican territory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Southerners were angry.  They claimed slaves were property and the Constitution protected property; and southerners feared losing balance of power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0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685800"/>
          </a:xfrm>
        </p:spPr>
        <p:txBody>
          <a:bodyPr/>
          <a:lstStyle/>
          <a:p>
            <a:r>
              <a:rPr lang="en-US" dirty="0" smtClean="0"/>
              <a:t>Compromise of 1850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4038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 descr="File:Henry Clay-headsho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524000"/>
            <a:ext cx="3344164" cy="4419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66653" y="6093767"/>
            <a:ext cx="3411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12164"/>
                </a:solidFill>
              </a:rPr>
              <a:t>Henry Clay-”The Great Compromiser”</a:t>
            </a:r>
            <a:endParaRPr lang="en-US" sz="1400" b="1" dirty="0">
              <a:solidFill>
                <a:srgbClr val="212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51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Clay Compromise Measures Debates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You will be responsible for researching one of the following debaters of the compromise: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John C. Calhoun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Daniel Webster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William Seward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Using your phone, find biographical information on your assigned debater.  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Analyze their excerpted debate speech by answering the four questions for your assigned speech.  Speeches may be found on the Unit 5 Resource Page at </a:t>
            </a:r>
            <a:r>
              <a:rPr lang="en-US" sz="2000" b="1" dirty="0" smtClean="0"/>
              <a:t>dedwardshistory.weebly.com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1930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153400" cy="685800"/>
          </a:xfrm>
        </p:spPr>
        <p:txBody>
          <a:bodyPr/>
          <a:lstStyle/>
          <a:p>
            <a:pPr algn="l"/>
            <a:r>
              <a:rPr lang="en-US" dirty="0" smtClean="0"/>
              <a:t>John C. Calhoun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 smtClean="0"/>
              <a:t>1850-South Carolina Senator John C. Calhoun opposed Clay’s compromise</a:t>
            </a:r>
          </a:p>
          <a:p>
            <a:r>
              <a:rPr lang="en-US" sz="2800" dirty="0" smtClean="0"/>
              <a:t>Strongly believed in state’s rights over federal power</a:t>
            </a:r>
            <a:endParaRPr lang="en-US" sz="2800" dirty="0"/>
          </a:p>
        </p:txBody>
      </p:sp>
      <p:pic>
        <p:nvPicPr>
          <p:cNvPr id="2050" name="Picture 2" descr="File:John C Calhoun by Mathew Brady, 1849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3781424" cy="518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41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 smtClean="0"/>
              <a:t>1850-Massachusetts’ Senator Daniel Webster supported Clay’s compromise</a:t>
            </a:r>
          </a:p>
          <a:p>
            <a:r>
              <a:rPr lang="en-US" sz="2800" dirty="0" smtClean="0"/>
              <a:t>Believed Slavery should not be extended and wanted to preserve the Union</a:t>
            </a:r>
            <a:endParaRPr lang="en-US" sz="2800" dirty="0"/>
          </a:p>
        </p:txBody>
      </p:sp>
      <p:pic>
        <p:nvPicPr>
          <p:cNvPr id="1026" name="Picture 2" descr="File:Daniel Webster - circa 184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258" y="1371600"/>
            <a:ext cx="4066491" cy="50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5334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Daniel Webster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7478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rtfolio">
  <a:themeElements>
    <a:clrScheme name="Portfolio 1">
      <a:dk1>
        <a:srgbClr val="212164"/>
      </a:dk1>
      <a:lt1>
        <a:srgbClr val="E6DED3"/>
      </a:lt1>
      <a:dk2>
        <a:srgbClr val="5D2204"/>
      </a:dk2>
      <a:lt2>
        <a:srgbClr val="808080"/>
      </a:lt2>
      <a:accent1>
        <a:srgbClr val="D9B18D"/>
      </a:accent1>
      <a:accent2>
        <a:srgbClr val="697B99"/>
      </a:accent2>
      <a:accent3>
        <a:srgbClr val="F0ECE6"/>
      </a:accent3>
      <a:accent4>
        <a:srgbClr val="1B1B54"/>
      </a:accent4>
      <a:accent5>
        <a:srgbClr val="E9D5C5"/>
      </a:accent5>
      <a:accent6>
        <a:srgbClr val="5E6F8A"/>
      </a:accent6>
      <a:hlink>
        <a:srgbClr val="995421"/>
      </a:hlink>
      <a:folHlink>
        <a:srgbClr val="719F68"/>
      </a:folHlink>
    </a:clrScheme>
    <a:fontScheme name="Portfoli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lnDef>
  </a:objectDefaults>
  <a:extraClrSchemeLst>
    <a:extraClrScheme>
      <a:clrScheme name="Portfolio 1">
        <a:dk1>
          <a:srgbClr val="212164"/>
        </a:dk1>
        <a:lt1>
          <a:srgbClr val="E6DED3"/>
        </a:lt1>
        <a:dk2>
          <a:srgbClr val="5D2204"/>
        </a:dk2>
        <a:lt2>
          <a:srgbClr val="808080"/>
        </a:lt2>
        <a:accent1>
          <a:srgbClr val="D9B18D"/>
        </a:accent1>
        <a:accent2>
          <a:srgbClr val="697B99"/>
        </a:accent2>
        <a:accent3>
          <a:srgbClr val="F0ECE6"/>
        </a:accent3>
        <a:accent4>
          <a:srgbClr val="1B1B54"/>
        </a:accent4>
        <a:accent5>
          <a:srgbClr val="E9D5C5"/>
        </a:accent5>
        <a:accent6>
          <a:srgbClr val="5E6F8A"/>
        </a:accent6>
        <a:hlink>
          <a:srgbClr val="995421"/>
        </a:hlink>
        <a:folHlink>
          <a:srgbClr val="719F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2004:Templates:Presentations:Designs:Portfolio</Template>
  <TotalTime>14269</TotalTime>
  <Words>397</Words>
  <Application>Microsoft Office PowerPoint</Application>
  <PresentationFormat>Letter Paper (8.5x11 in)</PresentationFormat>
  <Paragraphs>52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ＭＳ Ｐゴシック</vt:lpstr>
      <vt:lpstr>Arial</vt:lpstr>
      <vt:lpstr>ComicSansMS</vt:lpstr>
      <vt:lpstr>Tahoma</vt:lpstr>
      <vt:lpstr>Times New Roman</vt:lpstr>
      <vt:lpstr>Portfolio</vt:lpstr>
      <vt:lpstr>Expansion and Compromise</vt:lpstr>
      <vt:lpstr>PowerPoint Presentation</vt:lpstr>
      <vt:lpstr>Missouri Compromise</vt:lpstr>
      <vt:lpstr>Mexican War</vt:lpstr>
      <vt:lpstr>Wilmot Proviso</vt:lpstr>
      <vt:lpstr>Compromise of 1850</vt:lpstr>
      <vt:lpstr>Clay Compromise Measures Debates Activity</vt:lpstr>
      <vt:lpstr>John C. Calhoun</vt:lpstr>
      <vt:lpstr>PowerPoint Presentation</vt:lpstr>
      <vt:lpstr>William Seward</vt:lpstr>
      <vt:lpstr>Stephen Douglas</vt:lpstr>
      <vt:lpstr>PowerPoint Presentation</vt:lpstr>
      <vt:lpstr>Compromise of 1850</vt:lpstr>
      <vt:lpstr>Compromise of 1850</vt:lpstr>
      <vt:lpstr>Fugitive Slave Law</vt:lpstr>
      <vt:lpstr>Fugitive Slave Law</vt:lpstr>
      <vt:lpstr>Fugitive Slave Law</vt:lpstr>
    </vt:vector>
  </TitlesOfParts>
  <Company>Jennifer Capps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Causes of the Causes of the Civil War</dc:title>
  <dc:creator>Jennifer Capps</dc:creator>
  <cp:lastModifiedBy>dedwards4</cp:lastModifiedBy>
  <cp:revision>52</cp:revision>
  <cp:lastPrinted>2012-02-27T14:12:47Z</cp:lastPrinted>
  <dcterms:created xsi:type="dcterms:W3CDTF">2010-02-26T18:04:42Z</dcterms:created>
  <dcterms:modified xsi:type="dcterms:W3CDTF">2016-11-30T16:27:02Z</dcterms:modified>
</cp:coreProperties>
</file>