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handoutMasterIdLst>
    <p:handoutMasterId r:id="rId31"/>
  </p:handoutMasterIdLst>
  <p:sldIdLst>
    <p:sldId id="301" r:id="rId2"/>
    <p:sldId id="305" r:id="rId3"/>
    <p:sldId id="303" r:id="rId4"/>
    <p:sldId id="304" r:id="rId5"/>
    <p:sldId id="283" r:id="rId6"/>
    <p:sldId id="284" r:id="rId7"/>
    <p:sldId id="285" r:id="rId8"/>
    <p:sldId id="306" r:id="rId9"/>
    <p:sldId id="309" r:id="rId10"/>
    <p:sldId id="286" r:id="rId11"/>
    <p:sldId id="307" r:id="rId12"/>
    <p:sldId id="272" r:id="rId13"/>
    <p:sldId id="273" r:id="rId14"/>
    <p:sldId id="295" r:id="rId15"/>
    <p:sldId id="276" r:id="rId16"/>
    <p:sldId id="275" r:id="rId17"/>
    <p:sldId id="288" r:id="rId18"/>
    <p:sldId id="289" r:id="rId19"/>
    <p:sldId id="291" r:id="rId20"/>
    <p:sldId id="290" r:id="rId21"/>
    <p:sldId id="294" r:id="rId22"/>
    <p:sldId id="293" r:id="rId23"/>
    <p:sldId id="292" r:id="rId24"/>
    <p:sldId id="308" r:id="rId25"/>
    <p:sldId id="297" r:id="rId26"/>
    <p:sldId id="298" r:id="rId27"/>
    <p:sldId id="299" r:id="rId28"/>
    <p:sldId id="300" r:id="rId29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66"/>
    <a:srgbClr val="FF0000"/>
    <a:srgbClr val="006600"/>
    <a:srgbClr val="003399"/>
    <a:srgbClr val="FF0066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51" d="100"/>
          <a:sy n="51" d="100"/>
        </p:scale>
        <p:origin x="124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0FC7A-CF2A-4B82-860B-4452B42CC55A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8953-EA58-4099-B37A-543F805D3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6057"/>
            <a:ext cx="5486400" cy="409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533"/>
            <a:ext cx="2971800" cy="4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533"/>
            <a:ext cx="2971800" cy="4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D4AE9F-B032-4237-89AB-65FE8F7C7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8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9CD4F-3A0E-4C1D-8087-25B4751FE2AA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9CD4F-3A0E-4C1D-8087-25B4751FE2AA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9CD4F-3A0E-4C1D-8087-25B4751FE2AA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99556-EACF-4F66-866F-0FAF1E22470B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3D06-7757-4DE4-A32C-8FD1D9E19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869E-B6F7-4FBA-9BED-5C3CE9AC7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304B-9FDD-4B6B-A46A-5A4D9A035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F8804D-CF4C-4649-88D6-A26698954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CE296D-F00D-4487-A1E9-F27C9C581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0F2-7A6F-45B6-BA44-1515C8B10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933-26E2-4B66-AD0A-696B0915E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6236-1C67-4143-8B53-C5695AF66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54D2-4D94-461F-B23C-906536A9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9A0D-E230-43A8-B351-FA95E7545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8D0A-3937-430D-8557-FEC06180D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C4-6BF8-4E49-9709-3836E6A29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E1476FA-AFCF-4A16-BA8B-E61F068DF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988E34-11C9-4461-9421-76259C2E8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b/bb/Flag_of_North_Carolina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1/1e/Thomas_Jefferson_by_Rembrandt_Peale,_1800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1/1e/Thomas_Jefferson_by_Rembrandt_Peale,_180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e/Thomas_Jefferson_by_Rembrandt_Peale,_180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2/25/US_Navy_031029-N-6236G-001_A_painting_of_President_John_Adams_(1735-1826),_2nd_president_of_the_United_States,_by_Asher_B._Durand_(1767-1845)-crop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1/15/Declaration_independenc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1/15/Declaration_independence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b/Thomas_Paine_by_Matthew_Pratt,_1785-9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b/Thomas_Paine_by_Matthew_Pratt,_1785-9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Ringer-Document Analysis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0928" y="2057400"/>
            <a:ext cx="8229600" cy="452596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Document A-Thomas Paine, Common Sense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Document B-Benjamin Franklin, Testimony on the Stamp Act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Document C-John Dickinson, Letter from a Pennsylvania Farmer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Document D-James Otis, Rights of the British Colonies Asserted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Halifax Resolves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267200" cy="462560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/>
              <a:t>In April 1776 the fourth Provincial Congress decided that all of North Carolina must declare independence from England</a:t>
            </a:r>
          </a:p>
          <a:p>
            <a:pPr eaLnBrk="1" hangingPunct="1"/>
            <a:r>
              <a:rPr lang="en-US" sz="2800" dirty="0" smtClean="0"/>
              <a:t>The Halifax Resolves of</a:t>
            </a:r>
            <a:r>
              <a:rPr lang="en-US" sz="2800" b="1" dirty="0" smtClean="0"/>
              <a:t> April 12, 1776 </a:t>
            </a:r>
            <a:r>
              <a:rPr lang="en-US" sz="2800" dirty="0" smtClean="0"/>
              <a:t>authorized the delegates in Philadelphia to join other colonies in seeking independence</a:t>
            </a:r>
          </a:p>
          <a:p>
            <a:pPr eaLnBrk="1" hangingPunct="1"/>
            <a:r>
              <a:rPr lang="en-US" sz="2800" dirty="0" smtClean="0"/>
              <a:t>North Carolina became first colony to endorse independence</a:t>
            </a:r>
          </a:p>
          <a:p>
            <a:pPr eaLnBrk="1" hangingPunct="1"/>
            <a:r>
              <a:rPr lang="en-US" sz="2800" dirty="0" smtClean="0"/>
              <a:t>William Hooper, Joseph </a:t>
            </a:r>
            <a:r>
              <a:rPr lang="en-US" sz="2800" dirty="0" err="1" smtClean="0"/>
              <a:t>Hewes</a:t>
            </a:r>
            <a:r>
              <a:rPr lang="en-US" sz="2800" dirty="0" smtClean="0"/>
              <a:t>, and John Penn signed the Declaration of Independence</a:t>
            </a:r>
          </a:p>
        </p:txBody>
      </p:sp>
      <p:pic>
        <p:nvPicPr>
          <p:cNvPr id="138244" name="Picture 4" descr="File:Flag of North Carolin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40055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Mecklenburg 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account </a:t>
            </a:r>
            <a:r>
              <a:rPr lang="en-US" dirty="0"/>
              <a:t>claimed that on </a:t>
            </a:r>
            <a:r>
              <a:rPr lang="en-US" b="1" dirty="0"/>
              <a:t>May 19, 1775</a:t>
            </a:r>
            <a:r>
              <a:rPr lang="en-US" dirty="0"/>
              <a:t>, some two-dozen North Carolina patriots had gathered in Mecklenburg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The </a:t>
            </a:r>
            <a:r>
              <a:rPr lang="en-US" dirty="0"/>
              <a:t>men intended to discuss the colonies’ deteriorating relationship with Great </a:t>
            </a:r>
            <a:r>
              <a:rPr lang="en-US" dirty="0" smtClean="0"/>
              <a:t>Britain</a:t>
            </a:r>
          </a:p>
          <a:p>
            <a:r>
              <a:rPr lang="en-US" dirty="0" smtClean="0"/>
              <a:t>While </a:t>
            </a:r>
            <a:r>
              <a:rPr lang="en-US" dirty="0"/>
              <a:t>they were in session, a rider appeared with news of the “shot heard round the world” at the Battle of Lexington. </a:t>
            </a:r>
            <a:endParaRPr lang="en-US" dirty="0" smtClean="0"/>
          </a:p>
          <a:p>
            <a:r>
              <a:rPr lang="en-US" dirty="0" smtClean="0"/>
              <a:t>Overcome </a:t>
            </a:r>
            <a:r>
              <a:rPr lang="en-US" dirty="0"/>
              <a:t>with </a:t>
            </a:r>
            <a:r>
              <a:rPr lang="en-US" dirty="0" smtClean="0"/>
              <a:t>patriotis</a:t>
            </a:r>
            <a:r>
              <a:rPr lang="en-US" dirty="0"/>
              <a:t>m</a:t>
            </a:r>
            <a:r>
              <a:rPr lang="en-US" dirty="0" smtClean="0"/>
              <a:t>, </a:t>
            </a:r>
            <a:r>
              <a:rPr lang="en-US" dirty="0"/>
              <a:t>the delegates drew up a series </a:t>
            </a:r>
            <a:r>
              <a:rPr lang="en-US" dirty="0" smtClean="0"/>
              <a:t>of </a:t>
            </a:r>
            <a:r>
              <a:rPr lang="en-US" dirty="0"/>
              <a:t>revolutionary measures.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That we the citizens of Mecklenburg County, do hereby dissolve the political bands which have connected us to the Mother Country, and…declare ourselves a free and independent people…”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Mecklenburg delegates supposedly signed their Declaration of Independence on May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Account wasn’t printed until  </a:t>
            </a:r>
            <a:r>
              <a:rPr lang="en-US" dirty="0"/>
              <a:t>April 1819, </a:t>
            </a:r>
            <a:r>
              <a:rPr lang="en-US" dirty="0" smtClean="0"/>
              <a:t>in the Raleigh </a:t>
            </a:r>
            <a:r>
              <a:rPr lang="en-US" dirty="0"/>
              <a:t>Register newspaper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30480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Thomas Jefferson and the </a:t>
            </a:r>
            <a:r>
              <a:rPr lang="en-US" sz="2800" i="1" dirty="0" smtClean="0"/>
              <a:t>Declaration of Independence</a:t>
            </a:r>
            <a:endParaRPr lang="en-US" sz="2800" i="1" dirty="0"/>
          </a:p>
        </p:txBody>
      </p:sp>
      <p:pic>
        <p:nvPicPr>
          <p:cNvPr id="47106" name="Picture 2" descr="File:Thomas Jefferson by Rembrandt Peale, 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47910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Jefferson at the Second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10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33 years old</a:t>
            </a:r>
          </a:p>
          <a:p>
            <a:r>
              <a:rPr lang="en-US" dirty="0" smtClean="0"/>
              <a:t>Committee man</a:t>
            </a:r>
          </a:p>
          <a:p>
            <a:r>
              <a:rPr lang="en-US" dirty="0" smtClean="0"/>
              <a:t>Spoke softly</a:t>
            </a:r>
          </a:p>
          <a:p>
            <a:r>
              <a:rPr lang="en-US" dirty="0" smtClean="0"/>
              <a:t>May 1776, he wanted to return to </a:t>
            </a:r>
            <a:r>
              <a:rPr lang="en-US" dirty="0" smtClean="0"/>
              <a:t>Virginia</a:t>
            </a:r>
          </a:p>
          <a:p>
            <a:r>
              <a:rPr lang="en-US" dirty="0" smtClean="0"/>
              <a:t>June 1776 writing the Declaration</a:t>
            </a:r>
          </a:p>
          <a:p>
            <a:r>
              <a:rPr lang="en-US" dirty="0" smtClean="0"/>
              <a:t>17 days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ile:Thomas Jefferson by Rembrandt Peale, 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010" y="1752600"/>
            <a:ext cx="415226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Historian Gordon Wood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on Thomas Jefferson</a:t>
            </a:r>
            <a:endParaRPr lang="en-US" i="1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11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“No American could stand up to his knowledge”</a:t>
            </a:r>
          </a:p>
          <a:p>
            <a:r>
              <a:rPr lang="en-US" dirty="0" smtClean="0"/>
              <a:t>“For </a:t>
            </a:r>
            <a:r>
              <a:rPr lang="en-US" dirty="0" smtClean="0"/>
              <a:t>him, there could be no power independent of the people, in whom he had an absolute faith”</a:t>
            </a:r>
          </a:p>
          <a:p>
            <a:r>
              <a:rPr lang="en-US" dirty="0" smtClean="0"/>
              <a:t>“He </a:t>
            </a:r>
            <a:r>
              <a:rPr lang="en-US" dirty="0" smtClean="0"/>
              <a:t>foresaw that eventually the whole world would follow the American lead”</a:t>
            </a:r>
          </a:p>
        </p:txBody>
      </p:sp>
      <p:pic>
        <p:nvPicPr>
          <p:cNvPr id="8" name="Picture 2" descr="File:Thomas Jefferson by Rembrandt Peale, 1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010" y="1752600"/>
            <a:ext cx="415226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US" dirty="0" smtClean="0"/>
              <a:t>Committee of Five</a:t>
            </a:r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Benjamin Franklin</a:t>
            </a:r>
          </a:p>
          <a:p>
            <a:r>
              <a:rPr lang="en-US" dirty="0"/>
              <a:t>John Adams</a:t>
            </a:r>
          </a:p>
          <a:p>
            <a:r>
              <a:rPr lang="en-US" dirty="0"/>
              <a:t>Robert R. Livingston</a:t>
            </a:r>
          </a:p>
          <a:p>
            <a:r>
              <a:rPr lang="en-US" dirty="0"/>
              <a:t>Roger Sherman</a:t>
            </a:r>
          </a:p>
          <a:p>
            <a:r>
              <a:rPr lang="en-US" dirty="0"/>
              <a:t>Thomas Jefferson</a:t>
            </a:r>
          </a:p>
        </p:txBody>
      </p:sp>
      <p:pic>
        <p:nvPicPr>
          <p:cNvPr id="46087" name="Picture 7" descr="five men signing draw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3226" t="12614" b="14516"/>
          <a:stretch>
            <a:fillRect/>
          </a:stretch>
        </p:blipFill>
        <p:spPr>
          <a:xfrm>
            <a:off x="609600" y="1981200"/>
            <a:ext cx="3709988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Adams on why Jefferson should write the </a:t>
            </a:r>
            <a:r>
              <a:rPr lang="en-US" i="1" dirty="0" smtClean="0"/>
              <a:t>Declaration of Independence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105400" cy="4625609"/>
          </a:xfrm>
        </p:spPr>
        <p:txBody>
          <a:bodyPr/>
          <a:lstStyle/>
          <a:p>
            <a:r>
              <a:rPr lang="en-US" dirty="0" smtClean="0"/>
              <a:t>“You are a Virginian, and a Virginian should be at the head of this business”</a:t>
            </a:r>
          </a:p>
          <a:p>
            <a:r>
              <a:rPr lang="en-US" dirty="0" smtClean="0"/>
              <a:t>“I am obnoxious, suspected, and unpopular.  You are very much otherwise”</a:t>
            </a:r>
          </a:p>
          <a:p>
            <a:r>
              <a:rPr lang="en-US" dirty="0" smtClean="0"/>
              <a:t> “You can write ten times better than I can”</a:t>
            </a:r>
            <a:endParaRPr lang="en-US" dirty="0"/>
          </a:p>
        </p:txBody>
      </p:sp>
      <p:pic>
        <p:nvPicPr>
          <p:cNvPr id="135170" name="Picture 2" descr="File:US Navy 031029-N-6236G-001 A painting of President John Adams (1735-1826), 2nd president of the United States, by Asher B. Durand (1767-1845)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9821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Trumbell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Declaration of Independence</a:t>
            </a:r>
            <a:endParaRPr lang="en-US" i="1" dirty="0"/>
          </a:p>
        </p:txBody>
      </p:sp>
      <p:pic>
        <p:nvPicPr>
          <p:cNvPr id="114690" name="Picture 2" descr="File:Declaration independ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say?</a:t>
            </a:r>
          </a:p>
          <a:p>
            <a:r>
              <a:rPr lang="en-US" dirty="0" smtClean="0"/>
              <a:t>What could it have said?</a:t>
            </a:r>
          </a:p>
          <a:p>
            <a:r>
              <a:rPr lang="en-US" dirty="0" smtClean="0"/>
              <a:t>Who was the audience?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 Introduction: The Preamble</a:t>
            </a:r>
          </a:p>
          <a:p>
            <a:pPr marL="990600" lvl="1" indent="-533400">
              <a:buFontTx/>
              <a:buChar char="•"/>
            </a:pPr>
            <a:r>
              <a:rPr lang="en-US" sz="2000" dirty="0" smtClean="0"/>
              <a:t>Why the document was written</a:t>
            </a:r>
          </a:p>
          <a:p>
            <a:pPr marL="609600" indent="-609600">
              <a:buNone/>
            </a:pPr>
            <a:r>
              <a:rPr lang="en-US" dirty="0" smtClean="0"/>
              <a:t>	&amp; The Declaration of Natural Rights</a:t>
            </a:r>
          </a:p>
          <a:p>
            <a:pPr marL="990600" lvl="1" indent="-533400">
              <a:buFontTx/>
              <a:buChar char="•"/>
            </a:pPr>
            <a:r>
              <a:rPr lang="en-US" sz="2000" dirty="0" smtClean="0"/>
              <a:t>Unalienable rights (can’t be taken away rights)</a:t>
            </a:r>
          </a:p>
          <a:p>
            <a:pPr marL="0" indent="0">
              <a:buNone/>
            </a:pPr>
            <a:r>
              <a:rPr lang="en-US" dirty="0" smtClean="0"/>
              <a:t>2.   The List of Grievances</a:t>
            </a:r>
          </a:p>
          <a:p>
            <a:pPr lvl="1"/>
            <a:r>
              <a:rPr lang="en-US" sz="2000" dirty="0" smtClean="0"/>
              <a:t>Complaints against the British King and government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 Conclusion: The Resolution of Independence</a:t>
            </a:r>
          </a:p>
          <a:p>
            <a:pPr marL="635508" lvl="1" indent="-342900"/>
            <a:r>
              <a:rPr lang="en-US" sz="2000" dirty="0" smtClean="0"/>
              <a:t>Claims that the colonists are free and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Otis, The Rights of the British Colonies Asserted, 1764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“The end of government being the good of mankind, points out its great duties:  It is above all things to provide for the security, the quiet, and happy enjoyment of life, liberty, and property.”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75644"/>
            <a:ext cx="3705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it have said?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 detested that his draft of the declaration was edited</a:t>
            </a:r>
          </a:p>
          <a:p>
            <a:r>
              <a:rPr lang="en-US" dirty="0" smtClean="0"/>
              <a:t>25% of the Declaration’s original language was removed</a:t>
            </a:r>
          </a:p>
          <a:p>
            <a:r>
              <a:rPr lang="en-US" dirty="0" smtClean="0"/>
              <a:t>86 changes were made by one person or another, including Jefferson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King</a:t>
            </a:r>
          </a:p>
          <a:p>
            <a:pPr lvl="1"/>
            <a:r>
              <a:rPr lang="en-US" dirty="0" smtClean="0"/>
              <a:t>Parliament</a:t>
            </a:r>
          </a:p>
          <a:p>
            <a:pPr lvl="1"/>
            <a:r>
              <a:rPr lang="en-US" dirty="0" smtClean="0"/>
              <a:t>British people</a:t>
            </a:r>
          </a:p>
          <a:p>
            <a:pPr lvl="1"/>
            <a:r>
              <a:rPr lang="en-US" dirty="0" smtClean="0"/>
              <a:t>France and “a candid world”</a:t>
            </a:r>
          </a:p>
          <a:p>
            <a:pPr lvl="1"/>
            <a:r>
              <a:rPr lang="en-US" dirty="0" smtClean="0"/>
              <a:t>Colonists</a:t>
            </a:r>
          </a:p>
          <a:p>
            <a:pPr lvl="1"/>
            <a:r>
              <a:rPr lang="en-US" dirty="0" smtClean="0"/>
              <a:t>Themselves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7696200" cy="4623816"/>
          </a:xfrm>
        </p:spPr>
        <p:txBody>
          <a:bodyPr/>
          <a:lstStyle/>
          <a:p>
            <a:r>
              <a:rPr lang="en-US" dirty="0" smtClean="0"/>
              <a:t>Congress declared independence on the 2</a:t>
            </a:r>
            <a:r>
              <a:rPr lang="en-US" baseline="30000" dirty="0" smtClean="0"/>
              <a:t>nd</a:t>
            </a:r>
            <a:r>
              <a:rPr lang="en-US" dirty="0" smtClean="0"/>
              <a:t> of July, not the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Most members signed the engrossed parchment on the 2</a:t>
            </a:r>
            <a:r>
              <a:rPr lang="en-US" baseline="30000" dirty="0" smtClean="0"/>
              <a:t>nd</a:t>
            </a:r>
            <a:r>
              <a:rPr lang="en-US" dirty="0" smtClean="0"/>
              <a:t> of August</a:t>
            </a:r>
          </a:p>
          <a:p>
            <a:r>
              <a:rPr lang="en-US" dirty="0" smtClean="0"/>
              <a:t>All the signers of the Declaration never met together in the same room at one 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Trumbell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Declaration of Independence</a:t>
            </a:r>
            <a:endParaRPr lang="en-US" i="1" dirty="0"/>
          </a:p>
        </p:txBody>
      </p:sp>
      <p:pic>
        <p:nvPicPr>
          <p:cNvPr id="114690" name="Picture 2" descr="File:Declaration independ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Douglas Wilson, “Thomas Jefferson and the Meanings of Liberty”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Thomas Jefferson a racist and a hypocrite for writing that “all men are created equal” while owning slaves?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Period Group Assignments-Founding Fathers Musical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898"/>
            <a:ext cx="3657600" cy="529742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Group </a:t>
            </a:r>
            <a:r>
              <a:rPr lang="en-US" b="1" dirty="0" smtClean="0"/>
              <a:t>Madison</a:t>
            </a:r>
            <a:endParaRPr lang="en-US" b="1" dirty="0" smtClean="0"/>
          </a:p>
          <a:p>
            <a:pPr lvl="1"/>
            <a:r>
              <a:rPr lang="en-US" b="1" dirty="0" smtClean="0"/>
              <a:t>Caleb Baker</a:t>
            </a:r>
          </a:p>
          <a:p>
            <a:pPr lvl="1"/>
            <a:r>
              <a:rPr lang="en-US" b="1" dirty="0" smtClean="0"/>
              <a:t>Sebastian De La Torre</a:t>
            </a:r>
          </a:p>
          <a:p>
            <a:pPr lvl="1"/>
            <a:r>
              <a:rPr lang="en-US" b="1" dirty="0" smtClean="0"/>
              <a:t>Sean </a:t>
            </a:r>
            <a:r>
              <a:rPr lang="en-US" b="1" dirty="0" err="1" smtClean="0"/>
              <a:t>Flanigan</a:t>
            </a:r>
            <a:endParaRPr lang="en-US" b="1" dirty="0" smtClean="0"/>
          </a:p>
          <a:p>
            <a:pPr lvl="1"/>
            <a:r>
              <a:rPr lang="en-US" b="1" dirty="0" smtClean="0"/>
              <a:t>Chloe </a:t>
            </a:r>
            <a:r>
              <a:rPr lang="en-US" b="1" dirty="0" err="1" smtClean="0"/>
              <a:t>Neunsinger</a:t>
            </a:r>
            <a:endParaRPr lang="en-US" b="1" dirty="0" smtClean="0"/>
          </a:p>
          <a:p>
            <a:pPr lvl="1"/>
            <a:r>
              <a:rPr lang="en-US" b="1" dirty="0" smtClean="0"/>
              <a:t>Josephine </a:t>
            </a:r>
            <a:r>
              <a:rPr lang="en-US" b="1" dirty="0" err="1" smtClean="0"/>
              <a:t>Njangi</a:t>
            </a:r>
            <a:endParaRPr lang="en-US" b="1" dirty="0" smtClean="0"/>
          </a:p>
          <a:p>
            <a:pPr lvl="1"/>
            <a:r>
              <a:rPr lang="en-US" b="1" dirty="0" smtClean="0"/>
              <a:t>Justin </a:t>
            </a:r>
            <a:r>
              <a:rPr lang="en-US" b="1" dirty="0" err="1" smtClean="0"/>
              <a:t>Tanhauser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Group </a:t>
            </a:r>
            <a:r>
              <a:rPr lang="en-US" b="1" dirty="0" smtClean="0"/>
              <a:t>Paine</a:t>
            </a:r>
            <a:endParaRPr lang="en-US" b="1" dirty="0" smtClean="0"/>
          </a:p>
          <a:p>
            <a:pPr lvl="1"/>
            <a:r>
              <a:rPr lang="en-US" b="1" dirty="0" smtClean="0"/>
              <a:t>Abby Barnes</a:t>
            </a:r>
          </a:p>
          <a:p>
            <a:pPr lvl="1"/>
            <a:r>
              <a:rPr lang="en-US" b="1" dirty="0" smtClean="0"/>
              <a:t>Taylor Branch</a:t>
            </a:r>
          </a:p>
          <a:p>
            <a:pPr lvl="1"/>
            <a:r>
              <a:rPr lang="en-US" b="1" dirty="0" smtClean="0"/>
              <a:t>Jayden Gardner</a:t>
            </a:r>
          </a:p>
          <a:p>
            <a:pPr lvl="1"/>
            <a:r>
              <a:rPr lang="en-US" b="1" dirty="0" smtClean="0"/>
              <a:t>Kara </a:t>
            </a:r>
            <a:r>
              <a:rPr lang="en-US" b="1" dirty="0" err="1" smtClean="0"/>
              <a:t>Haselton</a:t>
            </a:r>
            <a:endParaRPr lang="en-US" b="1" dirty="0" smtClean="0"/>
          </a:p>
          <a:p>
            <a:pPr lvl="1"/>
            <a:r>
              <a:rPr lang="en-US" b="1" dirty="0" smtClean="0"/>
              <a:t>Andy Nguyen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Group </a:t>
            </a:r>
            <a:r>
              <a:rPr lang="en-US" b="1" dirty="0" smtClean="0"/>
              <a:t>Franklin</a:t>
            </a:r>
            <a:endParaRPr lang="en-US" b="1" dirty="0" smtClean="0"/>
          </a:p>
          <a:p>
            <a:pPr lvl="1"/>
            <a:r>
              <a:rPr lang="en-US" b="1" dirty="0" smtClean="0"/>
              <a:t>Matthew Becker</a:t>
            </a:r>
          </a:p>
          <a:p>
            <a:pPr lvl="1"/>
            <a:r>
              <a:rPr lang="en-US" b="1" dirty="0" smtClean="0"/>
              <a:t>Allison Campbell</a:t>
            </a:r>
          </a:p>
          <a:p>
            <a:pPr lvl="1"/>
            <a:r>
              <a:rPr lang="en-US" b="1" dirty="0" smtClean="0"/>
              <a:t>Randy Davis</a:t>
            </a:r>
          </a:p>
          <a:p>
            <a:pPr lvl="1"/>
            <a:r>
              <a:rPr lang="en-US" b="1" dirty="0" smtClean="0"/>
              <a:t>Alexis Roberts</a:t>
            </a:r>
          </a:p>
          <a:p>
            <a:pPr lvl="1"/>
            <a:r>
              <a:rPr lang="en-US" b="1" dirty="0" smtClean="0"/>
              <a:t>Brian Thomas</a:t>
            </a:r>
          </a:p>
          <a:p>
            <a:pPr lvl="1"/>
            <a:r>
              <a:rPr lang="en-US" b="1" dirty="0" err="1" smtClean="0"/>
              <a:t>Czesty</a:t>
            </a:r>
            <a:r>
              <a:rPr lang="en-US" b="1" dirty="0" smtClean="0"/>
              <a:t> Williams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1708878"/>
            <a:ext cx="3657600" cy="5011712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Jefferson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Lydia </a:t>
            </a:r>
            <a:r>
              <a:rPr lang="en-US" b="1" dirty="0" err="1" smtClean="0"/>
              <a:t>Bjorkland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Madison Buckley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Jaden Burner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Jonathan </a:t>
            </a:r>
            <a:r>
              <a:rPr lang="en-US" b="1" dirty="0" err="1" smtClean="0"/>
              <a:t>Olund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Rose </a:t>
            </a:r>
            <a:r>
              <a:rPr lang="en-US" b="1" dirty="0" err="1" smtClean="0"/>
              <a:t>Sall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Anna Zinn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Washington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Abigail </a:t>
            </a:r>
            <a:r>
              <a:rPr lang="en-US" b="1" dirty="0" err="1" smtClean="0"/>
              <a:t>Blatz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Nick </a:t>
            </a:r>
            <a:r>
              <a:rPr lang="en-US" b="1" dirty="0" err="1" smtClean="0"/>
              <a:t>Kondichook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Brittany </a:t>
            </a:r>
            <a:r>
              <a:rPr lang="en-US" b="1" dirty="0" err="1" smtClean="0"/>
              <a:t>Kropp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Beau Smith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Olivia Warner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smtClean="0"/>
              <a:t>Group </a:t>
            </a:r>
            <a:r>
              <a:rPr lang="en-US" b="1" smtClean="0"/>
              <a:t>Adams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Cameron Daniels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Olivia </a:t>
            </a:r>
            <a:r>
              <a:rPr lang="en-US" b="1" dirty="0" err="1" smtClean="0"/>
              <a:t>Henrion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Chris Morel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Julia </a:t>
            </a:r>
            <a:r>
              <a:rPr lang="en-US" b="1" dirty="0" err="1" smtClean="0"/>
              <a:t>Omolo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Nate </a:t>
            </a:r>
            <a:r>
              <a:rPr lang="en-US" b="1" dirty="0" err="1" smtClean="0"/>
              <a:t>Praught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095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Period Group Assignments-Founding Fathers Musical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6403" cy="5257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Group </a:t>
            </a:r>
            <a:r>
              <a:rPr lang="en-US" b="1" dirty="0" smtClean="0"/>
              <a:t>Paine</a:t>
            </a:r>
            <a:endParaRPr lang="en-US" b="1" dirty="0" smtClean="0"/>
          </a:p>
          <a:p>
            <a:pPr lvl="1"/>
            <a:r>
              <a:rPr lang="en-US" b="1" dirty="0" err="1" smtClean="0"/>
              <a:t>Faryal</a:t>
            </a:r>
            <a:r>
              <a:rPr lang="en-US" b="1" dirty="0" smtClean="0"/>
              <a:t> </a:t>
            </a:r>
            <a:r>
              <a:rPr lang="en-US" b="1" dirty="0" err="1" smtClean="0"/>
              <a:t>Ahamd</a:t>
            </a:r>
            <a:endParaRPr lang="en-US" b="1" dirty="0" smtClean="0"/>
          </a:p>
          <a:p>
            <a:pPr lvl="1"/>
            <a:r>
              <a:rPr lang="en-US" b="1" dirty="0" smtClean="0"/>
              <a:t>Anthony Butler</a:t>
            </a:r>
          </a:p>
          <a:p>
            <a:pPr lvl="1"/>
            <a:r>
              <a:rPr lang="en-US" b="1" dirty="0" smtClean="0"/>
              <a:t>Savannah Douglas</a:t>
            </a:r>
          </a:p>
          <a:p>
            <a:pPr lvl="1"/>
            <a:r>
              <a:rPr lang="en-US" b="1" dirty="0" smtClean="0"/>
              <a:t>Jake Palazzo</a:t>
            </a:r>
          </a:p>
          <a:p>
            <a:pPr lvl="1"/>
            <a:r>
              <a:rPr lang="en-US" b="1" dirty="0" smtClean="0"/>
              <a:t>Thomas Petty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Group </a:t>
            </a:r>
            <a:r>
              <a:rPr lang="en-US" b="1" dirty="0" smtClean="0"/>
              <a:t>Washington</a:t>
            </a:r>
            <a:endParaRPr lang="en-US" b="1" dirty="0" smtClean="0"/>
          </a:p>
          <a:p>
            <a:pPr lvl="1"/>
            <a:r>
              <a:rPr lang="en-US" b="1" dirty="0" err="1" smtClean="0"/>
              <a:t>Danyal</a:t>
            </a:r>
            <a:r>
              <a:rPr lang="en-US" b="1" dirty="0" smtClean="0"/>
              <a:t> Ansari</a:t>
            </a:r>
          </a:p>
          <a:p>
            <a:pPr lvl="1"/>
            <a:r>
              <a:rPr lang="en-US" b="1" dirty="0" smtClean="0"/>
              <a:t>Jayden </a:t>
            </a:r>
            <a:r>
              <a:rPr lang="en-US" b="1" dirty="0" err="1" smtClean="0"/>
              <a:t>Giap</a:t>
            </a:r>
            <a:endParaRPr lang="en-US" b="1" dirty="0" smtClean="0"/>
          </a:p>
          <a:p>
            <a:pPr lvl="1"/>
            <a:r>
              <a:rPr lang="en-US" b="1" dirty="0" smtClean="0"/>
              <a:t>David </a:t>
            </a:r>
            <a:r>
              <a:rPr lang="en-US" b="1" dirty="0" err="1" smtClean="0"/>
              <a:t>Halatek</a:t>
            </a:r>
            <a:endParaRPr lang="en-US" b="1" dirty="0" smtClean="0"/>
          </a:p>
          <a:p>
            <a:pPr lvl="1"/>
            <a:r>
              <a:rPr lang="en-US" b="1" dirty="0" smtClean="0"/>
              <a:t>Jack Hinds</a:t>
            </a:r>
          </a:p>
          <a:p>
            <a:pPr lvl="1"/>
            <a:r>
              <a:rPr lang="en-US" b="1" dirty="0" smtClean="0"/>
              <a:t>Elena Knudsen</a:t>
            </a:r>
          </a:p>
          <a:p>
            <a:pPr lvl="1"/>
            <a:r>
              <a:rPr lang="en-US" b="1" dirty="0" smtClean="0"/>
              <a:t>Audrey Wallace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Group </a:t>
            </a:r>
            <a:r>
              <a:rPr lang="en-US" b="1" dirty="0" smtClean="0"/>
              <a:t>Jefferson</a:t>
            </a:r>
            <a:endParaRPr lang="en-US" b="1" dirty="0" smtClean="0"/>
          </a:p>
          <a:p>
            <a:pPr lvl="1"/>
            <a:r>
              <a:rPr lang="en-US" b="1" dirty="0" smtClean="0"/>
              <a:t>Jordan Atkinson</a:t>
            </a:r>
          </a:p>
          <a:p>
            <a:pPr lvl="1"/>
            <a:r>
              <a:rPr lang="en-US" b="1" dirty="0" smtClean="0"/>
              <a:t>Nick </a:t>
            </a:r>
            <a:r>
              <a:rPr lang="en-US" b="1" dirty="0" err="1" smtClean="0"/>
              <a:t>Benik</a:t>
            </a:r>
            <a:endParaRPr lang="en-US" b="1" dirty="0" smtClean="0"/>
          </a:p>
          <a:p>
            <a:pPr lvl="1"/>
            <a:r>
              <a:rPr lang="en-US" b="1" dirty="0" smtClean="0"/>
              <a:t>Allison </a:t>
            </a:r>
            <a:r>
              <a:rPr lang="en-US" b="1" dirty="0" err="1" smtClean="0"/>
              <a:t>DeRoche</a:t>
            </a:r>
            <a:endParaRPr lang="en-US" b="1" dirty="0" smtClean="0"/>
          </a:p>
          <a:p>
            <a:pPr lvl="1"/>
            <a:r>
              <a:rPr lang="en-US" b="1" dirty="0" smtClean="0"/>
              <a:t>Paige Martin</a:t>
            </a:r>
          </a:p>
          <a:p>
            <a:pPr lvl="1"/>
            <a:r>
              <a:rPr lang="en-US" b="1" dirty="0" smtClean="0"/>
              <a:t>Ian </a:t>
            </a:r>
            <a:r>
              <a:rPr lang="en-US" b="1" dirty="0" err="1" smtClean="0"/>
              <a:t>Urton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3603" y="1370350"/>
            <a:ext cx="3662597" cy="5487650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Franklin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Fiona Benson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Thomas Brown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Grayson </a:t>
            </a:r>
            <a:r>
              <a:rPr lang="en-US" b="1" dirty="0" err="1" smtClean="0"/>
              <a:t>Giugno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Chris </a:t>
            </a:r>
            <a:r>
              <a:rPr lang="en-US" b="1" dirty="0" err="1" smtClean="0"/>
              <a:t>Nalley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Alexis Robertson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Erika </a:t>
            </a:r>
            <a:r>
              <a:rPr lang="en-US" b="1" dirty="0" err="1" smtClean="0"/>
              <a:t>Ruskie</a:t>
            </a:r>
            <a:endParaRPr lang="en-US" b="1" dirty="0" smtClean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Madison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Joe Berry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Josh Coleman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Ellie Harris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Maria Horney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Rachel </a:t>
            </a:r>
            <a:r>
              <a:rPr lang="en-US" b="1" dirty="0" err="1" smtClean="0"/>
              <a:t>Mehl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Ryan </a:t>
            </a:r>
            <a:r>
              <a:rPr lang="en-US" b="1" dirty="0" err="1" smtClean="0"/>
              <a:t>Sprumont</a:t>
            </a:r>
            <a:endParaRPr lang="en-US" b="1" dirty="0" smtClean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Adams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Ryan Best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Kayla Cook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Alex </a:t>
            </a:r>
            <a:r>
              <a:rPr lang="en-US" b="1" dirty="0" err="1" smtClean="0"/>
              <a:t>Corsar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Amber Harvey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Alex </a:t>
            </a:r>
            <a:r>
              <a:rPr lang="en-US" b="1" dirty="0" err="1" smtClean="0"/>
              <a:t>Juzwick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Braden </a:t>
            </a:r>
            <a:r>
              <a:rPr lang="en-US" b="1" dirty="0" err="1" smtClean="0"/>
              <a:t>Nease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19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Period Group Assignments-Founding Fathers Musical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Group </a:t>
            </a:r>
            <a:r>
              <a:rPr lang="en-US" b="1" dirty="0" smtClean="0"/>
              <a:t>Franklin</a:t>
            </a:r>
            <a:endParaRPr lang="en-US" b="1" dirty="0" smtClean="0"/>
          </a:p>
          <a:p>
            <a:pPr lvl="1"/>
            <a:r>
              <a:rPr lang="en-US" b="1" dirty="0" smtClean="0"/>
              <a:t>Averi </a:t>
            </a:r>
            <a:r>
              <a:rPr lang="en-US" b="1" dirty="0" err="1" smtClean="0"/>
              <a:t>Bogan</a:t>
            </a:r>
            <a:endParaRPr lang="en-US" b="1" dirty="0" smtClean="0"/>
          </a:p>
          <a:p>
            <a:pPr lvl="1"/>
            <a:r>
              <a:rPr lang="en-US" b="1" dirty="0" smtClean="0"/>
              <a:t>Qwest </a:t>
            </a:r>
            <a:r>
              <a:rPr lang="en-US" b="1" dirty="0" err="1" smtClean="0"/>
              <a:t>Cockman</a:t>
            </a:r>
            <a:endParaRPr lang="en-US" b="1" dirty="0" smtClean="0"/>
          </a:p>
          <a:p>
            <a:pPr lvl="1"/>
            <a:r>
              <a:rPr lang="en-US" b="1" dirty="0" smtClean="0"/>
              <a:t>Ana Jimenez</a:t>
            </a:r>
          </a:p>
          <a:p>
            <a:pPr lvl="1"/>
            <a:r>
              <a:rPr lang="en-US" b="1" dirty="0" smtClean="0"/>
              <a:t>Ryan Kelly</a:t>
            </a:r>
          </a:p>
          <a:p>
            <a:pPr lvl="1"/>
            <a:r>
              <a:rPr lang="en-US" b="1" dirty="0" smtClean="0"/>
              <a:t>Alex Norris</a:t>
            </a:r>
          </a:p>
          <a:p>
            <a:r>
              <a:rPr lang="en-US" b="1" dirty="0" smtClean="0"/>
              <a:t>Group </a:t>
            </a:r>
            <a:r>
              <a:rPr lang="en-US" b="1" dirty="0" smtClean="0"/>
              <a:t>Madison</a:t>
            </a:r>
            <a:endParaRPr lang="en-US" b="1" dirty="0" smtClean="0"/>
          </a:p>
          <a:p>
            <a:pPr lvl="1"/>
            <a:r>
              <a:rPr lang="en-US" b="1" dirty="0" smtClean="0"/>
              <a:t>Angelo Bryan</a:t>
            </a:r>
          </a:p>
          <a:p>
            <a:pPr lvl="1"/>
            <a:r>
              <a:rPr lang="en-US" b="1" dirty="0" smtClean="0"/>
              <a:t>Hayden Davis</a:t>
            </a:r>
          </a:p>
          <a:p>
            <a:pPr lvl="1"/>
            <a:r>
              <a:rPr lang="en-US" b="1" dirty="0" smtClean="0"/>
              <a:t>Evan Dorsey</a:t>
            </a:r>
          </a:p>
          <a:p>
            <a:pPr lvl="1"/>
            <a:r>
              <a:rPr lang="en-US" b="1" dirty="0" smtClean="0"/>
              <a:t>Madison Ford</a:t>
            </a:r>
          </a:p>
          <a:p>
            <a:pPr lvl="1"/>
            <a:r>
              <a:rPr lang="en-US" b="1" dirty="0" smtClean="0"/>
              <a:t>Angela Maxwell</a:t>
            </a:r>
          </a:p>
          <a:p>
            <a:r>
              <a:rPr lang="en-US" b="1" dirty="0" smtClean="0"/>
              <a:t>Group </a:t>
            </a:r>
            <a:r>
              <a:rPr lang="en-US" b="1" dirty="0" smtClean="0"/>
              <a:t>Washington</a:t>
            </a:r>
            <a:endParaRPr lang="en-US" b="1" dirty="0" smtClean="0"/>
          </a:p>
          <a:p>
            <a:pPr lvl="1"/>
            <a:r>
              <a:rPr lang="en-US" b="1" dirty="0" smtClean="0"/>
              <a:t>Khoi Bui</a:t>
            </a:r>
          </a:p>
          <a:p>
            <a:pPr lvl="1"/>
            <a:r>
              <a:rPr lang="en-US" b="1" dirty="0" err="1" smtClean="0"/>
              <a:t>Nydra</a:t>
            </a:r>
            <a:r>
              <a:rPr lang="en-US" b="1" dirty="0" smtClean="0"/>
              <a:t> </a:t>
            </a:r>
            <a:r>
              <a:rPr lang="en-US" b="1" dirty="0" err="1" smtClean="0"/>
              <a:t>Furr</a:t>
            </a:r>
            <a:endParaRPr lang="en-US" b="1" dirty="0" smtClean="0"/>
          </a:p>
          <a:p>
            <a:pPr lvl="1"/>
            <a:r>
              <a:rPr lang="en-US" b="1" dirty="0"/>
              <a:t>Evan </a:t>
            </a:r>
            <a:r>
              <a:rPr lang="en-US" b="1" dirty="0" smtClean="0"/>
              <a:t>Hrbek</a:t>
            </a:r>
          </a:p>
          <a:p>
            <a:pPr lvl="1"/>
            <a:r>
              <a:rPr lang="en-US" b="1" dirty="0" smtClean="0"/>
              <a:t>Max Howard</a:t>
            </a:r>
          </a:p>
          <a:p>
            <a:pPr lvl="1"/>
            <a:r>
              <a:rPr lang="en-US" b="1" dirty="0" smtClean="0"/>
              <a:t>Nick </a:t>
            </a:r>
            <a:r>
              <a:rPr lang="en-US" b="1" dirty="0" err="1" smtClean="0"/>
              <a:t>Percise</a:t>
            </a:r>
            <a:endParaRPr lang="en-US" b="1" dirty="0" smtClean="0"/>
          </a:p>
          <a:p>
            <a:pPr lvl="1"/>
            <a:r>
              <a:rPr lang="en-US" b="1" dirty="0" smtClean="0"/>
              <a:t>Caitlin Singleton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1"/>
            <a:ext cx="3505200" cy="4267199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Jefferson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Luke </a:t>
            </a:r>
            <a:r>
              <a:rPr lang="en-US" b="1" dirty="0" err="1" smtClean="0"/>
              <a:t>Bundros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Desiree Davis-Crabtree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Alex Good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Morgan Whitt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James </a:t>
            </a:r>
            <a:r>
              <a:rPr lang="en-US" b="1" dirty="0" err="1" smtClean="0"/>
              <a:t>Riemesch</a:t>
            </a:r>
            <a:endParaRPr lang="en-US" b="1" dirty="0" smtClean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Group </a:t>
            </a:r>
            <a:r>
              <a:rPr lang="en-US" b="1" dirty="0" smtClean="0"/>
              <a:t>Adams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Andrew </a:t>
            </a:r>
            <a:r>
              <a:rPr lang="en-US" b="1" dirty="0" err="1" smtClean="0"/>
              <a:t>Ciampi</a:t>
            </a:r>
            <a:endParaRPr lang="en-US" b="1" dirty="0" smtClean="0"/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Cameron Hogan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Lillie Moran</a:t>
            </a:r>
          </a:p>
          <a:p>
            <a:pPr lvl="1" fontAlgn="auto">
              <a:spcAft>
                <a:spcPts val="0"/>
              </a:spcAft>
            </a:pPr>
            <a:r>
              <a:rPr lang="en-US" b="1" dirty="0" smtClean="0"/>
              <a:t>Phillip Ross</a:t>
            </a:r>
          </a:p>
          <a:p>
            <a:pPr lvl="1" fontAlgn="auto">
              <a:spcAft>
                <a:spcPts val="0"/>
              </a:spcAft>
            </a:pPr>
            <a:r>
              <a:rPr lang="en-US" b="1" dirty="0" err="1" smtClean="0"/>
              <a:t>Calyn</a:t>
            </a:r>
            <a:r>
              <a:rPr lang="en-US" b="1" dirty="0" smtClean="0"/>
              <a:t> </a:t>
            </a:r>
            <a:r>
              <a:rPr lang="en-US" b="1" dirty="0" err="1" smtClean="0"/>
              <a:t>Teemsma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35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Father’s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As a group, review the </a:t>
            </a:r>
            <a:r>
              <a:rPr lang="en-US" u="sng" dirty="0" smtClean="0"/>
              <a:t>GRASPS outline </a:t>
            </a:r>
            <a:r>
              <a:rPr lang="en-US" dirty="0" smtClean="0"/>
              <a:t>and </a:t>
            </a:r>
            <a:r>
              <a:rPr lang="en-US" u="sng" dirty="0" smtClean="0"/>
              <a:t>rubric</a:t>
            </a:r>
          </a:p>
          <a:p>
            <a:pPr lvl="1"/>
            <a:r>
              <a:rPr lang="en-US" u="sng" dirty="0" smtClean="0"/>
              <a:t>Performance</a:t>
            </a:r>
            <a:r>
              <a:rPr lang="en-US" dirty="0" smtClean="0"/>
              <a:t>:  Discuss your strengths, potential contributions and comfort level (Does anyone play an instrument?  Sing?  Dance? </a:t>
            </a:r>
            <a:r>
              <a:rPr lang="en-US" dirty="0"/>
              <a:t>What can your role be</a:t>
            </a:r>
            <a:r>
              <a:rPr lang="en-US" dirty="0" smtClean="0"/>
              <a:t>?  Have you helped to choreograph a performance?)</a:t>
            </a:r>
          </a:p>
          <a:p>
            <a:pPr lvl="1"/>
            <a:r>
              <a:rPr lang="en-US" u="sng" dirty="0" smtClean="0"/>
              <a:t>Research</a:t>
            </a:r>
            <a:r>
              <a:rPr lang="en-US" dirty="0" smtClean="0"/>
              <a:t>:  Start individually with the following suggestions located under Unit 3 Resources:</a:t>
            </a:r>
          </a:p>
          <a:p>
            <a:pPr lvl="2"/>
            <a:r>
              <a:rPr lang="en-US" dirty="0" smtClean="0"/>
              <a:t>Secondary Source:  Gordon Wood, </a:t>
            </a:r>
            <a:r>
              <a:rPr lang="en-US" i="1" dirty="0" smtClean="0"/>
              <a:t>Revolutionary Characters, </a:t>
            </a:r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Secondary Source:  Gordon Wood’s essay on your specific character</a:t>
            </a:r>
          </a:p>
          <a:p>
            <a:pPr lvl="2"/>
            <a:r>
              <a:rPr lang="en-US" dirty="0" smtClean="0"/>
              <a:t>Source links:  Founding Father’s </a:t>
            </a:r>
          </a:p>
          <a:p>
            <a:pPr lvl="2"/>
            <a:r>
              <a:rPr lang="en-US" dirty="0" smtClean="0"/>
              <a:t>Primary source online data bases:  Library of Congress, Gilder </a:t>
            </a:r>
            <a:r>
              <a:rPr lang="en-US" dirty="0" err="1" smtClean="0"/>
              <a:t>Lehrman</a:t>
            </a:r>
            <a:r>
              <a:rPr lang="en-US" dirty="0" smtClean="0"/>
              <a:t> Institute, National Humanities Center</a:t>
            </a:r>
          </a:p>
          <a:p>
            <a:pPr lvl="1"/>
            <a:r>
              <a:rPr lang="en-US" u="sng" dirty="0" smtClean="0"/>
              <a:t>Next steps</a:t>
            </a:r>
            <a:r>
              <a:rPr lang="en-US" dirty="0" smtClean="0"/>
              <a:t>:  </a:t>
            </a:r>
          </a:p>
          <a:p>
            <a:pPr lvl="2"/>
            <a:r>
              <a:rPr lang="en-US" dirty="0" smtClean="0"/>
              <a:t>What needs to happen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 Franklin, Testimony Against the Stamp Act, 1765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Q:  What used to be the pride of the Americas?</a:t>
            </a:r>
          </a:p>
          <a:p>
            <a:r>
              <a:rPr lang="en-US" dirty="0" smtClean="0"/>
              <a:t>A:  To indulge in the fashions and manufactures of Great Britain</a:t>
            </a:r>
          </a:p>
          <a:p>
            <a:endParaRPr lang="en-US" dirty="0"/>
          </a:p>
          <a:p>
            <a:r>
              <a:rPr lang="en-US" dirty="0" smtClean="0"/>
              <a:t>Q:  What is now their pride?</a:t>
            </a:r>
          </a:p>
          <a:p>
            <a:r>
              <a:rPr lang="en-US" dirty="0" smtClean="0"/>
              <a:t>A:  To wear their old clothes over again, till they can make new ones.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90688"/>
            <a:ext cx="381000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Dickinson, Letters from a Farmer in Pennsylvania, 1767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“Here we may observe an authority expressly claimed and exerted to impose duties on these colonies, not for the regulation of trade, not for the preservation or promotion of a mutually beneficial intercourse between the several constituent parts of the empire…but for the single purpose of levying money upon us.  This I call an innovation, and a most dangerous innovation”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73200"/>
            <a:ext cx="3478306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Thomas Paine’s </a:t>
            </a:r>
            <a:r>
              <a:rPr lang="en-US" i="1" dirty="0">
                <a:latin typeface="+mn-lt"/>
              </a:rPr>
              <a:t>Common Sense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sz="2500" i="1" dirty="0" smtClean="0"/>
              <a:t>Published on January 10, 1776 in Philadelphia</a:t>
            </a:r>
          </a:p>
          <a:p>
            <a:r>
              <a:rPr lang="en-US" sz="2500" i="1" dirty="0" smtClean="0"/>
              <a:t>Sold up to 150,000 copies in American and England</a:t>
            </a:r>
          </a:p>
          <a:p>
            <a:r>
              <a:rPr lang="en-US" sz="2500" i="1" dirty="0" smtClean="0"/>
              <a:t>Written by an Englishman who had only been in American for 15 months</a:t>
            </a:r>
          </a:p>
          <a:p>
            <a:r>
              <a:rPr lang="en-US" sz="2500" i="1" dirty="0" smtClean="0"/>
              <a:t>Expressed America’s pent up rage against the mother country in “fighting” words</a:t>
            </a:r>
          </a:p>
          <a:p>
            <a:r>
              <a:rPr lang="en-US" sz="2500" i="1" dirty="0" smtClean="0"/>
              <a:t>His common language helped convince common folk to rise up against British tyranny</a:t>
            </a:r>
          </a:p>
          <a:p>
            <a:endParaRPr lang="en-US" sz="2500" dirty="0" smtClean="0"/>
          </a:p>
          <a:p>
            <a:endParaRPr lang="en-US" sz="2500" dirty="0"/>
          </a:p>
        </p:txBody>
      </p:sp>
      <p:pic>
        <p:nvPicPr>
          <p:cNvPr id="11272" name="Picture 8" descr="File:Thomas Paine by Matthew Pratt, 1785-9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743325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Historian Gordon Wood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on Thomas Paine</a:t>
            </a:r>
            <a:endParaRPr lang="en-US" i="1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114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“Something about him bothered members of the American gentry…he lacked connections.”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“What was frightening to authorities about his writings was not so much what he said but how he said it and to whom”</a:t>
            </a:r>
          </a:p>
          <a:p>
            <a:endParaRPr lang="en-US" dirty="0" smtClean="0"/>
          </a:p>
        </p:txBody>
      </p:sp>
      <p:pic>
        <p:nvPicPr>
          <p:cNvPr id="7" name="Picture 8" descr="File:Thomas Paine by Matthew Pratt, 1785-9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743325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Paine Argued…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315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was absurd for an island (England) to rule a continent (America).</a:t>
            </a:r>
          </a:p>
          <a:p>
            <a:r>
              <a:rPr lang="en-US" dirty="0" smtClean="0"/>
              <a:t>America was not a "British nation"; it was composed of influences and peoples from all of Europe. </a:t>
            </a:r>
          </a:p>
          <a:p>
            <a:r>
              <a:rPr lang="en-US" dirty="0" smtClean="0"/>
              <a:t>The distance between the two nations made governing the colonies from England tough. </a:t>
            </a:r>
          </a:p>
          <a:p>
            <a:r>
              <a:rPr lang="en-US" dirty="0" smtClean="0"/>
              <a:t>Britain ruled the colonies for its own benefit, and did not consider the best interests of the colonists in governing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Paine, Common Sense, 1776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6482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“But Britain is the parent country say some.  Then the more shame upon her conduct.  Even brutes  do not devour their young:  nor savages make war upon their families.”</a:t>
            </a:r>
          </a:p>
          <a:p>
            <a:r>
              <a:rPr lang="en-US" dirty="0" smtClean="0"/>
              <a:t>“There is something very absurd, in supposing a continent to be perpetually governed by an island.”</a:t>
            </a:r>
          </a:p>
          <a:p>
            <a:r>
              <a:rPr lang="en-US" dirty="0" smtClean="0"/>
              <a:t>“In America, the law is King.”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81200"/>
            <a:ext cx="3347574" cy="41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 Ringer:  Founding </a:t>
            </a:r>
            <a:r>
              <a:rPr lang="en-US" dirty="0" smtClean="0"/>
              <a:t>Father’s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As a group, review the </a:t>
            </a:r>
            <a:r>
              <a:rPr lang="en-US" u="sng" dirty="0" smtClean="0"/>
              <a:t>GRASPS outline </a:t>
            </a:r>
            <a:r>
              <a:rPr lang="en-US" dirty="0" smtClean="0"/>
              <a:t>and </a:t>
            </a:r>
            <a:r>
              <a:rPr lang="en-US" u="sng" dirty="0" smtClean="0"/>
              <a:t>rubric</a:t>
            </a:r>
          </a:p>
          <a:p>
            <a:pPr lvl="1"/>
            <a:r>
              <a:rPr lang="en-US" u="sng" dirty="0" smtClean="0"/>
              <a:t>Performance</a:t>
            </a:r>
            <a:r>
              <a:rPr lang="en-US" dirty="0" smtClean="0"/>
              <a:t>:  Discuss your strengths, potential contributions and comfort level (Does anyone play an instrument?  Sing?  Dance? </a:t>
            </a:r>
            <a:r>
              <a:rPr lang="en-US" dirty="0"/>
              <a:t>What can your role be</a:t>
            </a:r>
            <a:r>
              <a:rPr lang="en-US" dirty="0" smtClean="0"/>
              <a:t>?  Have you helped to choreograph a performance?)</a:t>
            </a:r>
          </a:p>
          <a:p>
            <a:pPr lvl="1"/>
            <a:r>
              <a:rPr lang="en-US" u="sng" dirty="0" smtClean="0"/>
              <a:t>Research</a:t>
            </a:r>
            <a:r>
              <a:rPr lang="en-US" dirty="0" smtClean="0"/>
              <a:t>:  Start individually with the following suggestions located under Unit 3 Resources:</a:t>
            </a:r>
          </a:p>
          <a:p>
            <a:pPr lvl="2"/>
            <a:r>
              <a:rPr lang="en-US" dirty="0" smtClean="0"/>
              <a:t>Secondary Source:  Gordon Wood, </a:t>
            </a:r>
            <a:r>
              <a:rPr lang="en-US" i="1" dirty="0" smtClean="0"/>
              <a:t>Revolutionary Characters, </a:t>
            </a:r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Secondary Source:  Gordon Wood’s essay on your specific character</a:t>
            </a:r>
          </a:p>
          <a:p>
            <a:pPr lvl="2"/>
            <a:r>
              <a:rPr lang="en-US" dirty="0" smtClean="0"/>
              <a:t>Source links:  Founding Father’s </a:t>
            </a:r>
          </a:p>
          <a:p>
            <a:pPr lvl="2"/>
            <a:r>
              <a:rPr lang="en-US" dirty="0" smtClean="0"/>
              <a:t>Primary source online data bases:  Library of Congress, Gilder </a:t>
            </a:r>
            <a:r>
              <a:rPr lang="en-US" dirty="0" err="1" smtClean="0"/>
              <a:t>Lehrman</a:t>
            </a:r>
            <a:r>
              <a:rPr lang="en-US" dirty="0" smtClean="0"/>
              <a:t> Institute, National Humanities Center</a:t>
            </a:r>
          </a:p>
          <a:p>
            <a:pPr lvl="1"/>
            <a:r>
              <a:rPr lang="en-US" u="sng" dirty="0" smtClean="0"/>
              <a:t>Next steps</a:t>
            </a:r>
            <a:r>
              <a:rPr lang="en-US" dirty="0" smtClean="0"/>
              <a:t>:  </a:t>
            </a:r>
          </a:p>
          <a:p>
            <a:pPr lvl="2"/>
            <a:r>
              <a:rPr lang="en-US" dirty="0" smtClean="0"/>
              <a:t>What needs to happen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5340</TotalTime>
  <Words>1476</Words>
  <Application>Microsoft Office PowerPoint</Application>
  <PresentationFormat>On-screen Show (4:3)</PresentationFormat>
  <Paragraphs>249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Corbel</vt:lpstr>
      <vt:lpstr>Wingdings</vt:lpstr>
      <vt:lpstr>Wingdings 2</vt:lpstr>
      <vt:lpstr>Wingdings 3</vt:lpstr>
      <vt:lpstr>Module</vt:lpstr>
      <vt:lpstr>Bell Ringer-Document Analysis</vt:lpstr>
      <vt:lpstr>James Otis, The Rights of the British Colonies Asserted, 1764</vt:lpstr>
      <vt:lpstr>Ben Franklin, Testimony Against the Stamp Act, 1765</vt:lpstr>
      <vt:lpstr>John Dickinson, Letters from a Farmer in Pennsylvania, 1767</vt:lpstr>
      <vt:lpstr>Thomas Paine’s Common Sense</vt:lpstr>
      <vt:lpstr>Historian Gordon Wood  on Thomas Paine</vt:lpstr>
      <vt:lpstr>Thomas Paine Argued…</vt:lpstr>
      <vt:lpstr>Thomas Paine, Common Sense, 1776</vt:lpstr>
      <vt:lpstr>Bell Ringer:  Founding Father’s Project</vt:lpstr>
      <vt:lpstr>Halifax Resolves</vt:lpstr>
      <vt:lpstr>Mecklenburg Declaration of Independence</vt:lpstr>
      <vt:lpstr>PowerPoint Presentation</vt:lpstr>
      <vt:lpstr>Thomas Jefferson at the Second Continental Congress</vt:lpstr>
      <vt:lpstr>Historian Gordon Wood  on Thomas Jefferson</vt:lpstr>
      <vt:lpstr>Committee of Five</vt:lpstr>
      <vt:lpstr>John Adams on why Jefferson should write the Declaration of Independence</vt:lpstr>
      <vt:lpstr>John Trumbell  Declaration of Independence</vt:lpstr>
      <vt:lpstr>Interpreting the Declaration</vt:lpstr>
      <vt:lpstr>What does it say?</vt:lpstr>
      <vt:lpstr>What could it have said?</vt:lpstr>
      <vt:lpstr>Who was the audience?</vt:lpstr>
      <vt:lpstr>Misconceptions</vt:lpstr>
      <vt:lpstr>John Trumbell  Declaration of Independence</vt:lpstr>
      <vt:lpstr>Douglas Wilson, “Thomas Jefferson and the Meanings of Liberty”</vt:lpstr>
      <vt:lpstr>First Period Group Assignments-Founding Fathers Musical</vt:lpstr>
      <vt:lpstr>Second Period Group Assignments-Founding Fathers Musical</vt:lpstr>
      <vt:lpstr>Fourth Period Group Assignments-Founding Fathers Musical</vt:lpstr>
      <vt:lpstr>Founding Father’s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- 10/26/2009</dc:title>
  <dc:creator>Computer</dc:creator>
  <cp:lastModifiedBy>dedwards4</cp:lastModifiedBy>
  <cp:revision>80</cp:revision>
  <dcterms:created xsi:type="dcterms:W3CDTF">2009-10-26T04:45:30Z</dcterms:created>
  <dcterms:modified xsi:type="dcterms:W3CDTF">2016-10-07T19:01:48Z</dcterms:modified>
</cp:coreProperties>
</file>