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85" r:id="rId3"/>
    <p:sldId id="261" r:id="rId4"/>
    <p:sldId id="294" r:id="rId5"/>
    <p:sldId id="259" r:id="rId6"/>
    <p:sldId id="286" r:id="rId7"/>
    <p:sldId id="283" r:id="rId8"/>
    <p:sldId id="287" r:id="rId9"/>
    <p:sldId id="264" r:id="rId10"/>
    <p:sldId id="265" r:id="rId11"/>
    <p:sldId id="272" r:id="rId12"/>
    <p:sldId id="289" r:id="rId13"/>
    <p:sldId id="290" r:id="rId14"/>
    <p:sldId id="293" r:id="rId15"/>
    <p:sldId id="266" r:id="rId16"/>
    <p:sldId id="278" r:id="rId17"/>
    <p:sldId id="291" r:id="rId18"/>
    <p:sldId id="292" r:id="rId19"/>
    <p:sldId id="280" r:id="rId20"/>
    <p:sldId id="275" r:id="rId21"/>
    <p:sldId id="276" r:id="rId22"/>
    <p:sldId id="295" r:id="rId23"/>
    <p:sldId id="296" r:id="rId24"/>
    <p:sldId id="297" r:id="rId25"/>
    <p:sldId id="29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FF6D0-5219-482D-8C54-249B036EE2A4}" type="datetimeFigureOut">
              <a:rPr lang="en-US" smtClean="0"/>
              <a:t>4/16/2018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86A507-EED1-478C-BD34-1154B03DCAB3}" type="slidenum">
              <a:rPr lang="en-US" smtClean="0"/>
              <a:t>‹#›</a:t>
            </a:fld>
            <a:endParaRPr lang="en-US"/>
          </a:p>
        </p:txBody>
      </p:sp>
    </p:spTree>
    <p:extLst>
      <p:ext uri="{BB962C8B-B14F-4D97-AF65-F5344CB8AC3E}">
        <p14:creationId xmlns:p14="http://schemas.microsoft.com/office/powerpoint/2010/main" val="146915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146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9750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3146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0026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3017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1212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6612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422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29265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0741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4740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1DDCCE-7311-42F2-B4D4-4DE87B34FF8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E7203-33D4-40AC-B59B-4DDE4C193659}" type="slidenum">
              <a:rPr lang="en-US" smtClean="0"/>
              <a:t>‹#›</a:t>
            </a:fld>
            <a:endParaRPr lang="en-US"/>
          </a:p>
        </p:txBody>
      </p:sp>
    </p:spTree>
    <p:extLst>
      <p:ext uri="{BB962C8B-B14F-4D97-AF65-F5344CB8AC3E}">
        <p14:creationId xmlns:p14="http://schemas.microsoft.com/office/powerpoint/2010/main" val="21802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DDCCE-7311-42F2-B4D4-4DE87B34FF8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E7203-33D4-40AC-B59B-4DDE4C193659}" type="slidenum">
              <a:rPr lang="en-US" smtClean="0"/>
              <a:t>‹#›</a:t>
            </a:fld>
            <a:endParaRPr lang="en-US"/>
          </a:p>
        </p:txBody>
      </p:sp>
    </p:spTree>
    <p:extLst>
      <p:ext uri="{BB962C8B-B14F-4D97-AF65-F5344CB8AC3E}">
        <p14:creationId xmlns:p14="http://schemas.microsoft.com/office/powerpoint/2010/main" val="87252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DDCCE-7311-42F2-B4D4-4DE87B34FF8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E7203-33D4-40AC-B59B-4DDE4C193659}" type="slidenum">
              <a:rPr lang="en-US" smtClean="0"/>
              <a:t>‹#›</a:t>
            </a:fld>
            <a:endParaRPr lang="en-US"/>
          </a:p>
        </p:txBody>
      </p:sp>
    </p:spTree>
    <p:extLst>
      <p:ext uri="{BB962C8B-B14F-4D97-AF65-F5344CB8AC3E}">
        <p14:creationId xmlns:p14="http://schemas.microsoft.com/office/powerpoint/2010/main" val="387882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solidFill>
                <a:srgbClr val="DDE9EC"/>
              </a:solidFill>
            </a:endParaRPr>
          </a:p>
        </p:txBody>
      </p:sp>
      <p:sp>
        <p:nvSpPr>
          <p:cNvPr id="17" name="Footer Placeholder 16"/>
          <p:cNvSpPr>
            <a:spLocks noGrp="1"/>
          </p:cNvSpPr>
          <p:nvPr>
            <p:ph type="ftr" sz="quarter" idx="11"/>
          </p:nvPr>
        </p:nvSpPr>
        <p:spPr/>
        <p:txBody>
          <a:bodyPr/>
          <a:lstStyle/>
          <a:p>
            <a:endParaRPr lang="en-US">
              <a:solidFill>
                <a:srgbClr val="DDE9EC"/>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1722CF6-0D07-44DF-93B1-1AF7B7B0E5E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48455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solidFill>
                <a:srgbClr val="DDE9EC"/>
              </a:solidFill>
            </a:endParaRPr>
          </a:p>
        </p:txBody>
      </p:sp>
      <p:sp>
        <p:nvSpPr>
          <p:cNvPr id="5" name="Footer Placeholder 4"/>
          <p:cNvSpPr>
            <a:spLocks noGrp="1"/>
          </p:cNvSpPr>
          <p:nvPr>
            <p:ph type="ftr" sz="quarter" idx="11"/>
          </p:nvPr>
        </p:nvSpPr>
        <p:spPr/>
        <p:txBody>
          <a:bodyPr/>
          <a:lstStyle/>
          <a:p>
            <a:endParaRPr lang="en-US">
              <a:solidFill>
                <a:srgbClr val="DDE9EC"/>
              </a:solidFill>
            </a:endParaRPr>
          </a:p>
        </p:txBody>
      </p:sp>
      <p:sp>
        <p:nvSpPr>
          <p:cNvPr id="6" name="Slide Number Placeholder 5"/>
          <p:cNvSpPr>
            <a:spLocks noGrp="1"/>
          </p:cNvSpPr>
          <p:nvPr>
            <p:ph type="sldNum" sz="quarter" idx="12"/>
          </p:nvPr>
        </p:nvSpPr>
        <p:spPr/>
        <p:txBody>
          <a:bodyPr/>
          <a:lstStyle/>
          <a:p>
            <a:fld id="{466168DB-AE5A-47E8-95A2-10D27F438BE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05774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DE9EC"/>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DDE9EC"/>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180F49B-BF48-4D66-84A1-DC17E853C6D2}" type="slidenum">
              <a:rPr lang="en-US" smtClean="0"/>
              <a:pPr/>
              <a:t>‹#›</a:t>
            </a:fld>
            <a:endParaRPr lang="en-US"/>
          </a:p>
        </p:txBody>
      </p:sp>
    </p:spTree>
    <p:extLst>
      <p:ext uri="{BB962C8B-B14F-4D97-AF65-F5344CB8AC3E}">
        <p14:creationId xmlns:p14="http://schemas.microsoft.com/office/powerpoint/2010/main" val="2302812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2FEB5C5-2391-4CD1-A1F5-F4225042AFB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92459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solidFill>
                <a:srgbClr val="DDE9EC"/>
              </a:solidFill>
            </a:endParaRPr>
          </a:p>
        </p:txBody>
      </p:sp>
      <p:sp>
        <p:nvSpPr>
          <p:cNvPr id="8" name="Footer Placeholder 7"/>
          <p:cNvSpPr>
            <a:spLocks noGrp="1"/>
          </p:cNvSpPr>
          <p:nvPr>
            <p:ph type="ftr" sz="quarter" idx="11"/>
          </p:nvPr>
        </p:nvSpPr>
        <p:spPr/>
        <p:txBody>
          <a:bodyPr/>
          <a:lstStyle/>
          <a:p>
            <a:endParaRPr lang="en-US">
              <a:solidFill>
                <a:srgbClr val="DDE9EC"/>
              </a:solidFill>
            </a:endParaRPr>
          </a:p>
        </p:txBody>
      </p:sp>
      <p:sp>
        <p:nvSpPr>
          <p:cNvPr id="9" name="Slide Number Placeholder 8"/>
          <p:cNvSpPr>
            <a:spLocks noGrp="1"/>
          </p:cNvSpPr>
          <p:nvPr>
            <p:ph type="sldNum" sz="quarter" idx="12"/>
          </p:nvPr>
        </p:nvSpPr>
        <p:spPr/>
        <p:txBody>
          <a:bodyPr/>
          <a:lstStyle/>
          <a:p>
            <a:fld id="{DAA01772-8D60-4C21-87BB-245084BF6E45}"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16072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DDE9EC"/>
              </a:solidFill>
            </a:endParaRPr>
          </a:p>
        </p:txBody>
      </p:sp>
      <p:sp>
        <p:nvSpPr>
          <p:cNvPr id="4" name="Footer Placeholder 3"/>
          <p:cNvSpPr>
            <a:spLocks noGrp="1"/>
          </p:cNvSpPr>
          <p:nvPr>
            <p:ph type="ftr" sz="quarter" idx="11"/>
          </p:nvPr>
        </p:nvSpPr>
        <p:spPr/>
        <p:txBody>
          <a:bodyPr/>
          <a:lstStyle/>
          <a:p>
            <a:endParaRPr lang="en-US">
              <a:solidFill>
                <a:srgbClr val="DDE9EC"/>
              </a:solidFill>
            </a:endParaRPr>
          </a:p>
        </p:txBody>
      </p:sp>
      <p:sp>
        <p:nvSpPr>
          <p:cNvPr id="5" name="Slide Number Placeholder 4"/>
          <p:cNvSpPr>
            <a:spLocks noGrp="1"/>
          </p:cNvSpPr>
          <p:nvPr>
            <p:ph type="sldNum" sz="quarter" idx="12"/>
          </p:nvPr>
        </p:nvSpPr>
        <p:spPr/>
        <p:txBody>
          <a:bodyPr/>
          <a:lstStyle/>
          <a:p>
            <a:fld id="{69BF6EF8-61BE-4632-AFA4-9F2B6F529FBA}" type="slidenum">
              <a:rPr lang="en-US" smtClean="0"/>
              <a:pPr/>
              <a:t>‹#›</a:t>
            </a:fld>
            <a:endParaRPr lang="en-US"/>
          </a:p>
        </p:txBody>
      </p:sp>
    </p:spTree>
    <p:extLst>
      <p:ext uri="{BB962C8B-B14F-4D97-AF65-F5344CB8AC3E}">
        <p14:creationId xmlns:p14="http://schemas.microsoft.com/office/powerpoint/2010/main" val="1673037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DDE9EC"/>
              </a:solidFill>
            </a:endParaRPr>
          </a:p>
        </p:txBody>
      </p:sp>
      <p:sp>
        <p:nvSpPr>
          <p:cNvPr id="3" name="Footer Placeholder 2"/>
          <p:cNvSpPr>
            <a:spLocks noGrp="1"/>
          </p:cNvSpPr>
          <p:nvPr>
            <p:ph type="ftr" sz="quarter" idx="11"/>
          </p:nvPr>
        </p:nvSpPr>
        <p:spPr/>
        <p:txBody>
          <a:bodyPr/>
          <a:lstStyle/>
          <a:p>
            <a:endParaRPr lang="en-US">
              <a:solidFill>
                <a:srgbClr val="DDE9EC"/>
              </a:solidFill>
            </a:endParaRPr>
          </a:p>
        </p:txBody>
      </p:sp>
      <p:sp>
        <p:nvSpPr>
          <p:cNvPr id="4" name="Slide Number Placeholder 3"/>
          <p:cNvSpPr>
            <a:spLocks noGrp="1"/>
          </p:cNvSpPr>
          <p:nvPr>
            <p:ph type="sldNum" sz="quarter" idx="12"/>
          </p:nvPr>
        </p:nvSpPr>
        <p:spPr/>
        <p:txBody>
          <a:bodyPr/>
          <a:lstStyle/>
          <a:p>
            <a:fld id="{828D3C3F-18F3-49C0-934A-F8CE268AB3C5}" type="slidenum">
              <a:rPr lang="en-US" smtClean="0"/>
              <a:pPr/>
              <a:t>‹#›</a:t>
            </a:fld>
            <a:endParaRPr lang="en-US"/>
          </a:p>
        </p:txBody>
      </p:sp>
    </p:spTree>
    <p:extLst>
      <p:ext uri="{BB962C8B-B14F-4D97-AF65-F5344CB8AC3E}">
        <p14:creationId xmlns:p14="http://schemas.microsoft.com/office/powerpoint/2010/main" val="124929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104E0A42-5D00-4415-BF8E-6CB947A46B7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1315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DDCCE-7311-42F2-B4D4-4DE87B34FF8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E7203-33D4-40AC-B59B-4DDE4C193659}" type="slidenum">
              <a:rPr lang="en-US" smtClean="0"/>
              <a:t>‹#›</a:t>
            </a:fld>
            <a:endParaRPr lang="en-US"/>
          </a:p>
        </p:txBody>
      </p:sp>
    </p:spTree>
    <p:extLst>
      <p:ext uri="{BB962C8B-B14F-4D97-AF65-F5344CB8AC3E}">
        <p14:creationId xmlns:p14="http://schemas.microsoft.com/office/powerpoint/2010/main" val="151871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DDE9EC"/>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DDE9EC"/>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1DF4DD00-D877-4E8E-B32A-53EFE5FE575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577572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DDE9EC"/>
              </a:solidFill>
            </a:endParaRPr>
          </a:p>
        </p:txBody>
      </p:sp>
      <p:sp>
        <p:nvSpPr>
          <p:cNvPr id="5" name="Footer Placeholder 4"/>
          <p:cNvSpPr>
            <a:spLocks noGrp="1"/>
          </p:cNvSpPr>
          <p:nvPr>
            <p:ph type="ftr" sz="quarter" idx="11"/>
          </p:nvPr>
        </p:nvSpPr>
        <p:spPr/>
        <p:txBody>
          <a:bodyPr/>
          <a:lstStyle/>
          <a:p>
            <a:endParaRPr lang="en-US">
              <a:solidFill>
                <a:srgbClr val="DDE9EC"/>
              </a:solidFill>
            </a:endParaRPr>
          </a:p>
        </p:txBody>
      </p:sp>
      <p:sp>
        <p:nvSpPr>
          <p:cNvPr id="6" name="Slide Number Placeholder 5"/>
          <p:cNvSpPr>
            <a:spLocks noGrp="1"/>
          </p:cNvSpPr>
          <p:nvPr>
            <p:ph type="sldNum" sz="quarter" idx="12"/>
          </p:nvPr>
        </p:nvSpPr>
        <p:spPr/>
        <p:txBody>
          <a:bodyPr/>
          <a:lstStyle/>
          <a:p>
            <a:fld id="{0C4F9692-3E68-4C62-A0B7-6B49D57E6815}" type="slidenum">
              <a:rPr lang="en-US" smtClean="0"/>
              <a:pPr/>
              <a:t>‹#›</a:t>
            </a:fld>
            <a:endParaRPr lang="en-US"/>
          </a:p>
        </p:txBody>
      </p:sp>
    </p:spTree>
    <p:extLst>
      <p:ext uri="{BB962C8B-B14F-4D97-AF65-F5344CB8AC3E}">
        <p14:creationId xmlns:p14="http://schemas.microsoft.com/office/powerpoint/2010/main" val="2558367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DDE9EC"/>
              </a:solidFill>
            </a:endParaRPr>
          </a:p>
        </p:txBody>
      </p:sp>
      <p:sp>
        <p:nvSpPr>
          <p:cNvPr id="5" name="Footer Placeholder 4"/>
          <p:cNvSpPr>
            <a:spLocks noGrp="1"/>
          </p:cNvSpPr>
          <p:nvPr>
            <p:ph type="ftr" sz="quarter" idx="11"/>
          </p:nvPr>
        </p:nvSpPr>
        <p:spPr/>
        <p:txBody>
          <a:bodyPr/>
          <a:lstStyle/>
          <a:p>
            <a:endParaRPr lang="en-US">
              <a:solidFill>
                <a:srgbClr val="DDE9EC"/>
              </a:solidFill>
            </a:endParaRPr>
          </a:p>
        </p:txBody>
      </p:sp>
      <p:sp>
        <p:nvSpPr>
          <p:cNvPr id="6" name="Slide Number Placeholder 5"/>
          <p:cNvSpPr>
            <a:spLocks noGrp="1"/>
          </p:cNvSpPr>
          <p:nvPr>
            <p:ph type="sldNum" sz="quarter" idx="12"/>
          </p:nvPr>
        </p:nvSpPr>
        <p:spPr/>
        <p:txBody>
          <a:bodyPr/>
          <a:lstStyle/>
          <a:p>
            <a:fld id="{1C012BF2-A0ED-4E58-9112-34A8913A481D}" type="slidenum">
              <a:rPr lang="en-US" smtClean="0"/>
              <a:pPr/>
              <a:t>‹#›</a:t>
            </a:fld>
            <a:endParaRPr lang="en-US"/>
          </a:p>
        </p:txBody>
      </p:sp>
    </p:spTree>
    <p:extLst>
      <p:ext uri="{BB962C8B-B14F-4D97-AF65-F5344CB8AC3E}">
        <p14:creationId xmlns:p14="http://schemas.microsoft.com/office/powerpoint/2010/main" val="826505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DDE9EC"/>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DDE9EC"/>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C19D7FD-DC10-47C4-8DD9-1E3DC02B92D0}" type="slidenum">
              <a:rPr lang="en-US"/>
              <a:pPr/>
              <a:t>‹#›</a:t>
            </a:fld>
            <a:endParaRPr lang="en-US"/>
          </a:p>
        </p:txBody>
      </p:sp>
    </p:spTree>
    <p:extLst>
      <p:ext uri="{BB962C8B-B14F-4D97-AF65-F5344CB8AC3E}">
        <p14:creationId xmlns:p14="http://schemas.microsoft.com/office/powerpoint/2010/main" val="1282374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p:txBody>
          <a:bodyPr/>
          <a:lstStyle>
            <a:lvl1pPr>
              <a:defRPr/>
            </a:lvl1pPr>
          </a:lstStyle>
          <a:p>
            <a:pPr>
              <a:defRPr/>
            </a:pPr>
            <a:endParaRPr lang="en-US">
              <a:solidFill>
                <a:srgbClr val="DDE9EC"/>
              </a:solidFill>
            </a:endParaRPr>
          </a:p>
        </p:txBody>
      </p:sp>
      <p:sp>
        <p:nvSpPr>
          <p:cNvPr id="6" name="Rectangle 27"/>
          <p:cNvSpPr>
            <a:spLocks noGrp="1" noChangeArrowheads="1"/>
          </p:cNvSpPr>
          <p:nvPr>
            <p:ph type="sldNum" sz="quarter" idx="11"/>
          </p:nvPr>
        </p:nvSpPr>
        <p:spPr/>
        <p:txBody>
          <a:bodyPr/>
          <a:lstStyle>
            <a:lvl1pPr>
              <a:defRPr/>
            </a:lvl1pPr>
          </a:lstStyle>
          <a:p>
            <a:pPr>
              <a:defRPr/>
            </a:pPr>
            <a:fld id="{B676ABD9-38BE-45A1-9D08-73FDAAED44EE}" type="slidenum">
              <a:rPr lang="en-US"/>
              <a:pPr>
                <a:defRPr/>
              </a:pPr>
              <a:t>‹#›</a:t>
            </a:fld>
            <a:endParaRPr lang="en-US"/>
          </a:p>
        </p:txBody>
      </p:sp>
      <p:sp>
        <p:nvSpPr>
          <p:cNvPr id="7" name="Rectangle 28"/>
          <p:cNvSpPr>
            <a:spLocks noGrp="1" noChangeArrowheads="1"/>
          </p:cNvSpPr>
          <p:nvPr>
            <p:ph type="dt" sz="half" idx="12"/>
          </p:nvPr>
        </p:nvSpPr>
        <p:spPr/>
        <p:txBody>
          <a:bodyPr/>
          <a:lstStyle>
            <a:lvl1pPr>
              <a:defRPr/>
            </a:lvl1pPr>
          </a:lstStyle>
          <a:p>
            <a:pPr>
              <a:defRPr/>
            </a:pPr>
            <a:endParaRPr lang="en-US">
              <a:solidFill>
                <a:srgbClr val="DDE9EC"/>
              </a:solidFill>
            </a:endParaRPr>
          </a:p>
        </p:txBody>
      </p:sp>
    </p:spTree>
    <p:extLst>
      <p:ext uri="{BB962C8B-B14F-4D97-AF65-F5344CB8AC3E}">
        <p14:creationId xmlns:p14="http://schemas.microsoft.com/office/powerpoint/2010/main" val="346566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DDE9EC"/>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DDE9EC"/>
              </a:solidFill>
            </a:endParaRPr>
          </a:p>
        </p:txBody>
      </p:sp>
      <p:sp>
        <p:nvSpPr>
          <p:cNvPr id="7" name="Rectangle 156"/>
          <p:cNvSpPr>
            <a:spLocks noGrp="1" noChangeArrowheads="1"/>
          </p:cNvSpPr>
          <p:nvPr>
            <p:ph type="sldNum" sz="quarter" idx="12"/>
          </p:nvPr>
        </p:nvSpPr>
        <p:spPr>
          <a:ln/>
        </p:spPr>
        <p:txBody>
          <a:bodyPr/>
          <a:lstStyle>
            <a:lvl1pPr>
              <a:defRPr/>
            </a:lvl1pPr>
          </a:lstStyle>
          <a:p>
            <a:pPr>
              <a:defRPr/>
            </a:pPr>
            <a:fld id="{59262CDD-CD41-43B8-8626-370E324E9665}" type="slidenum">
              <a:rPr lang="en-US"/>
              <a:pPr>
                <a:defRPr/>
              </a:pPr>
              <a:t>‹#›</a:t>
            </a:fld>
            <a:endParaRPr lang="en-US"/>
          </a:p>
        </p:txBody>
      </p:sp>
    </p:spTree>
    <p:extLst>
      <p:ext uri="{BB962C8B-B14F-4D97-AF65-F5344CB8AC3E}">
        <p14:creationId xmlns:p14="http://schemas.microsoft.com/office/powerpoint/2010/main" val="143321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DDCCE-7311-42F2-B4D4-4DE87B34FF8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E7203-33D4-40AC-B59B-4DDE4C193659}" type="slidenum">
              <a:rPr lang="en-US" smtClean="0"/>
              <a:t>‹#›</a:t>
            </a:fld>
            <a:endParaRPr lang="en-US"/>
          </a:p>
        </p:txBody>
      </p:sp>
    </p:spTree>
    <p:extLst>
      <p:ext uri="{BB962C8B-B14F-4D97-AF65-F5344CB8AC3E}">
        <p14:creationId xmlns:p14="http://schemas.microsoft.com/office/powerpoint/2010/main" val="133268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1DDCCE-7311-42F2-B4D4-4DE87B34FF8F}"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E7203-33D4-40AC-B59B-4DDE4C193659}" type="slidenum">
              <a:rPr lang="en-US" smtClean="0"/>
              <a:t>‹#›</a:t>
            </a:fld>
            <a:endParaRPr lang="en-US"/>
          </a:p>
        </p:txBody>
      </p:sp>
    </p:spTree>
    <p:extLst>
      <p:ext uri="{BB962C8B-B14F-4D97-AF65-F5344CB8AC3E}">
        <p14:creationId xmlns:p14="http://schemas.microsoft.com/office/powerpoint/2010/main" val="123229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1DDCCE-7311-42F2-B4D4-4DE87B34FF8F}"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E7203-33D4-40AC-B59B-4DDE4C193659}" type="slidenum">
              <a:rPr lang="en-US" smtClean="0"/>
              <a:t>‹#›</a:t>
            </a:fld>
            <a:endParaRPr lang="en-US"/>
          </a:p>
        </p:txBody>
      </p:sp>
    </p:spTree>
    <p:extLst>
      <p:ext uri="{BB962C8B-B14F-4D97-AF65-F5344CB8AC3E}">
        <p14:creationId xmlns:p14="http://schemas.microsoft.com/office/powerpoint/2010/main" val="32083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1DDCCE-7311-42F2-B4D4-4DE87B34FF8F}"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E7203-33D4-40AC-B59B-4DDE4C193659}" type="slidenum">
              <a:rPr lang="en-US" smtClean="0"/>
              <a:t>‹#›</a:t>
            </a:fld>
            <a:endParaRPr lang="en-US"/>
          </a:p>
        </p:txBody>
      </p:sp>
    </p:spTree>
    <p:extLst>
      <p:ext uri="{BB962C8B-B14F-4D97-AF65-F5344CB8AC3E}">
        <p14:creationId xmlns:p14="http://schemas.microsoft.com/office/powerpoint/2010/main" val="44735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DDCCE-7311-42F2-B4D4-4DE87B34FF8F}"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E7203-33D4-40AC-B59B-4DDE4C193659}" type="slidenum">
              <a:rPr lang="en-US" smtClean="0"/>
              <a:t>‹#›</a:t>
            </a:fld>
            <a:endParaRPr lang="en-US"/>
          </a:p>
        </p:txBody>
      </p:sp>
    </p:spTree>
    <p:extLst>
      <p:ext uri="{BB962C8B-B14F-4D97-AF65-F5344CB8AC3E}">
        <p14:creationId xmlns:p14="http://schemas.microsoft.com/office/powerpoint/2010/main" val="129034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DDCCE-7311-42F2-B4D4-4DE87B34FF8F}"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E7203-33D4-40AC-B59B-4DDE4C193659}" type="slidenum">
              <a:rPr lang="en-US" smtClean="0"/>
              <a:t>‹#›</a:t>
            </a:fld>
            <a:endParaRPr lang="en-US"/>
          </a:p>
        </p:txBody>
      </p:sp>
    </p:spTree>
    <p:extLst>
      <p:ext uri="{BB962C8B-B14F-4D97-AF65-F5344CB8AC3E}">
        <p14:creationId xmlns:p14="http://schemas.microsoft.com/office/powerpoint/2010/main" val="45879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DDCCE-7311-42F2-B4D4-4DE87B34FF8F}"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E7203-33D4-40AC-B59B-4DDE4C193659}" type="slidenum">
              <a:rPr lang="en-US" smtClean="0"/>
              <a:t>‹#›</a:t>
            </a:fld>
            <a:endParaRPr lang="en-US"/>
          </a:p>
        </p:txBody>
      </p:sp>
    </p:spTree>
    <p:extLst>
      <p:ext uri="{BB962C8B-B14F-4D97-AF65-F5344CB8AC3E}">
        <p14:creationId xmlns:p14="http://schemas.microsoft.com/office/powerpoint/2010/main" val="326092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DDCCE-7311-42F2-B4D4-4DE87B34FF8F}" type="datetimeFigureOut">
              <a:rPr lang="en-US" smtClean="0"/>
              <a:t>4/16/2018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E7203-33D4-40AC-B59B-4DDE4C193659}" type="slidenum">
              <a:rPr lang="en-US" smtClean="0"/>
              <a:t>‹#›</a:t>
            </a:fld>
            <a:endParaRPr lang="en-US"/>
          </a:p>
        </p:txBody>
      </p:sp>
    </p:spTree>
    <p:extLst>
      <p:ext uri="{BB962C8B-B14F-4D97-AF65-F5344CB8AC3E}">
        <p14:creationId xmlns:p14="http://schemas.microsoft.com/office/powerpoint/2010/main" val="407266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pPr>
            <a:endParaRPr lang="en-US">
              <a:solidFill>
                <a:srgbClr val="DDE9EC"/>
              </a:solidFill>
              <a:latin typeface="Arial" charset="0"/>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pPr>
            <a:endParaRPr lang="en-US">
              <a:solidFill>
                <a:srgbClr val="DDE9EC"/>
              </a:solidFill>
              <a:latin typeface="Arial" charset="0"/>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base">
              <a:spcBef>
                <a:spcPct val="0"/>
              </a:spcBef>
              <a:spcAft>
                <a:spcPct val="0"/>
              </a:spcAft>
            </a:pPr>
            <a:fld id="{77FFCB3A-07E3-4627-9E89-AB69D5A0738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15814025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hyperlink" Target="http://www.youtube.com/watch?v=n6LXEoqdRAo"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hyperlink" Target="http://youtu.be/kRPgjM3xEbY?t=56s"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nps.gov/articles/trumanatomicbomb.htm"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Warm Up Activity</a:t>
            </a:r>
            <a:endParaRPr lang="en-US" dirty="0"/>
          </a:p>
        </p:txBody>
      </p:sp>
      <p:sp>
        <p:nvSpPr>
          <p:cNvPr id="3" name="Content Placeholder 2"/>
          <p:cNvSpPr>
            <a:spLocks noGrp="1"/>
          </p:cNvSpPr>
          <p:nvPr>
            <p:ph idx="1"/>
          </p:nvPr>
        </p:nvSpPr>
        <p:spPr>
          <a:xfrm>
            <a:off x="457200" y="1600200"/>
            <a:ext cx="7924800" cy="4800600"/>
          </a:xfrm>
        </p:spPr>
        <p:txBody>
          <a:bodyPr>
            <a:normAutofit/>
          </a:bodyPr>
          <a:lstStyle/>
          <a:p>
            <a:pPr lvl="1">
              <a:defRPr/>
            </a:pPr>
            <a:r>
              <a:rPr lang="en-US" dirty="0" smtClean="0"/>
              <a:t>Use the battles summary sheet that you researched for the European and Pacific Theaters of War</a:t>
            </a:r>
          </a:p>
          <a:p>
            <a:pPr lvl="1">
              <a:defRPr/>
            </a:pPr>
            <a:r>
              <a:rPr lang="en-US" dirty="0" smtClean="0"/>
              <a:t>Which two battles for each of the theaters do  you feel were the biggest turning points of the war?  Why?</a:t>
            </a:r>
            <a:endParaRPr lang="en-US" dirty="0"/>
          </a:p>
        </p:txBody>
      </p:sp>
    </p:spTree>
    <p:extLst>
      <p:ext uri="{BB962C8B-B14F-4D97-AF65-F5344CB8AC3E}">
        <p14:creationId xmlns:p14="http://schemas.microsoft.com/office/powerpoint/2010/main" val="897538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descr="Seconde-guerre-mondiale-debarquement-LCVP-6juin1944"/>
          <p:cNvPicPr>
            <a:picLocks noChangeAspect="1" noChangeArrowheads="1"/>
          </p:cNvPicPr>
          <p:nvPr/>
        </p:nvPicPr>
        <p:blipFill>
          <a:blip r:embed="rId3" cstate="print"/>
          <a:srcRect/>
          <a:stretch>
            <a:fillRect/>
          </a:stretch>
        </p:blipFill>
        <p:spPr bwMode="auto">
          <a:xfrm>
            <a:off x="0" y="0"/>
            <a:ext cx="9144000" cy="6834188"/>
          </a:xfrm>
          <a:prstGeom prst="rect">
            <a:avLst/>
          </a:prstGeom>
          <a:noFill/>
        </p:spPr>
      </p:pic>
    </p:spTree>
    <p:extLst>
      <p:ext uri="{BB962C8B-B14F-4D97-AF65-F5344CB8AC3E}">
        <p14:creationId xmlns:p14="http://schemas.microsoft.com/office/powerpoint/2010/main" val="1623870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hoto-D-Day"/>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spTree>
    <p:extLst>
      <p:ext uri="{BB962C8B-B14F-4D97-AF65-F5344CB8AC3E}">
        <p14:creationId xmlns:p14="http://schemas.microsoft.com/office/powerpoint/2010/main" val="471968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onormay564p1"/>
          <p:cNvPicPr>
            <a:picLocks noChangeAspect="1" noChangeArrowheads="1"/>
          </p:cNvPicPr>
          <p:nvPr/>
        </p:nvPicPr>
        <p:blipFill>
          <a:blip r:embed="rId3" cstate="print"/>
          <a:srcRect/>
          <a:stretch>
            <a:fillRect/>
          </a:stretch>
        </p:blipFill>
        <p:spPr bwMode="auto">
          <a:xfrm>
            <a:off x="3657600" y="2030413"/>
            <a:ext cx="5486400" cy="4827587"/>
          </a:xfrm>
          <a:prstGeom prst="rect">
            <a:avLst/>
          </a:prstGeom>
          <a:noFill/>
          <a:ln w="9525">
            <a:noFill/>
            <a:miter lim="800000"/>
            <a:headEnd/>
            <a:tailEnd/>
          </a:ln>
        </p:spPr>
      </p:pic>
      <p:pic>
        <p:nvPicPr>
          <p:cNvPr id="23555" name="Picture 3" descr="normaninplane"/>
          <p:cNvPicPr>
            <a:picLocks noChangeAspect="1" noChangeArrowheads="1"/>
          </p:cNvPicPr>
          <p:nvPr/>
        </p:nvPicPr>
        <p:blipFill>
          <a:blip r:embed="rId4" cstate="print"/>
          <a:srcRect/>
          <a:stretch>
            <a:fillRect/>
          </a:stretch>
        </p:blipFill>
        <p:spPr bwMode="auto">
          <a:xfrm>
            <a:off x="0" y="2940050"/>
            <a:ext cx="4495800" cy="3917950"/>
          </a:xfrm>
          <a:prstGeom prst="rect">
            <a:avLst/>
          </a:prstGeom>
          <a:noFill/>
          <a:ln w="9525">
            <a:noFill/>
            <a:miter lim="800000"/>
            <a:headEnd/>
            <a:tailEnd/>
          </a:ln>
        </p:spPr>
      </p:pic>
      <p:pic>
        <p:nvPicPr>
          <p:cNvPr id="23556" name="Picture 4" descr="Normandy-35th-Inf-Moves-Up"/>
          <p:cNvPicPr>
            <a:picLocks noChangeAspect="1" noChangeArrowheads="1"/>
          </p:cNvPicPr>
          <p:nvPr/>
        </p:nvPicPr>
        <p:blipFill>
          <a:blip r:embed="rId5" cstate="print"/>
          <a:srcRect/>
          <a:stretch>
            <a:fillRect/>
          </a:stretch>
        </p:blipFill>
        <p:spPr bwMode="auto">
          <a:xfrm>
            <a:off x="0" y="0"/>
            <a:ext cx="4800600" cy="3330575"/>
          </a:xfrm>
          <a:prstGeom prst="rect">
            <a:avLst/>
          </a:prstGeom>
          <a:noFill/>
          <a:ln w="9525">
            <a:noFill/>
            <a:miter lim="800000"/>
            <a:headEnd/>
            <a:tailEnd/>
          </a:ln>
        </p:spPr>
      </p:pic>
      <p:pic>
        <p:nvPicPr>
          <p:cNvPr id="23557" name="Picture 5" descr="Resize%20of%20d-day-beach"/>
          <p:cNvPicPr>
            <a:picLocks noChangeAspect="1" noChangeArrowheads="1"/>
          </p:cNvPicPr>
          <p:nvPr/>
        </p:nvPicPr>
        <p:blipFill>
          <a:blip r:embed="rId6" cstate="print"/>
          <a:srcRect/>
          <a:stretch>
            <a:fillRect/>
          </a:stretch>
        </p:blipFill>
        <p:spPr bwMode="auto">
          <a:xfrm>
            <a:off x="4495800" y="0"/>
            <a:ext cx="4648200" cy="3486150"/>
          </a:xfrm>
          <a:prstGeom prst="rect">
            <a:avLst/>
          </a:prstGeom>
          <a:noFill/>
          <a:ln w="9525">
            <a:noFill/>
            <a:miter lim="800000"/>
            <a:headEnd/>
            <a:tailEnd/>
          </a:ln>
        </p:spPr>
      </p:pic>
    </p:spTree>
    <p:extLst>
      <p:ext uri="{BB962C8B-B14F-4D97-AF65-F5344CB8AC3E}">
        <p14:creationId xmlns:p14="http://schemas.microsoft.com/office/powerpoint/2010/main" val="164398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3657600" cy="1143000"/>
          </a:xfrm>
        </p:spPr>
        <p:txBody>
          <a:bodyPr>
            <a:normAutofit fontScale="90000"/>
          </a:bodyPr>
          <a:lstStyle/>
          <a:p>
            <a:r>
              <a:rPr lang="en-US" dirty="0" smtClean="0"/>
              <a:t>Saving Private Ryan</a:t>
            </a:r>
            <a:endParaRPr lang="en-US" dirty="0"/>
          </a:p>
        </p:txBody>
      </p:sp>
      <p:sp>
        <p:nvSpPr>
          <p:cNvPr id="3" name="Content Placeholder 2"/>
          <p:cNvSpPr>
            <a:spLocks noGrp="1"/>
          </p:cNvSpPr>
          <p:nvPr>
            <p:ph sz="quarter" idx="1"/>
          </p:nvPr>
        </p:nvSpPr>
        <p:spPr>
          <a:xfrm>
            <a:off x="838200" y="2667000"/>
            <a:ext cx="2895600" cy="4572000"/>
          </a:xfrm>
        </p:spPr>
        <p:txBody>
          <a:bodyPr/>
          <a:lstStyle/>
          <a:p>
            <a:r>
              <a:rPr lang="en-US" dirty="0" smtClean="0"/>
              <a:t>1998</a:t>
            </a:r>
          </a:p>
          <a:p>
            <a:r>
              <a:rPr lang="en-US" dirty="0" smtClean="0"/>
              <a:t>Directed by Stephen Spielberg</a:t>
            </a:r>
          </a:p>
          <a:p>
            <a:r>
              <a:rPr lang="en-US" dirty="0" smtClean="0"/>
              <a:t>Starring Tom Hanks</a:t>
            </a:r>
            <a:endParaRPr lang="en-US" dirty="0"/>
          </a:p>
        </p:txBody>
      </p:sp>
      <p:pic>
        <p:nvPicPr>
          <p:cNvPr id="4" name="Picture 3"/>
          <p:cNvPicPr>
            <a:picLocks noChangeAspect="1"/>
          </p:cNvPicPr>
          <p:nvPr/>
        </p:nvPicPr>
        <p:blipFill>
          <a:blip r:embed="rId2"/>
          <a:stretch>
            <a:fillRect/>
          </a:stretch>
        </p:blipFill>
        <p:spPr>
          <a:xfrm>
            <a:off x="4419600" y="457200"/>
            <a:ext cx="4076700" cy="6115050"/>
          </a:xfrm>
          <a:prstGeom prst="rect">
            <a:avLst/>
          </a:prstGeom>
        </p:spPr>
      </p:pic>
    </p:spTree>
    <p:extLst>
      <p:ext uri="{BB962C8B-B14F-4D97-AF65-F5344CB8AC3E}">
        <p14:creationId xmlns:p14="http://schemas.microsoft.com/office/powerpoint/2010/main" val="262345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Normandy (D-Day)</a:t>
            </a:r>
            <a:endParaRPr lang="en-US" dirty="0"/>
          </a:p>
        </p:txBody>
      </p:sp>
      <p:sp>
        <p:nvSpPr>
          <p:cNvPr id="3" name="Content Placeholder 2"/>
          <p:cNvSpPr>
            <a:spLocks noGrp="1"/>
          </p:cNvSpPr>
          <p:nvPr>
            <p:ph sz="quarter" idx="1"/>
          </p:nvPr>
        </p:nvSpPr>
        <p:spPr/>
        <p:txBody>
          <a:bodyPr>
            <a:noAutofit/>
          </a:bodyPr>
          <a:lstStyle/>
          <a:p>
            <a:r>
              <a:rPr lang="en-US" sz="2400" dirty="0"/>
              <a:t>By day’s end, approximately 156,000 Allied troops had successfully stormed Normandy’s beaches</a:t>
            </a:r>
          </a:p>
          <a:p>
            <a:r>
              <a:rPr lang="en-US" sz="2400" dirty="0"/>
              <a:t>4,000 landing craft, 600 warships, 11,000 planes</a:t>
            </a:r>
          </a:p>
          <a:p>
            <a:r>
              <a:rPr lang="en-US" sz="2400" dirty="0"/>
              <a:t>Estimated that more than 4,000 Allied troops lost their lives in the D-Day invasion, with thousands more wounded or missing.</a:t>
            </a:r>
          </a:p>
          <a:p>
            <a:r>
              <a:rPr lang="en-US" sz="2400" dirty="0" smtClean="0"/>
              <a:t>Less </a:t>
            </a:r>
            <a:r>
              <a:rPr lang="en-US" sz="2400" dirty="0"/>
              <a:t>than a week later, on June 11, the beaches were fully secured and over 326,000 troops, more than 50,000 vehicles and some 100,000 tons of equipment had landed at Normandy.</a:t>
            </a:r>
          </a:p>
          <a:p>
            <a:r>
              <a:rPr lang="en-US" sz="2400" dirty="0" smtClean="0"/>
              <a:t>By </a:t>
            </a:r>
            <a:r>
              <a:rPr lang="en-US" sz="2400" dirty="0"/>
              <a:t>the end of August 1944, </a:t>
            </a:r>
            <a:r>
              <a:rPr lang="en-US" sz="2400" dirty="0" smtClean="0"/>
              <a:t>the Allies had liberated Paris and </a:t>
            </a:r>
            <a:r>
              <a:rPr lang="en-US" sz="2400" dirty="0"/>
              <a:t>the Germans had been removed from northwestern </a:t>
            </a:r>
            <a:r>
              <a:rPr lang="en-US" sz="2400" dirty="0" smtClean="0"/>
              <a:t>France</a:t>
            </a:r>
          </a:p>
          <a:p>
            <a:r>
              <a:rPr lang="en-US" sz="2400" dirty="0" smtClean="0"/>
              <a:t>The </a:t>
            </a:r>
            <a:r>
              <a:rPr lang="en-US" sz="2400" dirty="0"/>
              <a:t>Allied forces then prepared to enter Germany, where they would meet up with Soviet troops moving in from the east.</a:t>
            </a:r>
          </a:p>
        </p:txBody>
      </p:sp>
    </p:spTree>
    <p:extLst>
      <p:ext uri="{BB962C8B-B14F-4D97-AF65-F5344CB8AC3E}">
        <p14:creationId xmlns:p14="http://schemas.microsoft.com/office/powerpoint/2010/main" val="56866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81000" y="274638"/>
            <a:ext cx="8305800" cy="1143000"/>
          </a:xfrm>
        </p:spPr>
        <p:txBody>
          <a:bodyPr>
            <a:normAutofit/>
          </a:bodyPr>
          <a:lstStyle/>
          <a:p>
            <a:pPr eaLnBrk="1" hangingPunct="1">
              <a:defRPr/>
            </a:pPr>
            <a:r>
              <a:rPr lang="en-US" sz="4800" b="1" dirty="0" smtClean="0">
                <a:effectLst>
                  <a:outerShdw blurRad="38100" dist="38100" dir="2700000" algn="tl">
                    <a:srgbClr val="000000">
                      <a:alpha val="43137"/>
                    </a:srgbClr>
                  </a:outerShdw>
                </a:effectLst>
              </a:rPr>
              <a:t>Battle of the Bulge</a:t>
            </a:r>
          </a:p>
        </p:txBody>
      </p:sp>
      <p:sp>
        <p:nvSpPr>
          <p:cNvPr id="20483" name="Rectangle 3"/>
          <p:cNvSpPr>
            <a:spLocks noGrp="1" noRot="1" noChangeArrowheads="1"/>
          </p:cNvSpPr>
          <p:nvPr>
            <p:ph type="body" idx="1"/>
          </p:nvPr>
        </p:nvSpPr>
        <p:spPr>
          <a:xfrm>
            <a:off x="362803" y="1828800"/>
            <a:ext cx="8686800" cy="4572000"/>
          </a:xfrm>
        </p:spPr>
        <p:txBody>
          <a:bodyPr>
            <a:normAutofit/>
          </a:bodyPr>
          <a:lstStyle/>
          <a:p>
            <a:pPr>
              <a:lnSpc>
                <a:spcPct val="90000"/>
              </a:lnSpc>
              <a:defRPr/>
            </a:pPr>
            <a:r>
              <a:rPr lang="en-US" sz="2800" dirty="0" smtClean="0"/>
              <a:t>Last major counteroffensive of the Germans in World War II</a:t>
            </a:r>
          </a:p>
          <a:p>
            <a:pPr>
              <a:lnSpc>
                <a:spcPct val="90000"/>
              </a:lnSpc>
              <a:defRPr/>
            </a:pPr>
            <a:r>
              <a:rPr lang="en-US" sz="2800" dirty="0" smtClean="0"/>
              <a:t>On </a:t>
            </a:r>
            <a:r>
              <a:rPr lang="en-US" sz="2800" dirty="0"/>
              <a:t>December 16, three German armies (more than a quarter-million troops) launched the deadliest and most desperate battle of the war </a:t>
            </a:r>
          </a:p>
          <a:p>
            <a:pPr eaLnBrk="1" hangingPunct="1">
              <a:lnSpc>
                <a:spcPct val="80000"/>
              </a:lnSpc>
              <a:defRPr/>
            </a:pPr>
            <a:r>
              <a:rPr lang="en-US" sz="2800" dirty="0" smtClean="0"/>
              <a:t>Adolph </a:t>
            </a:r>
            <a:r>
              <a:rPr lang="en-US" sz="2800" dirty="0"/>
              <a:t>Hitler attempted to split the Allied armies in </a:t>
            </a:r>
            <a:r>
              <a:rPr lang="en-US" sz="2800" dirty="0" smtClean="0"/>
              <a:t>Europe </a:t>
            </a:r>
            <a:r>
              <a:rPr lang="en-US" sz="2800" dirty="0"/>
              <a:t>by means of a surprise blitzkrieg </a:t>
            </a:r>
            <a:r>
              <a:rPr lang="en-US" sz="2800" dirty="0" smtClean="0"/>
              <a:t>push </a:t>
            </a:r>
            <a:r>
              <a:rPr lang="en-US" sz="2800" dirty="0"/>
              <a:t>through the </a:t>
            </a:r>
            <a:r>
              <a:rPr lang="en-US" sz="2800" dirty="0" smtClean="0"/>
              <a:t>Ardennes region of southeast Belgium</a:t>
            </a:r>
          </a:p>
          <a:p>
            <a:pPr>
              <a:lnSpc>
                <a:spcPct val="80000"/>
              </a:lnSpc>
              <a:defRPr/>
            </a:pPr>
            <a:r>
              <a:rPr lang="en-US" sz="2800" dirty="0" smtClean="0"/>
              <a:t>This was a repeat </a:t>
            </a:r>
            <a:r>
              <a:rPr lang="en-US" sz="2800" dirty="0"/>
              <a:t>of what the Germans had done three times previously–in September 1870, August 1914, and May 1940.</a:t>
            </a:r>
            <a:endParaRPr lang="en-US" sz="2800" dirty="0" smtClean="0"/>
          </a:p>
          <a:p>
            <a:pPr>
              <a:lnSpc>
                <a:spcPct val="80000"/>
              </a:lnSpc>
              <a:defRPr/>
            </a:pPr>
            <a:r>
              <a:rPr lang="en-US" sz="2800" dirty="0">
                <a:cs typeface="Times New Roman" pitchFamily="18" charset="0"/>
              </a:rPr>
              <a:t>In an attempt to take Antwerp, German tanks broke through American lines (80 mile front)</a:t>
            </a:r>
            <a:r>
              <a:rPr lang="en-US" sz="2800" dirty="0"/>
              <a:t>  </a:t>
            </a:r>
          </a:p>
        </p:txBody>
      </p:sp>
    </p:spTree>
    <p:extLst>
      <p:ext uri="{BB962C8B-B14F-4D97-AF65-F5344CB8AC3E}">
        <p14:creationId xmlns:p14="http://schemas.microsoft.com/office/powerpoint/2010/main" val="1880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arn(inVertic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arn(inVertic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arn(inVertical)">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barn(inVertical)">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barn(inVertical)">
                                      <p:cBhvr>
                                        <p:cTn id="2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ulge"/>
          <p:cNvPicPr>
            <a:picLocks noChangeAspect="1" noChangeArrowheads="1"/>
          </p:cNvPicPr>
          <p:nvPr/>
        </p:nvPicPr>
        <p:blipFill>
          <a:blip r:embed="rId3" cstate="print"/>
          <a:srcRect/>
          <a:stretch>
            <a:fillRect/>
          </a:stretch>
        </p:blipFill>
        <p:spPr bwMode="auto">
          <a:xfrm>
            <a:off x="1066800" y="0"/>
            <a:ext cx="6661150" cy="6858000"/>
          </a:xfrm>
          <a:prstGeom prst="rect">
            <a:avLst/>
          </a:prstGeom>
          <a:noFill/>
          <a:ln w="9525">
            <a:noFill/>
            <a:miter lim="800000"/>
            <a:headEnd/>
            <a:tailEnd/>
          </a:ln>
        </p:spPr>
      </p:pic>
    </p:spTree>
    <p:extLst>
      <p:ext uri="{BB962C8B-B14F-4D97-AF65-F5344CB8AC3E}">
        <p14:creationId xmlns:p14="http://schemas.microsoft.com/office/powerpoint/2010/main" val="3594189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4 Sherman Tanks"/>
          <p:cNvPicPr>
            <a:picLocks noChangeAspect="1" noChangeArrowheads="1"/>
          </p:cNvPicPr>
          <p:nvPr/>
        </p:nvPicPr>
        <p:blipFill>
          <a:blip r:embed="rId3" cstate="print"/>
          <a:srcRect/>
          <a:stretch>
            <a:fillRect/>
          </a:stretch>
        </p:blipFill>
        <p:spPr bwMode="auto">
          <a:xfrm>
            <a:off x="2971800" y="2803525"/>
            <a:ext cx="6172200" cy="4054475"/>
          </a:xfrm>
          <a:prstGeom prst="rect">
            <a:avLst/>
          </a:prstGeom>
          <a:noFill/>
          <a:ln w="9525">
            <a:noFill/>
            <a:miter lim="800000"/>
            <a:headEnd/>
            <a:tailEnd/>
          </a:ln>
        </p:spPr>
      </p:pic>
      <p:pic>
        <p:nvPicPr>
          <p:cNvPr id="28675" name="Picture 3" descr="Mortar Position"/>
          <p:cNvPicPr>
            <a:picLocks noChangeAspect="1" noChangeArrowheads="1"/>
          </p:cNvPicPr>
          <p:nvPr/>
        </p:nvPicPr>
        <p:blipFill>
          <a:blip r:embed="rId4" cstate="print"/>
          <a:srcRect/>
          <a:stretch>
            <a:fillRect/>
          </a:stretch>
        </p:blipFill>
        <p:spPr bwMode="auto">
          <a:xfrm>
            <a:off x="0" y="0"/>
            <a:ext cx="4953000" cy="3254375"/>
          </a:xfrm>
          <a:prstGeom prst="rect">
            <a:avLst/>
          </a:prstGeom>
          <a:noFill/>
          <a:ln w="9525">
            <a:noFill/>
            <a:miter lim="800000"/>
            <a:headEnd/>
            <a:tailEnd/>
          </a:ln>
        </p:spPr>
      </p:pic>
      <p:pic>
        <p:nvPicPr>
          <p:cNvPr id="28676" name="Picture 4" descr="33rd Fighter Group">
            <a:hlinkClick r:id="rId5"/>
          </p:cNvPr>
          <p:cNvPicPr>
            <a:picLocks noChangeAspect="1" noChangeArrowheads="1"/>
          </p:cNvPicPr>
          <p:nvPr/>
        </p:nvPicPr>
        <p:blipFill>
          <a:blip r:embed="rId6" cstate="print"/>
          <a:srcRect/>
          <a:stretch>
            <a:fillRect/>
          </a:stretch>
        </p:blipFill>
        <p:spPr bwMode="auto">
          <a:xfrm>
            <a:off x="4724400" y="0"/>
            <a:ext cx="4419600" cy="2903538"/>
          </a:xfrm>
          <a:prstGeom prst="rect">
            <a:avLst/>
          </a:prstGeom>
          <a:noFill/>
          <a:ln w="9525">
            <a:noFill/>
            <a:miter lim="800000"/>
            <a:headEnd/>
            <a:tailEnd/>
          </a:ln>
        </p:spPr>
      </p:pic>
      <p:pic>
        <p:nvPicPr>
          <p:cNvPr id="28677" name="Picture 6" descr="bulgemap2"/>
          <p:cNvPicPr>
            <a:picLocks noChangeAspect="1" noChangeArrowheads="1"/>
          </p:cNvPicPr>
          <p:nvPr/>
        </p:nvPicPr>
        <p:blipFill>
          <a:blip r:embed="rId7" cstate="print"/>
          <a:srcRect/>
          <a:stretch>
            <a:fillRect/>
          </a:stretch>
        </p:blipFill>
        <p:spPr bwMode="auto">
          <a:xfrm>
            <a:off x="0" y="3048000"/>
            <a:ext cx="4953000" cy="3835400"/>
          </a:xfrm>
          <a:prstGeom prst="rect">
            <a:avLst/>
          </a:prstGeom>
          <a:noFill/>
          <a:ln w="9525">
            <a:noFill/>
            <a:miter lim="800000"/>
            <a:headEnd/>
            <a:tailEnd/>
          </a:ln>
        </p:spPr>
      </p:pic>
    </p:spTree>
    <p:extLst>
      <p:ext uri="{BB962C8B-B14F-4D97-AF65-F5344CB8AC3E}">
        <p14:creationId xmlns:p14="http://schemas.microsoft.com/office/powerpoint/2010/main" val="1985152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dirty="0" smtClean="0"/>
              <a:t>Battle of the Bulge</a:t>
            </a:r>
          </a:p>
        </p:txBody>
      </p:sp>
      <p:sp>
        <p:nvSpPr>
          <p:cNvPr id="22531" name="Rectangle 3"/>
          <p:cNvSpPr>
            <a:spLocks noGrp="1" noRot="1" noChangeArrowheads="1"/>
          </p:cNvSpPr>
          <p:nvPr>
            <p:ph type="body" idx="1"/>
          </p:nvPr>
        </p:nvSpPr>
        <p:spPr>
          <a:xfrm>
            <a:off x="533400" y="1752600"/>
            <a:ext cx="7772400" cy="4572000"/>
          </a:xfrm>
        </p:spPr>
        <p:txBody>
          <a:bodyPr>
            <a:normAutofit/>
          </a:bodyPr>
          <a:lstStyle/>
          <a:p>
            <a:pPr>
              <a:lnSpc>
                <a:spcPct val="80000"/>
              </a:lnSpc>
              <a:defRPr/>
            </a:pPr>
            <a:r>
              <a:rPr lang="en-US" dirty="0" smtClean="0"/>
              <a:t>The </a:t>
            </a:r>
            <a:r>
              <a:rPr lang="en-US" dirty="0"/>
              <a:t>Allied line took on the appearance of a large bulge, giving rise to the battle’s </a:t>
            </a:r>
            <a:r>
              <a:rPr lang="en-US" dirty="0" smtClean="0"/>
              <a:t>name</a:t>
            </a:r>
          </a:p>
          <a:p>
            <a:pPr>
              <a:lnSpc>
                <a:spcPct val="80000"/>
              </a:lnSpc>
              <a:defRPr/>
            </a:pPr>
            <a:r>
              <a:rPr lang="en-US" dirty="0"/>
              <a:t>Caught off-guard, American units fought desperate battles to stem the German advance at St.-</a:t>
            </a:r>
            <a:r>
              <a:rPr lang="en-US" dirty="0" err="1"/>
              <a:t>Vith</a:t>
            </a:r>
            <a:r>
              <a:rPr lang="en-US" dirty="0"/>
              <a:t>, </a:t>
            </a:r>
            <a:r>
              <a:rPr lang="en-US" dirty="0" err="1"/>
              <a:t>Elsenborn</a:t>
            </a:r>
            <a:r>
              <a:rPr lang="en-US" dirty="0"/>
              <a:t> Ridge, </a:t>
            </a:r>
            <a:r>
              <a:rPr lang="en-US" dirty="0" err="1"/>
              <a:t>Houffalize</a:t>
            </a:r>
            <a:r>
              <a:rPr lang="en-US" dirty="0"/>
              <a:t> and Bastogne</a:t>
            </a:r>
            <a:r>
              <a:rPr lang="en-US" dirty="0" smtClean="0"/>
              <a:t>.</a:t>
            </a:r>
            <a:endParaRPr lang="en-US" dirty="0">
              <a:cs typeface="Times New Roman" pitchFamily="18" charset="0"/>
            </a:endParaRPr>
          </a:p>
          <a:p>
            <a:pPr>
              <a:lnSpc>
                <a:spcPct val="90000"/>
              </a:lnSpc>
              <a:defRPr/>
            </a:pPr>
            <a:r>
              <a:rPr lang="en-US" dirty="0" smtClean="0"/>
              <a:t>Lieutenant </a:t>
            </a:r>
            <a:r>
              <a:rPr lang="en-US" dirty="0"/>
              <a:t>General George S. Patton’s </a:t>
            </a:r>
            <a:r>
              <a:rPr lang="en-US" dirty="0" smtClean="0"/>
              <a:t>turned </a:t>
            </a:r>
            <a:r>
              <a:rPr lang="en-US" dirty="0"/>
              <a:t>the Third Army ninety degrees from Lorraine to relieve the </a:t>
            </a:r>
            <a:r>
              <a:rPr lang="en-US" dirty="0" smtClean="0"/>
              <a:t>town </a:t>
            </a:r>
            <a:r>
              <a:rPr lang="en-US" dirty="0"/>
              <a:t>of Bastogne </a:t>
            </a:r>
            <a:r>
              <a:rPr lang="en-US" dirty="0" smtClean="0"/>
              <a:t>to stop the </a:t>
            </a:r>
            <a:r>
              <a:rPr lang="en-US" dirty="0"/>
              <a:t>German counteroffensive. </a:t>
            </a:r>
            <a:endParaRPr lang="en-US" dirty="0" smtClean="0"/>
          </a:p>
          <a:p>
            <a:pPr>
              <a:lnSpc>
                <a:spcPct val="90000"/>
              </a:lnSpc>
              <a:defRPr/>
            </a:pPr>
            <a:r>
              <a:rPr lang="en-US" dirty="0" smtClean="0"/>
              <a:t>The </a:t>
            </a:r>
            <a:r>
              <a:rPr lang="en-US" dirty="0"/>
              <a:t>Battle of the Bulge was the costliest action ever fought by the U.S. Army, which suffered over 100,000 casualties</a:t>
            </a:r>
            <a:r>
              <a:rPr lang="en-US" dirty="0" smtClean="0"/>
              <a:t>.</a:t>
            </a:r>
            <a:endParaRPr lang="en-US" dirty="0" smtClean="0">
              <a:latin typeface="Times" pitchFamily="18" charset="0"/>
              <a:cs typeface="Times New Roman" pitchFamily="18" charset="0"/>
            </a:endParaRPr>
          </a:p>
          <a:p>
            <a:pPr eaLnBrk="1" hangingPunct="1">
              <a:lnSpc>
                <a:spcPct val="90000"/>
              </a:lnSpc>
              <a:defRPr/>
            </a:pPr>
            <a:r>
              <a:rPr lang="en-US" dirty="0" smtClean="0">
                <a:cs typeface="Times New Roman" pitchFamily="18" charset="0"/>
              </a:rPr>
              <a:t>120,000 Germans died </a:t>
            </a:r>
            <a:r>
              <a:rPr lang="en-US" dirty="0" smtClean="0">
                <a:latin typeface="Times" pitchFamily="18" charset="0"/>
                <a:cs typeface="Times New Roman" pitchFamily="18" charset="0"/>
              </a:rPr>
              <a:t> </a:t>
            </a:r>
          </a:p>
          <a:p>
            <a:pPr eaLnBrk="1" hangingPunct="1">
              <a:lnSpc>
                <a:spcPct val="90000"/>
              </a:lnSpc>
              <a:defRPr/>
            </a:pPr>
            <a:endParaRPr lang="en-US" dirty="0" smtClean="0"/>
          </a:p>
        </p:txBody>
      </p:sp>
    </p:spTree>
    <p:extLst>
      <p:ext uri="{BB962C8B-B14F-4D97-AF65-F5344CB8AC3E}">
        <p14:creationId xmlns:p14="http://schemas.microsoft.com/office/powerpoint/2010/main" val="144864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fade">
                                      <p:cBhvr>
                                        <p:cTn id="14" dur="1000"/>
                                        <p:tgtEl>
                                          <p:spTgt spid="22531">
                                            <p:txEl>
                                              <p:pRg st="1" end="1"/>
                                            </p:txEl>
                                          </p:spTgt>
                                        </p:tgtEl>
                                      </p:cBhvr>
                                    </p:animEffect>
                                    <p:anim calcmode="lin" valueType="num">
                                      <p:cBhvr>
                                        <p:cTn id="15"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1000"/>
                                        <p:tgtEl>
                                          <p:spTgt spid="22531">
                                            <p:txEl>
                                              <p:pRg st="2" end="2"/>
                                            </p:txEl>
                                          </p:spTgt>
                                        </p:tgtEl>
                                      </p:cBhvr>
                                    </p:animEffect>
                                    <p:anim calcmode="lin" valueType="num">
                                      <p:cBhvr>
                                        <p:cTn id="22"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Effect transition="in" filter="fade">
                                      <p:cBhvr>
                                        <p:cTn id="28" dur="1000"/>
                                        <p:tgtEl>
                                          <p:spTgt spid="22531">
                                            <p:txEl>
                                              <p:pRg st="3" end="3"/>
                                            </p:txEl>
                                          </p:spTgt>
                                        </p:tgtEl>
                                      </p:cBhvr>
                                    </p:animEffect>
                                    <p:anim calcmode="lin" valueType="num">
                                      <p:cBhvr>
                                        <p:cTn id="29"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531">
                                            <p:txEl>
                                              <p:pRg st="4" end="4"/>
                                            </p:txEl>
                                          </p:spTgt>
                                        </p:tgtEl>
                                        <p:attrNameLst>
                                          <p:attrName>style.visibility</p:attrName>
                                        </p:attrNameLst>
                                      </p:cBhvr>
                                      <p:to>
                                        <p:strVal val="visible"/>
                                      </p:to>
                                    </p:set>
                                    <p:animEffect transition="in" filter="fade">
                                      <p:cBhvr>
                                        <p:cTn id="35" dur="1000"/>
                                        <p:tgtEl>
                                          <p:spTgt spid="22531">
                                            <p:txEl>
                                              <p:pRg st="4" end="4"/>
                                            </p:txEl>
                                          </p:spTgt>
                                        </p:tgtEl>
                                      </p:cBhvr>
                                    </p:animEffect>
                                    <p:anim calcmode="lin" valueType="num">
                                      <p:cBhvr>
                                        <p:cTn id="36"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2971800" y="304800"/>
            <a:ext cx="5791200" cy="1143000"/>
          </a:xfrm>
        </p:spPr>
        <p:txBody>
          <a:bodyPr>
            <a:normAutofit/>
          </a:bodyPr>
          <a:lstStyle/>
          <a:p>
            <a:pPr algn="r" eaLnBrk="1" hangingPunct="1">
              <a:defRPr/>
            </a:pPr>
            <a:r>
              <a:rPr lang="en-US" sz="4800" b="1" u="sng" dirty="0" smtClean="0">
                <a:effectLst>
                  <a:outerShdw blurRad="38100" dist="38100" dir="2700000" algn="tl">
                    <a:srgbClr val="000000">
                      <a:alpha val="43137"/>
                    </a:srgbClr>
                  </a:outerShdw>
                </a:effectLst>
              </a:rPr>
              <a:t>The End of Hitler</a:t>
            </a:r>
          </a:p>
        </p:txBody>
      </p:sp>
      <p:sp>
        <p:nvSpPr>
          <p:cNvPr id="67591" name="Rectangle 7"/>
          <p:cNvSpPr>
            <a:spLocks noGrp="1" noRot="1" noChangeArrowheads="1"/>
          </p:cNvSpPr>
          <p:nvPr>
            <p:ph type="body" sz="half" idx="2"/>
          </p:nvPr>
        </p:nvSpPr>
        <p:spPr>
          <a:xfrm>
            <a:off x="4648200" y="1600200"/>
            <a:ext cx="4495800" cy="5181600"/>
          </a:xfrm>
        </p:spPr>
        <p:txBody>
          <a:bodyPr>
            <a:normAutofit/>
          </a:bodyPr>
          <a:lstStyle/>
          <a:p>
            <a:pPr eaLnBrk="1" hangingPunct="1">
              <a:defRPr/>
            </a:pPr>
            <a:r>
              <a:rPr lang="en-US" sz="3200" dirty="0" smtClean="0">
                <a:latin typeface="Tahoma" pitchFamily="34" charset="0"/>
                <a:ea typeface="Tahoma" pitchFamily="34" charset="0"/>
                <a:cs typeface="Tahoma" pitchFamily="34" charset="0"/>
              </a:rPr>
              <a:t>April 30, 1945 Hitler and Eva Braun commit suicide</a:t>
            </a:r>
          </a:p>
          <a:p>
            <a:pPr marL="0" indent="0" eaLnBrk="1" hangingPunct="1">
              <a:buNone/>
              <a:defRPr/>
            </a:pPr>
            <a:endParaRPr lang="en-US" sz="3200" dirty="0" smtClean="0">
              <a:latin typeface="Tahoma" pitchFamily="34" charset="0"/>
              <a:ea typeface="Tahoma" pitchFamily="34" charset="0"/>
              <a:cs typeface="Tahoma" pitchFamily="34" charset="0"/>
            </a:endParaRPr>
          </a:p>
          <a:p>
            <a:pPr eaLnBrk="1" hangingPunct="1">
              <a:defRPr/>
            </a:pPr>
            <a:r>
              <a:rPr lang="en-US" sz="3200" dirty="0" smtClean="0">
                <a:latin typeface="Tahoma" pitchFamily="34" charset="0"/>
                <a:ea typeface="Tahoma" pitchFamily="34" charset="0"/>
                <a:cs typeface="Tahoma" pitchFamily="34" charset="0"/>
              </a:rPr>
              <a:t>Cover of Time magazine May 7, 1945</a:t>
            </a:r>
          </a:p>
          <a:p>
            <a:pPr eaLnBrk="1" hangingPunct="1">
              <a:defRPr/>
            </a:pPr>
            <a:endParaRPr lang="en-US" sz="2800" dirty="0" smtClean="0"/>
          </a:p>
        </p:txBody>
      </p:sp>
      <p:pic>
        <p:nvPicPr>
          <p:cNvPr id="33796" name="Picture 9" descr="Image:Stars &amp; Stripes &amp; Hitler Dead2.jpg"/>
          <p:cNvPicPr>
            <a:picLocks noGrp="1" noChangeAspect="1" noChangeArrowheads="1"/>
          </p:cNvPicPr>
          <p:nvPr>
            <p:ph sz="half" idx="1"/>
          </p:nvPr>
        </p:nvPicPr>
        <p:blipFill>
          <a:blip r:embed="rId3" cstate="print"/>
          <a:srcRect/>
          <a:stretch>
            <a:fillRect/>
          </a:stretch>
        </p:blipFill>
        <p:spPr>
          <a:xfrm>
            <a:off x="-15240" y="0"/>
            <a:ext cx="2765425" cy="4054475"/>
          </a:xfrm>
          <a:noFill/>
        </p:spPr>
      </p:pic>
      <p:pic>
        <p:nvPicPr>
          <p:cNvPr id="33797" name="Picture 5" descr="Image:Hitlertime.jpg"/>
          <p:cNvPicPr>
            <a:picLocks noChangeAspect="1" noChangeArrowheads="1"/>
          </p:cNvPicPr>
          <p:nvPr/>
        </p:nvPicPr>
        <p:blipFill>
          <a:blip r:embed="rId4" cstate="print"/>
          <a:srcRect/>
          <a:stretch>
            <a:fillRect/>
          </a:stretch>
        </p:blipFill>
        <p:spPr bwMode="auto">
          <a:xfrm>
            <a:off x="1524000" y="2667000"/>
            <a:ext cx="3122613" cy="4114800"/>
          </a:xfrm>
          <a:prstGeom prst="rect">
            <a:avLst/>
          </a:prstGeom>
          <a:noFill/>
          <a:ln w="9525">
            <a:noFill/>
            <a:miter lim="800000"/>
            <a:headEnd/>
            <a:tailEnd/>
          </a:ln>
        </p:spPr>
      </p:pic>
    </p:spTree>
    <p:extLst>
      <p:ext uri="{BB962C8B-B14F-4D97-AF65-F5344CB8AC3E}">
        <p14:creationId xmlns:p14="http://schemas.microsoft.com/office/powerpoint/2010/main" val="313983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591">
                                            <p:txEl>
                                              <p:pRg st="0" end="0"/>
                                            </p:txEl>
                                          </p:spTgt>
                                        </p:tgtEl>
                                        <p:attrNameLst>
                                          <p:attrName>style.visibility</p:attrName>
                                        </p:attrNameLst>
                                      </p:cBhvr>
                                      <p:to>
                                        <p:strVal val="visible"/>
                                      </p:to>
                                    </p:set>
                                    <p:animEffect transition="in" filter="barn(inVertical)">
                                      <p:cBhvr>
                                        <p:cTn id="7" dur="500"/>
                                        <p:tgtEl>
                                          <p:spTgt spid="675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7591">
                                            <p:txEl>
                                              <p:pRg st="2" end="2"/>
                                            </p:txEl>
                                          </p:spTgt>
                                        </p:tgtEl>
                                        <p:attrNameLst>
                                          <p:attrName>style.visibility</p:attrName>
                                        </p:attrNameLst>
                                      </p:cBhvr>
                                      <p:to>
                                        <p:strVal val="visible"/>
                                      </p:to>
                                    </p:set>
                                    <p:animEffect transition="in" filter="wipe(down)">
                                      <p:cBhvr>
                                        <p:cTn id="12" dur="500"/>
                                        <p:tgtEl>
                                          <p:spTgt spid="675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NormandySupply">
            <a:hlinkClick r:id="rId3"/>
          </p:cNvPr>
          <p:cNvPicPr>
            <a:picLocks noChangeAspect="1" noChangeArrowheads="1"/>
          </p:cNvPicPr>
          <p:nvPr/>
        </p:nvPicPr>
        <p:blipFill>
          <a:blip r:embed="rId4" cstate="print"/>
          <a:srcRect/>
          <a:stretch>
            <a:fillRect/>
          </a:stretch>
        </p:blipFill>
        <p:spPr bwMode="auto">
          <a:xfrm>
            <a:off x="0" y="0"/>
            <a:ext cx="9144000" cy="6859588"/>
          </a:xfrm>
          <a:prstGeom prst="rect">
            <a:avLst/>
          </a:prstGeom>
          <a:noFill/>
        </p:spPr>
      </p:pic>
      <p:sp>
        <p:nvSpPr>
          <p:cNvPr id="5" name="Rectangle 4"/>
          <p:cNvSpPr/>
          <p:nvPr/>
        </p:nvSpPr>
        <p:spPr>
          <a:xfrm>
            <a:off x="0" y="0"/>
            <a:ext cx="6494984"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en-US" sz="5400" b="1" dirty="0">
                <a:ln w="50800"/>
                <a:solidFill>
                  <a:prstClr val="black">
                    <a:shade val="50000"/>
                  </a:prstClr>
                </a:solidFill>
                <a:latin typeface="Arial" charset="0"/>
              </a:rPr>
              <a:t>D-DAY </a:t>
            </a:r>
            <a:r>
              <a:rPr lang="en-US" sz="5400" dirty="0">
                <a:solidFill>
                  <a:srgbClr val="FF0000"/>
                </a:solidFill>
                <a:latin typeface="Arial" charset="0"/>
              </a:rPr>
              <a:t>June 6, 1944</a:t>
            </a:r>
            <a:endParaRPr lang="en-US" sz="5400" b="1" dirty="0">
              <a:ln w="50800"/>
              <a:solidFill>
                <a:srgbClr val="FF0000"/>
              </a:solidFill>
              <a:latin typeface="Arial" charset="0"/>
            </a:endParaRPr>
          </a:p>
        </p:txBody>
      </p:sp>
    </p:spTree>
    <p:extLst>
      <p:ext uri="{BB962C8B-B14F-4D97-AF65-F5344CB8AC3E}">
        <p14:creationId xmlns:p14="http://schemas.microsoft.com/office/powerpoint/2010/main" val="546257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dirty="0" smtClean="0">
                <a:latin typeface="Times" pitchFamily="18" charset="0"/>
                <a:cs typeface="Times New Roman" pitchFamily="18" charset="0"/>
              </a:rPr>
              <a:t>V-E Day</a:t>
            </a:r>
            <a:r>
              <a:rPr lang="en-US" dirty="0" smtClean="0"/>
              <a:t> </a:t>
            </a:r>
          </a:p>
        </p:txBody>
      </p:sp>
      <p:sp>
        <p:nvSpPr>
          <p:cNvPr id="24579" name="Rectangle 3"/>
          <p:cNvSpPr>
            <a:spLocks noGrp="1" noRot="1" noChangeArrowheads="1"/>
          </p:cNvSpPr>
          <p:nvPr>
            <p:ph type="body" idx="1"/>
          </p:nvPr>
        </p:nvSpPr>
        <p:spPr>
          <a:xfrm>
            <a:off x="381000" y="1447800"/>
            <a:ext cx="8305800" cy="4572000"/>
          </a:xfrm>
        </p:spPr>
        <p:txBody>
          <a:bodyPr/>
          <a:lstStyle/>
          <a:p>
            <a:pPr eaLnBrk="1" hangingPunct="1">
              <a:lnSpc>
                <a:spcPct val="90000"/>
              </a:lnSpc>
              <a:defRPr/>
            </a:pPr>
            <a:r>
              <a:rPr lang="en-US" sz="3200" b="1" dirty="0" smtClean="0">
                <a:latin typeface="Tahoma" pitchFamily="34" charset="0"/>
                <a:ea typeface="Tahoma" pitchFamily="34" charset="0"/>
                <a:cs typeface="Tahoma" pitchFamily="34" charset="0"/>
              </a:rPr>
              <a:t>May 8, 1945</a:t>
            </a:r>
          </a:p>
          <a:p>
            <a:pPr eaLnBrk="1" hangingPunct="1">
              <a:lnSpc>
                <a:spcPct val="90000"/>
              </a:lnSpc>
              <a:defRPr/>
            </a:pPr>
            <a:endParaRPr lang="en-US" sz="3200" b="1" dirty="0" smtClean="0">
              <a:latin typeface="Tahoma" pitchFamily="34" charset="0"/>
              <a:ea typeface="Tahoma" pitchFamily="34" charset="0"/>
              <a:cs typeface="Tahoma" pitchFamily="34" charset="0"/>
            </a:endParaRPr>
          </a:p>
          <a:p>
            <a:pPr eaLnBrk="1" hangingPunct="1">
              <a:lnSpc>
                <a:spcPct val="90000"/>
              </a:lnSpc>
              <a:defRPr/>
            </a:pPr>
            <a:r>
              <a:rPr lang="en-US" sz="3200" b="1" dirty="0" smtClean="0">
                <a:latin typeface="Tahoma" pitchFamily="34" charset="0"/>
                <a:ea typeface="Tahoma" pitchFamily="34" charset="0"/>
                <a:cs typeface="Tahoma" pitchFamily="34" charset="0"/>
              </a:rPr>
              <a:t>General Eisenhower accepted a surrender by the Third Reich</a:t>
            </a:r>
          </a:p>
          <a:p>
            <a:pPr eaLnBrk="1" hangingPunct="1">
              <a:lnSpc>
                <a:spcPct val="90000"/>
              </a:lnSpc>
              <a:buFont typeface="Arial" charset="0"/>
              <a:buNone/>
              <a:defRPr/>
            </a:pPr>
            <a:r>
              <a:rPr lang="en-US" sz="3200" b="1" dirty="0" smtClean="0">
                <a:latin typeface="Tahoma" pitchFamily="34" charset="0"/>
                <a:ea typeface="Tahoma" pitchFamily="34" charset="0"/>
                <a:cs typeface="Tahoma" pitchFamily="34" charset="0"/>
              </a:rPr>
              <a:t> </a:t>
            </a:r>
          </a:p>
          <a:p>
            <a:pPr eaLnBrk="1" hangingPunct="1">
              <a:lnSpc>
                <a:spcPct val="90000"/>
              </a:lnSpc>
              <a:defRPr/>
            </a:pPr>
            <a:r>
              <a:rPr lang="en-US" sz="3200" b="1" dirty="0" smtClean="0">
                <a:latin typeface="Tahoma" pitchFamily="34" charset="0"/>
                <a:ea typeface="Tahoma" pitchFamily="34" charset="0"/>
                <a:cs typeface="Tahoma" pitchFamily="34" charset="0"/>
              </a:rPr>
              <a:t>V-E day = Victory in Europe day</a:t>
            </a:r>
          </a:p>
          <a:p>
            <a:pPr eaLnBrk="1" hangingPunct="1">
              <a:lnSpc>
                <a:spcPct val="90000"/>
              </a:lnSpc>
              <a:buFont typeface="Arial" charset="0"/>
              <a:buNone/>
              <a:defRPr/>
            </a:pPr>
            <a:r>
              <a:rPr lang="en-US" sz="3200" b="1" dirty="0" smtClean="0">
                <a:latin typeface="Tahoma" pitchFamily="34" charset="0"/>
                <a:ea typeface="Tahoma" pitchFamily="34" charset="0"/>
                <a:cs typeface="Tahoma" pitchFamily="34" charset="0"/>
              </a:rPr>
              <a:t> </a:t>
            </a:r>
          </a:p>
          <a:p>
            <a:pPr eaLnBrk="1" hangingPunct="1">
              <a:lnSpc>
                <a:spcPct val="90000"/>
              </a:lnSpc>
              <a:defRPr/>
            </a:pPr>
            <a:r>
              <a:rPr lang="en-US" sz="3200" b="1" dirty="0" smtClean="0">
                <a:latin typeface="Tahoma" pitchFamily="34" charset="0"/>
                <a:ea typeface="Tahoma" pitchFamily="34" charset="0"/>
                <a:cs typeface="Tahoma" pitchFamily="34" charset="0"/>
              </a:rPr>
              <a:t>1</a:t>
            </a:r>
            <a:r>
              <a:rPr lang="en-US" sz="3200" b="1" baseline="30000" dirty="0" smtClean="0">
                <a:latin typeface="Tahoma" pitchFamily="34" charset="0"/>
                <a:ea typeface="Tahoma" pitchFamily="34" charset="0"/>
                <a:cs typeface="Tahoma" pitchFamily="34" charset="0"/>
              </a:rPr>
              <a:t>st</a:t>
            </a:r>
            <a:r>
              <a:rPr lang="en-US" sz="3200" b="1" dirty="0" smtClean="0">
                <a:latin typeface="Tahoma" pitchFamily="34" charset="0"/>
                <a:ea typeface="Tahoma" pitchFamily="34" charset="0"/>
                <a:cs typeface="Tahoma" pitchFamily="34" charset="0"/>
              </a:rPr>
              <a:t> part of War was over</a:t>
            </a:r>
          </a:p>
          <a:p>
            <a:pPr eaLnBrk="1" hangingPunct="1">
              <a:lnSpc>
                <a:spcPct val="90000"/>
              </a:lnSpc>
              <a:buFont typeface="Arial" charset="0"/>
              <a:buNone/>
              <a:defRPr/>
            </a:pPr>
            <a:r>
              <a:rPr lang="en-US" sz="2800" dirty="0" smtClean="0">
                <a:latin typeface="Times" pitchFamily="18" charset="0"/>
                <a:cs typeface="Times New Roman" pitchFamily="18" charset="0"/>
              </a:rPr>
              <a:t> </a:t>
            </a:r>
          </a:p>
        </p:txBody>
      </p:sp>
    </p:spTree>
    <p:extLst>
      <p:ext uri="{BB962C8B-B14F-4D97-AF65-F5344CB8AC3E}">
        <p14:creationId xmlns:p14="http://schemas.microsoft.com/office/powerpoint/2010/main" val="16959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barn(inVertical)">
                                      <p:cBhvr>
                                        <p:cTn id="7" dur="500"/>
                                        <p:tgtEl>
                                          <p:spTgt spid="24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579">
                                            <p:txEl>
                                              <p:pRg st="4" end="4"/>
                                            </p:txEl>
                                          </p:spTgt>
                                        </p:tgtEl>
                                        <p:attrNameLst>
                                          <p:attrName>style.visibility</p:attrName>
                                        </p:attrNameLst>
                                      </p:cBhvr>
                                      <p:to>
                                        <p:strVal val="visible"/>
                                      </p:to>
                                    </p:set>
                                    <p:animEffect transition="in" filter="fade">
                                      <p:cBhvr>
                                        <p:cTn id="12" dur="1000"/>
                                        <p:tgtEl>
                                          <p:spTgt spid="24579">
                                            <p:txEl>
                                              <p:pRg st="4" end="4"/>
                                            </p:txEl>
                                          </p:spTgt>
                                        </p:tgtEl>
                                      </p:cBhvr>
                                    </p:animEffect>
                                    <p:anim calcmode="lin" valueType="num">
                                      <p:cBhvr>
                                        <p:cTn id="13"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animEffect transition="in" filter="fade">
                                      <p:cBhvr>
                                        <p:cTn id="19" dur="1000"/>
                                        <p:tgtEl>
                                          <p:spTgt spid="24579">
                                            <p:txEl>
                                              <p:pRg st="6" end="6"/>
                                            </p:txEl>
                                          </p:spTgt>
                                        </p:tgtEl>
                                      </p:cBhvr>
                                    </p:animEffect>
                                    <p:anim calcmode="lin" valueType="num">
                                      <p:cBhvr>
                                        <p:cTn id="20" dur="1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457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54919"/>
            <a:ext cx="7772400" cy="1143000"/>
          </a:xfrm>
        </p:spPr>
        <p:txBody>
          <a:bodyPr>
            <a:normAutofit fontScale="90000"/>
          </a:bodyPr>
          <a:lstStyle/>
          <a:p>
            <a:r>
              <a:rPr lang="en-US" dirty="0" smtClean="0"/>
              <a:t/>
            </a:r>
            <a:br>
              <a:rPr lang="en-US" dirty="0" smtClean="0"/>
            </a:br>
            <a:r>
              <a:rPr lang="en-US" dirty="0" smtClean="0"/>
              <a:t>Was President Truman justified in using the atomic bomb to end World War 2?</a:t>
            </a:r>
            <a:endParaRPr lang="en-US" dirty="0"/>
          </a:p>
        </p:txBody>
      </p:sp>
      <p:sp>
        <p:nvSpPr>
          <p:cNvPr id="3" name="Content Placeholder 2"/>
          <p:cNvSpPr>
            <a:spLocks noGrp="1"/>
          </p:cNvSpPr>
          <p:nvPr>
            <p:ph sz="quarter" idx="1"/>
          </p:nvPr>
        </p:nvSpPr>
        <p:spPr>
          <a:xfrm>
            <a:off x="685800" y="2297919"/>
            <a:ext cx="7772400" cy="4572000"/>
          </a:xfrm>
        </p:spPr>
        <p:txBody>
          <a:bodyPr/>
          <a:lstStyle/>
          <a:p>
            <a:r>
              <a:rPr lang="en-US" dirty="0" smtClean="0"/>
              <a:t>Access Google Classroom with a partner for an activity on the Pacific Theater and the end of the war.</a:t>
            </a:r>
          </a:p>
          <a:p>
            <a:r>
              <a:rPr lang="en-US" dirty="0" smtClean="0"/>
              <a:t>With a partner, complete the activity in Google Classroom and be prepared to share your thoughts with the your classmates.</a:t>
            </a:r>
            <a:endParaRPr lang="en-US" dirty="0"/>
          </a:p>
        </p:txBody>
      </p:sp>
    </p:spTree>
    <p:extLst>
      <p:ext uri="{BB962C8B-B14F-4D97-AF65-F5344CB8AC3E}">
        <p14:creationId xmlns:p14="http://schemas.microsoft.com/office/powerpoint/2010/main" val="2367693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Assignment</a:t>
            </a:r>
            <a:endParaRPr lang="en-US" dirty="0"/>
          </a:p>
        </p:txBody>
      </p:sp>
      <p:sp>
        <p:nvSpPr>
          <p:cNvPr id="3" name="Content Placeholder 2"/>
          <p:cNvSpPr>
            <a:spLocks noGrp="1"/>
          </p:cNvSpPr>
          <p:nvPr>
            <p:ph sz="quarter" idx="1"/>
          </p:nvPr>
        </p:nvSpPr>
        <p:spPr/>
        <p:txBody>
          <a:bodyPr/>
          <a:lstStyle/>
          <a:p>
            <a:r>
              <a:rPr lang="en-US" dirty="0" smtClean="0"/>
              <a:t>Using the essential question as a guide review the following evidence to draw some conclusions.  Take notes accordingly.</a:t>
            </a:r>
          </a:p>
          <a:p>
            <a:pPr lvl="1"/>
            <a:r>
              <a:rPr lang="en-US" dirty="0" smtClean="0"/>
              <a:t>National </a:t>
            </a:r>
            <a:r>
              <a:rPr lang="en-US" dirty="0" smtClean="0"/>
              <a:t>Park Service Website </a:t>
            </a:r>
          </a:p>
          <a:p>
            <a:pPr lvl="2"/>
            <a:r>
              <a:rPr lang="en-US" dirty="0">
                <a:hlinkClick r:id="rId2"/>
              </a:rPr>
              <a:t>https://</a:t>
            </a:r>
            <a:r>
              <a:rPr lang="en-US" dirty="0" smtClean="0">
                <a:hlinkClick r:id="rId2"/>
              </a:rPr>
              <a:t>www.nps.gov/articles/trumanatomicbomb.htm</a:t>
            </a:r>
            <a:endParaRPr lang="en-US" dirty="0" smtClean="0"/>
          </a:p>
          <a:p>
            <a:pPr lvl="1"/>
            <a:r>
              <a:rPr lang="en-US" dirty="0" smtClean="0"/>
              <a:t>Pro/Con </a:t>
            </a:r>
            <a:r>
              <a:rPr lang="en-US" i="1" dirty="0" smtClean="0"/>
              <a:t>Seattle Times </a:t>
            </a:r>
            <a:r>
              <a:rPr lang="en-US" dirty="0" smtClean="0"/>
              <a:t>article</a:t>
            </a:r>
          </a:p>
          <a:p>
            <a:pPr lvl="1"/>
            <a:r>
              <a:rPr lang="en-US" dirty="0" smtClean="0"/>
              <a:t>Pacific Theater Battles Research</a:t>
            </a:r>
          </a:p>
          <a:p>
            <a:endParaRPr lang="en-US" dirty="0"/>
          </a:p>
        </p:txBody>
      </p:sp>
    </p:spTree>
    <p:extLst>
      <p:ext uri="{BB962C8B-B14F-4D97-AF65-F5344CB8AC3E}">
        <p14:creationId xmlns:p14="http://schemas.microsoft.com/office/powerpoint/2010/main" val="3164484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t>
            </a:r>
            <a:r>
              <a:rPr lang="en-US" dirty="0" smtClean="0"/>
              <a:t>Short Answer Question (SAQ)</a:t>
            </a:r>
            <a:endParaRPr lang="en-US" dirty="0"/>
          </a:p>
        </p:txBody>
      </p:sp>
      <p:sp>
        <p:nvSpPr>
          <p:cNvPr id="3" name="Content Placeholder 2"/>
          <p:cNvSpPr>
            <a:spLocks noGrp="1"/>
          </p:cNvSpPr>
          <p:nvPr>
            <p:ph sz="quarter" idx="1"/>
          </p:nvPr>
        </p:nvSpPr>
        <p:spPr>
          <a:xfrm>
            <a:off x="533400" y="1600200"/>
            <a:ext cx="7772400" cy="4572000"/>
          </a:xfrm>
        </p:spPr>
        <p:txBody>
          <a:bodyPr>
            <a:normAutofit/>
          </a:bodyPr>
          <a:lstStyle/>
          <a:p>
            <a:r>
              <a:rPr lang="en-US" dirty="0" smtClean="0"/>
              <a:t>Using the evidence provided to you in </a:t>
            </a:r>
            <a:r>
              <a:rPr lang="en-US" dirty="0" smtClean="0"/>
              <a:t>class (Pacific Theater Power Point, Website, Pro/Con Article), </a:t>
            </a:r>
            <a:r>
              <a:rPr lang="en-US" dirty="0" smtClean="0"/>
              <a:t>write a group response to the </a:t>
            </a:r>
            <a:r>
              <a:rPr lang="en-US" dirty="0" smtClean="0"/>
              <a:t>following prompt:</a:t>
            </a:r>
            <a:endParaRPr lang="en-US" dirty="0" smtClean="0"/>
          </a:p>
          <a:p>
            <a:pPr marL="514350" indent="-514350">
              <a:buFont typeface="+mj-lt"/>
              <a:buAutoNum type="alphaLcPeriod"/>
            </a:pPr>
            <a:r>
              <a:rPr lang="en-US" dirty="0"/>
              <a:t>What </a:t>
            </a:r>
            <a:r>
              <a:rPr lang="en-US" dirty="0" smtClean="0"/>
              <a:t>do you think were the major factors influencing </a:t>
            </a:r>
            <a:r>
              <a:rPr lang="en-US" dirty="0"/>
              <a:t>President Truman’s decision to use the atomic bomb effectively ending World War II?</a:t>
            </a:r>
          </a:p>
          <a:p>
            <a:pPr marL="514350" indent="-514350">
              <a:buFont typeface="+mj-lt"/>
              <a:buAutoNum type="alphaLcPeriod"/>
            </a:pPr>
            <a:r>
              <a:rPr lang="en-US" dirty="0"/>
              <a:t>Given the pros and cons of using the atomic bomb, and the options available to Truman do you feel he was justified in using the weapon to end World War II? Why or why not?</a:t>
            </a:r>
            <a:endParaRPr lang="en-US" dirty="0"/>
          </a:p>
        </p:txBody>
      </p:sp>
    </p:spTree>
    <p:extLst>
      <p:ext uri="{BB962C8B-B14F-4D97-AF65-F5344CB8AC3E}">
        <p14:creationId xmlns:p14="http://schemas.microsoft.com/office/powerpoint/2010/main" val="2369973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President Harry S. Truman’s Press Release Announcing the Atomic Bombing of Hiroshima on August 6, 1945 and Statement Defending the Use of Atomic </a:t>
            </a:r>
            <a:r>
              <a:rPr lang="en-US" sz="2400" dirty="0" smtClean="0"/>
              <a:t>Weapons</a:t>
            </a:r>
            <a:endParaRPr lang="en-US" sz="2400" dirty="0"/>
          </a:p>
        </p:txBody>
      </p:sp>
      <p:sp>
        <p:nvSpPr>
          <p:cNvPr id="3" name="Content Placeholder 2"/>
          <p:cNvSpPr>
            <a:spLocks noGrp="1"/>
          </p:cNvSpPr>
          <p:nvPr>
            <p:ph sz="quarter" idx="1"/>
          </p:nvPr>
        </p:nvSpPr>
        <p:spPr/>
        <p:txBody>
          <a:bodyPr>
            <a:normAutofit fontScale="70000" lnSpcReduction="20000"/>
          </a:bodyPr>
          <a:lstStyle/>
          <a:p>
            <a:r>
              <a:rPr lang="en-US" dirty="0"/>
              <a:t> </a:t>
            </a:r>
          </a:p>
          <a:p>
            <a:r>
              <a:rPr lang="en-US" dirty="0"/>
              <a:t>“...The Japanese began the war from the air at Pearl Harbor. They have been repaid many fold. And the end is not yet. With this bomb we have now added a new and revolutionary increase in destruction to supplement the growing power of our armed forces. In their present form these bombs are now in production and even more powerful forms are in development.  We are now prepared to obliterate more rapidly and completely every productive enterprise the Japanese have above ground in any city. We shall destroy their docks, their factories, and their communications. Let there be no mistake; we shall completely destroy Japan's power to make war... It was to spare the Japanese people from utter destruction that the ultimatum of July 26... Their leaders promptly rejected that ultimatum. If they do not now accept our terms they may expect a rain of ruin from the air, the like of which has never been seen on this earth.”</a:t>
            </a:r>
          </a:p>
          <a:p>
            <a:r>
              <a:rPr lang="en-US" dirty="0"/>
              <a:t> </a:t>
            </a:r>
          </a:p>
          <a:p>
            <a:r>
              <a:rPr lang="en-US" dirty="0"/>
              <a:t>“We have used it against those who attacked without warning at Pearl Harbor, against those who have abandoned the pretense of obeying international laws of warfare. We have used it to shorten the agony of war, in order to save the lives of thousands and thousands of young Americans.”</a:t>
            </a:r>
          </a:p>
          <a:p>
            <a:endParaRPr lang="en-US" dirty="0"/>
          </a:p>
        </p:txBody>
      </p:sp>
    </p:spTree>
    <p:extLst>
      <p:ext uri="{BB962C8B-B14F-4D97-AF65-F5344CB8AC3E}">
        <p14:creationId xmlns:p14="http://schemas.microsoft.com/office/powerpoint/2010/main" val="140009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print"/>
          <a:srcRect/>
          <a:stretch>
            <a:fillRect/>
          </a:stretch>
        </p:blipFill>
        <p:spPr bwMode="auto">
          <a:xfrm>
            <a:off x="6553201" y="3358677"/>
            <a:ext cx="2590800" cy="3499324"/>
          </a:xfrm>
          <a:prstGeom prst="rect">
            <a:avLst/>
          </a:prstGeom>
          <a:noFill/>
          <a:ln w="9525">
            <a:noFill/>
            <a:miter lim="800000"/>
            <a:headEnd/>
            <a:tailEnd/>
          </a:ln>
          <a:effectLst/>
        </p:spPr>
      </p:pic>
      <p:sp>
        <p:nvSpPr>
          <p:cNvPr id="6" name="Text Box 6"/>
          <p:cNvSpPr txBox="1">
            <a:spLocks noChangeArrowheads="1"/>
          </p:cNvSpPr>
          <p:nvPr/>
        </p:nvSpPr>
        <p:spPr bwMode="auto">
          <a:xfrm rot="20476052">
            <a:off x="3628220" y="5373216"/>
            <a:ext cx="3227388" cy="823913"/>
          </a:xfrm>
          <a:prstGeom prst="rect">
            <a:avLst/>
          </a:prstGeom>
          <a:noFill/>
          <a:ln w="9525">
            <a:noFill/>
            <a:miter lim="800000"/>
            <a:headEnd/>
            <a:tailEnd/>
          </a:ln>
          <a:effectLst/>
        </p:spPr>
        <p:txBody>
          <a:bodyPr wrap="none">
            <a:spAutoFit/>
          </a:bodyPr>
          <a:lstStyle/>
          <a:p>
            <a:pPr algn="ctr" fontAlgn="base">
              <a:spcBef>
                <a:spcPct val="0"/>
              </a:spcBef>
              <a:spcAft>
                <a:spcPct val="0"/>
              </a:spcAft>
              <a:tabLst>
                <a:tab pos="838200" algn="l"/>
              </a:tabLst>
            </a:pPr>
            <a:r>
              <a:rPr lang="en-US" sz="2800" b="1" dirty="0">
                <a:solidFill>
                  <a:srgbClr val="9FB8CD"/>
                </a:solidFill>
                <a:latin typeface="Arial" charset="0"/>
              </a:rPr>
              <a:t>Winston Churchill</a:t>
            </a:r>
          </a:p>
          <a:p>
            <a:pPr algn="ctr" fontAlgn="base">
              <a:spcBef>
                <a:spcPct val="0"/>
              </a:spcBef>
              <a:spcAft>
                <a:spcPct val="0"/>
              </a:spcAft>
              <a:tabLst>
                <a:tab pos="838200" algn="l"/>
              </a:tabLst>
            </a:pPr>
            <a:r>
              <a:rPr lang="en-US" sz="2000" dirty="0">
                <a:solidFill>
                  <a:prstClr val="white"/>
                </a:solidFill>
                <a:latin typeface="Arial" charset="0"/>
              </a:rPr>
              <a:t>British Prime Minister</a:t>
            </a:r>
          </a:p>
        </p:txBody>
      </p:sp>
      <p:pic>
        <p:nvPicPr>
          <p:cNvPr id="110594" name="Picture 2" descr="http://upload.wikimedia.org/wikipedia/commons/thumb/b/b4/StalinPortrait.jpg/220px-StalinPortrait.jpg"/>
          <p:cNvPicPr>
            <a:picLocks noChangeAspect="1" noChangeArrowheads="1"/>
          </p:cNvPicPr>
          <p:nvPr/>
        </p:nvPicPr>
        <p:blipFill>
          <a:blip r:embed="rId4" cstate="print"/>
          <a:srcRect/>
          <a:stretch>
            <a:fillRect/>
          </a:stretch>
        </p:blipFill>
        <p:spPr bwMode="auto">
          <a:xfrm>
            <a:off x="6553200" y="0"/>
            <a:ext cx="2590800" cy="3382242"/>
          </a:xfrm>
          <a:prstGeom prst="rect">
            <a:avLst/>
          </a:prstGeom>
          <a:noFill/>
        </p:spPr>
      </p:pic>
      <p:sp>
        <p:nvSpPr>
          <p:cNvPr id="8" name="Text Box 7"/>
          <p:cNvSpPr txBox="1">
            <a:spLocks noChangeArrowheads="1"/>
          </p:cNvSpPr>
          <p:nvPr/>
        </p:nvSpPr>
        <p:spPr bwMode="auto">
          <a:xfrm>
            <a:off x="3962400" y="152400"/>
            <a:ext cx="2520950" cy="830997"/>
          </a:xfrm>
          <a:prstGeom prst="rect">
            <a:avLst/>
          </a:prstGeom>
          <a:noFill/>
          <a:ln w="9525">
            <a:noFill/>
            <a:miter lim="800000"/>
            <a:headEnd/>
            <a:tailEnd/>
          </a:ln>
          <a:effectLst/>
        </p:spPr>
        <p:txBody>
          <a:bodyPr wrap="square">
            <a:spAutoFit/>
          </a:bodyPr>
          <a:lstStyle/>
          <a:p>
            <a:pPr algn="ctr" fontAlgn="base">
              <a:spcBef>
                <a:spcPct val="0"/>
              </a:spcBef>
              <a:spcAft>
                <a:spcPct val="0"/>
              </a:spcAft>
              <a:tabLst>
                <a:tab pos="838200" algn="l"/>
              </a:tabLst>
            </a:pPr>
            <a:r>
              <a:rPr lang="en-US" sz="2800" b="1" dirty="0">
                <a:solidFill>
                  <a:srgbClr val="9FB8CD"/>
                </a:solidFill>
                <a:effectLst>
                  <a:outerShdw blurRad="38100" dist="38100" dir="2700000" algn="tl">
                    <a:srgbClr val="000000">
                      <a:alpha val="43137"/>
                    </a:srgbClr>
                  </a:outerShdw>
                </a:effectLst>
                <a:latin typeface="Arial" charset="0"/>
              </a:rPr>
              <a:t>Joseph Stalin</a:t>
            </a:r>
          </a:p>
          <a:p>
            <a:pPr algn="ctr" fontAlgn="base">
              <a:spcBef>
                <a:spcPct val="0"/>
              </a:spcBef>
              <a:spcAft>
                <a:spcPct val="0"/>
              </a:spcAft>
              <a:tabLst>
                <a:tab pos="838200" algn="l"/>
              </a:tabLst>
            </a:pPr>
            <a:r>
              <a:rPr lang="en-US" sz="2000" dirty="0">
                <a:solidFill>
                  <a:prstClr val="white"/>
                </a:solidFill>
                <a:latin typeface="Arial" charset="0"/>
              </a:rPr>
              <a:t>Russian Leader</a:t>
            </a:r>
          </a:p>
        </p:txBody>
      </p:sp>
      <p:pic>
        <p:nvPicPr>
          <p:cNvPr id="9" name="Picture 3"/>
          <p:cNvPicPr>
            <a:picLocks noChangeAspect="1" noChangeArrowheads="1"/>
          </p:cNvPicPr>
          <p:nvPr/>
        </p:nvPicPr>
        <p:blipFill>
          <a:blip r:embed="rId5" cstate="print"/>
          <a:srcRect/>
          <a:stretch>
            <a:fillRect/>
          </a:stretch>
        </p:blipFill>
        <p:spPr bwMode="auto">
          <a:xfrm>
            <a:off x="0" y="34794"/>
            <a:ext cx="3810000" cy="2784606"/>
          </a:xfrm>
          <a:prstGeom prst="rect">
            <a:avLst/>
          </a:prstGeom>
          <a:noFill/>
          <a:ln w="9525">
            <a:noFill/>
            <a:miter lim="800000"/>
            <a:headEnd/>
            <a:tailEnd/>
          </a:ln>
          <a:effectLst/>
        </p:spPr>
      </p:pic>
      <p:pic>
        <p:nvPicPr>
          <p:cNvPr id="10" name="Picture 4"/>
          <p:cNvPicPr>
            <a:picLocks noChangeAspect="1" noChangeArrowheads="1"/>
          </p:cNvPicPr>
          <p:nvPr/>
        </p:nvPicPr>
        <p:blipFill>
          <a:blip r:embed="rId6" cstate="print"/>
          <a:srcRect/>
          <a:stretch>
            <a:fillRect/>
          </a:stretch>
        </p:blipFill>
        <p:spPr bwMode="auto">
          <a:xfrm>
            <a:off x="0" y="3721100"/>
            <a:ext cx="3429000" cy="3136900"/>
          </a:xfrm>
          <a:prstGeom prst="rect">
            <a:avLst/>
          </a:prstGeom>
          <a:noFill/>
          <a:ln w="9525">
            <a:noFill/>
            <a:miter lim="800000"/>
            <a:headEnd/>
            <a:tailEnd/>
          </a:ln>
          <a:effectLst/>
        </p:spPr>
      </p:pic>
      <p:sp>
        <p:nvSpPr>
          <p:cNvPr id="11" name="Text Box 5"/>
          <p:cNvSpPr txBox="1">
            <a:spLocks noChangeArrowheads="1"/>
          </p:cNvSpPr>
          <p:nvPr/>
        </p:nvSpPr>
        <p:spPr bwMode="auto">
          <a:xfrm>
            <a:off x="0" y="3048000"/>
            <a:ext cx="3505200" cy="769441"/>
          </a:xfrm>
          <a:prstGeom prst="rect">
            <a:avLst/>
          </a:prstGeom>
          <a:noFill/>
          <a:ln w="9525">
            <a:noFill/>
            <a:miter lim="800000"/>
            <a:headEnd/>
            <a:tailEnd/>
          </a:ln>
          <a:effectLst/>
        </p:spPr>
        <p:txBody>
          <a:bodyPr wrap="square">
            <a:spAutoFit/>
          </a:bodyPr>
          <a:lstStyle/>
          <a:p>
            <a:pPr algn="ctr" fontAlgn="base">
              <a:spcBef>
                <a:spcPct val="0"/>
              </a:spcBef>
              <a:spcAft>
                <a:spcPct val="0"/>
              </a:spcAft>
              <a:tabLst>
                <a:tab pos="838200" algn="l"/>
              </a:tabLst>
            </a:pPr>
            <a:r>
              <a:rPr lang="en-US" sz="2000" b="1" dirty="0">
                <a:solidFill>
                  <a:srgbClr val="9FB8CD"/>
                </a:solidFill>
                <a:latin typeface="Arial" charset="0"/>
              </a:rPr>
              <a:t>Franklin Delano Roosevelt</a:t>
            </a:r>
          </a:p>
          <a:p>
            <a:pPr algn="ctr" fontAlgn="base">
              <a:spcBef>
                <a:spcPct val="0"/>
              </a:spcBef>
              <a:spcAft>
                <a:spcPct val="0"/>
              </a:spcAft>
              <a:tabLst>
                <a:tab pos="838200" algn="l"/>
              </a:tabLst>
            </a:pPr>
            <a:r>
              <a:rPr lang="en-US" sz="2400" dirty="0">
                <a:solidFill>
                  <a:prstClr val="white"/>
                </a:solidFill>
                <a:latin typeface="Arial" charset="0"/>
              </a:rPr>
              <a:t>US President</a:t>
            </a:r>
          </a:p>
        </p:txBody>
      </p:sp>
      <p:sp>
        <p:nvSpPr>
          <p:cNvPr id="12" name="Rounded Rectangle 11"/>
          <p:cNvSpPr/>
          <p:nvPr/>
        </p:nvSpPr>
        <p:spPr>
          <a:xfrm>
            <a:off x="3733800" y="2743200"/>
            <a:ext cx="2514600" cy="1905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3" name="TextBox 12"/>
          <p:cNvSpPr txBox="1"/>
          <p:nvPr/>
        </p:nvSpPr>
        <p:spPr>
          <a:xfrm>
            <a:off x="3962400" y="2971800"/>
            <a:ext cx="2057400" cy="1323439"/>
          </a:xfrm>
          <a:prstGeom prst="rect">
            <a:avLst/>
          </a:prstGeom>
          <a:noFill/>
        </p:spPr>
        <p:txBody>
          <a:bodyPr wrap="square" rtlCol="0">
            <a:spAutoFit/>
          </a:bodyPr>
          <a:lstStyle/>
          <a:p>
            <a:pPr algn="ctr" fontAlgn="base">
              <a:spcBef>
                <a:spcPct val="0"/>
              </a:spcBef>
              <a:spcAft>
                <a:spcPct val="0"/>
              </a:spcAft>
            </a:pPr>
            <a:r>
              <a:rPr lang="en-US" sz="4000" b="1" dirty="0" smtClean="0">
                <a:solidFill>
                  <a:prstClr val="white"/>
                </a:solidFill>
                <a:effectLst>
                  <a:outerShdw blurRad="38100" dist="38100" dir="2700000" algn="tl">
                    <a:srgbClr val="000000">
                      <a:alpha val="43137"/>
                    </a:srgbClr>
                  </a:outerShdw>
                </a:effectLst>
                <a:latin typeface="Arial" charset="0"/>
              </a:rPr>
              <a:t>Allied Powers</a:t>
            </a:r>
            <a:endParaRPr lang="en-US" sz="4000" b="1" dirty="0">
              <a:solidFill>
                <a:prstClr val="white"/>
              </a:solidFill>
              <a:effectLst>
                <a:outerShdw blurRad="38100" dist="38100" dir="2700000" algn="tl">
                  <a:srgbClr val="000000">
                    <a:alpha val="43137"/>
                  </a:srgbClr>
                </a:outerShdw>
              </a:effectLst>
              <a:latin typeface="Arial" charset="0"/>
            </a:endParaRPr>
          </a:p>
        </p:txBody>
      </p:sp>
      <p:cxnSp>
        <p:nvCxnSpPr>
          <p:cNvPr id="15" name="Straight Arrow Connector 14"/>
          <p:cNvCxnSpPr>
            <a:stCxn id="12" idx="0"/>
          </p:cNvCxnSpPr>
          <p:nvPr/>
        </p:nvCxnSpPr>
        <p:spPr>
          <a:xfrm flipV="1">
            <a:off x="4991100" y="1676400"/>
            <a:ext cx="2095500" cy="1066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p:nvPr/>
        </p:nvCxnSpPr>
        <p:spPr>
          <a:xfrm flipH="1">
            <a:off x="2286000" y="3733800"/>
            <a:ext cx="1447800" cy="914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flipV="1">
            <a:off x="4953000" y="4572000"/>
            <a:ext cx="2286000" cy="76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3" name="TextBox 22"/>
          <p:cNvSpPr txBox="1"/>
          <p:nvPr/>
        </p:nvSpPr>
        <p:spPr>
          <a:xfrm>
            <a:off x="3810000" y="1143000"/>
            <a:ext cx="2286000" cy="9233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fontAlgn="base">
              <a:spcBef>
                <a:spcPct val="0"/>
              </a:spcBef>
              <a:spcAft>
                <a:spcPct val="0"/>
              </a:spcAft>
            </a:pPr>
            <a:r>
              <a:rPr lang="en-US" dirty="0" smtClean="0">
                <a:solidFill>
                  <a:prstClr val="black">
                    <a:lumMod val="85000"/>
                    <a:lumOff val="15000"/>
                  </a:prstClr>
                </a:solidFill>
              </a:rPr>
              <a:t>Not pictured: Charles de Gaulle President of France</a:t>
            </a:r>
            <a:endParaRPr lang="en-US" dirty="0">
              <a:solidFill>
                <a:prstClr val="black">
                  <a:lumMod val="85000"/>
                  <a:lumOff val="15000"/>
                </a:prstClr>
              </a:solidFill>
            </a:endParaRPr>
          </a:p>
        </p:txBody>
      </p:sp>
    </p:spTree>
    <p:extLst>
      <p:ext uri="{BB962C8B-B14F-4D97-AF65-F5344CB8AC3E}">
        <p14:creationId xmlns:p14="http://schemas.microsoft.com/office/powerpoint/2010/main" val="208780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P spid="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Overlord</a:t>
            </a:r>
            <a:endParaRPr lang="en-US" dirty="0"/>
          </a:p>
        </p:txBody>
      </p:sp>
      <p:sp>
        <p:nvSpPr>
          <p:cNvPr id="3" name="Content Placeholder 2"/>
          <p:cNvSpPr>
            <a:spLocks noGrp="1"/>
          </p:cNvSpPr>
          <p:nvPr>
            <p:ph sz="quarter" idx="1"/>
          </p:nvPr>
        </p:nvSpPr>
        <p:spPr>
          <a:xfrm>
            <a:off x="304800" y="1480457"/>
            <a:ext cx="4419600" cy="4572000"/>
          </a:xfrm>
        </p:spPr>
        <p:txBody>
          <a:bodyPr>
            <a:noAutofit/>
          </a:bodyPr>
          <a:lstStyle/>
          <a:p>
            <a:r>
              <a:rPr lang="en-US" sz="2000" dirty="0"/>
              <a:t>By 1942 the Americans and the British were considering the possibility of a major Allied invasion across the English Channel. </a:t>
            </a:r>
          </a:p>
          <a:p>
            <a:r>
              <a:rPr lang="en-US" sz="2000" dirty="0" smtClean="0"/>
              <a:t>Operation </a:t>
            </a:r>
            <a:r>
              <a:rPr lang="en-US" sz="2000" dirty="0"/>
              <a:t>Overlord was the codename for the Allied invasion of </a:t>
            </a:r>
            <a:r>
              <a:rPr lang="en-US" sz="2000" dirty="0" smtClean="0"/>
              <a:t>Normandy, France</a:t>
            </a:r>
          </a:p>
          <a:p>
            <a:r>
              <a:rPr lang="en-US" sz="2000" dirty="0" smtClean="0"/>
              <a:t>Overlord was the largest air, land, and sea operation undertaken before or since June 6, 1944. </a:t>
            </a:r>
          </a:p>
          <a:p>
            <a:r>
              <a:rPr lang="en-US" sz="2000" dirty="0">
                <a:ea typeface="Tahoma" pitchFamily="34" charset="0"/>
                <a:cs typeface="Tahoma" pitchFamily="34" charset="0"/>
              </a:rPr>
              <a:t>During this time, Soviet Union was pushing into Poland and Allies were pushing North in </a:t>
            </a:r>
            <a:r>
              <a:rPr lang="en-US" sz="2000" dirty="0" smtClean="0">
                <a:ea typeface="Tahoma" pitchFamily="34" charset="0"/>
                <a:cs typeface="Tahoma" pitchFamily="34" charset="0"/>
              </a:rPr>
              <a:t>Italy</a:t>
            </a:r>
            <a:endParaRPr lang="en-US" sz="2000" dirty="0" smtClean="0"/>
          </a:p>
          <a:p>
            <a:r>
              <a:rPr lang="en-US" sz="2000" dirty="0" smtClean="0"/>
              <a:t>In </a:t>
            </a:r>
            <a:r>
              <a:rPr lang="en-US" sz="2000" dirty="0"/>
              <a:t>January 1944, General Dwight Eisenhower was appointed </a:t>
            </a:r>
            <a:r>
              <a:rPr lang="en-US" sz="2000" dirty="0" smtClean="0"/>
              <a:t>Supreme Allied Commander </a:t>
            </a:r>
            <a:r>
              <a:rPr lang="en-US" sz="2000" dirty="0"/>
              <a:t>of Operation Overlord. </a:t>
            </a:r>
            <a:endParaRPr lang="en-US"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47800"/>
            <a:ext cx="3776408"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44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3"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65291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9" name="Picture 1031" descr="d-dayma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371904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1"/>
            <a:ext cx="9144000" cy="694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21628" y="5418576"/>
            <a:ext cx="5029200" cy="923330"/>
          </a:xfrm>
          <a:prstGeom prst="rect">
            <a:avLst/>
          </a:prstGeom>
          <a:noFill/>
        </p:spPr>
        <p:txBody>
          <a:bodyPr wrap="square" rtlCol="0">
            <a:spAutoFit/>
          </a:bodyPr>
          <a:lstStyle/>
          <a:p>
            <a:r>
              <a:rPr lang="en-US" dirty="0">
                <a:solidFill>
                  <a:schemeClr val="bg1"/>
                </a:solidFill>
              </a:rPr>
              <a:t>Eisenhower with U.S. paratroopers of the 502d Parachute Infantry Regiment, 101st Airborne Division on June 5, 1944</a:t>
            </a:r>
          </a:p>
        </p:txBody>
      </p:sp>
    </p:spTree>
    <p:extLst>
      <p:ext uri="{BB962C8B-B14F-4D97-AF65-F5344CB8AC3E}">
        <p14:creationId xmlns:p14="http://schemas.microsoft.com/office/powerpoint/2010/main" val="2059838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Overlord</a:t>
            </a:r>
            <a:endParaRPr lang="en-US" dirty="0"/>
          </a:p>
        </p:txBody>
      </p:sp>
      <p:sp>
        <p:nvSpPr>
          <p:cNvPr id="3" name="Content Placeholder 2"/>
          <p:cNvSpPr>
            <a:spLocks noGrp="1"/>
          </p:cNvSpPr>
          <p:nvPr>
            <p:ph sz="quarter" idx="1"/>
          </p:nvPr>
        </p:nvSpPr>
        <p:spPr>
          <a:xfrm>
            <a:off x="609600" y="1447800"/>
            <a:ext cx="8077200" cy="5257800"/>
          </a:xfrm>
        </p:spPr>
        <p:txBody>
          <a:bodyPr>
            <a:normAutofit/>
          </a:bodyPr>
          <a:lstStyle/>
          <a:p>
            <a:r>
              <a:rPr lang="en-US" sz="3200" dirty="0" smtClean="0"/>
              <a:t>Before </a:t>
            </a:r>
            <a:r>
              <a:rPr lang="en-US" sz="3200" dirty="0"/>
              <a:t>D-Day, the Allies carried out a massive deception operation intended to make the Germans think the main invasion target was </a:t>
            </a:r>
            <a:r>
              <a:rPr lang="en-US" sz="3200" dirty="0" smtClean="0"/>
              <a:t>Calais </a:t>
            </a:r>
            <a:r>
              <a:rPr lang="en-US" sz="3200" dirty="0"/>
              <a:t>(the narrowest point between Britain and France) </a:t>
            </a:r>
            <a:r>
              <a:rPr lang="en-US" sz="3200" dirty="0" smtClean="0"/>
              <a:t>and not Normandy</a:t>
            </a:r>
            <a:r>
              <a:rPr lang="en-US" sz="3200" dirty="0"/>
              <a:t>. </a:t>
            </a:r>
            <a:endParaRPr lang="en-US" sz="3200" dirty="0" smtClean="0"/>
          </a:p>
          <a:p>
            <a:r>
              <a:rPr lang="en-US" sz="3200" dirty="0" smtClean="0"/>
              <a:t>Many </a:t>
            </a:r>
            <a:r>
              <a:rPr lang="en-US" sz="3200" dirty="0"/>
              <a:t>tactics was used to carry out the deception, including fake equipment; a phantom army commanded by George Patton and supposedly based in England, across from </a:t>
            </a:r>
            <a:r>
              <a:rPr lang="en-US" sz="3200" dirty="0" smtClean="0"/>
              <a:t>Calais</a:t>
            </a:r>
            <a:r>
              <a:rPr lang="en-US" sz="3200" dirty="0"/>
              <a:t>; double agents; and </a:t>
            </a:r>
            <a:r>
              <a:rPr lang="en-US" sz="3200" dirty="0" smtClean="0"/>
              <a:t>phony </a:t>
            </a:r>
            <a:r>
              <a:rPr lang="en-US" sz="3200" dirty="0"/>
              <a:t>radio transmissions.</a:t>
            </a:r>
          </a:p>
        </p:txBody>
      </p:sp>
    </p:spTree>
    <p:extLst>
      <p:ext uri="{BB962C8B-B14F-4D97-AF65-F5344CB8AC3E}">
        <p14:creationId xmlns:p14="http://schemas.microsoft.com/office/powerpoint/2010/main" val="328591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Normandy (D-Day)</a:t>
            </a:r>
            <a:endParaRPr lang="en-US" dirty="0"/>
          </a:p>
        </p:txBody>
      </p:sp>
      <p:sp>
        <p:nvSpPr>
          <p:cNvPr id="3" name="Content Placeholder 2"/>
          <p:cNvSpPr>
            <a:spLocks noGrp="1"/>
          </p:cNvSpPr>
          <p:nvPr>
            <p:ph sz="quarter" idx="1"/>
          </p:nvPr>
        </p:nvSpPr>
        <p:spPr>
          <a:xfrm>
            <a:off x="609600" y="1447800"/>
            <a:ext cx="8077200" cy="5257800"/>
          </a:xfrm>
        </p:spPr>
        <p:txBody>
          <a:bodyPr>
            <a:normAutofit/>
          </a:bodyPr>
          <a:lstStyle/>
          <a:p>
            <a:r>
              <a:rPr lang="en-US" sz="2800" dirty="0"/>
              <a:t>D-Day for the invasion of Normandy was set for June 5, 1944, but it actually occurred on June 6. Therefore, D-Day, as it applies to Overlord, is June 6, 1944</a:t>
            </a:r>
            <a:r>
              <a:rPr lang="en-US" sz="2800" dirty="0" smtClean="0"/>
              <a:t>.</a:t>
            </a:r>
          </a:p>
          <a:p>
            <a:r>
              <a:rPr lang="en-US" sz="2800" dirty="0" smtClean="0"/>
              <a:t>By </a:t>
            </a:r>
            <a:r>
              <a:rPr lang="en-US" sz="2800" dirty="0"/>
              <a:t>dawn on June 6, thousands of paratroopers </a:t>
            </a:r>
            <a:r>
              <a:rPr lang="en-US" sz="2800" dirty="0" smtClean="0"/>
              <a:t>were </a:t>
            </a:r>
            <a:r>
              <a:rPr lang="en-US" sz="2800" dirty="0"/>
              <a:t>already on the ground behind enemy lines, securing bridges and exit </a:t>
            </a:r>
            <a:r>
              <a:rPr lang="en-US" sz="2800" dirty="0" smtClean="0"/>
              <a:t>roads</a:t>
            </a:r>
            <a:r>
              <a:rPr lang="en-US" sz="2800" dirty="0"/>
              <a:t> </a:t>
            </a:r>
            <a:r>
              <a:rPr lang="en-US" sz="2800" dirty="0" smtClean="0"/>
              <a:t>(101</a:t>
            </a:r>
            <a:r>
              <a:rPr lang="en-US" sz="2800" baseline="30000" dirty="0" smtClean="0"/>
              <a:t>st</a:t>
            </a:r>
            <a:r>
              <a:rPr lang="en-US" sz="2800" dirty="0" smtClean="0"/>
              <a:t> Airborne Division)</a:t>
            </a:r>
          </a:p>
          <a:p>
            <a:r>
              <a:rPr lang="en-US" sz="2800" dirty="0" smtClean="0"/>
              <a:t>The </a:t>
            </a:r>
            <a:r>
              <a:rPr lang="en-US" sz="2800" dirty="0"/>
              <a:t>amphibious invasions began at 6:30 a.m. The British and Canadians </a:t>
            </a:r>
            <a:r>
              <a:rPr lang="en-US" sz="2800" dirty="0" smtClean="0"/>
              <a:t>captured </a:t>
            </a:r>
            <a:r>
              <a:rPr lang="en-US" sz="2800" dirty="0"/>
              <a:t>beaches codenamed Gold, Juno and Sword, as did the Americans at Utah Beach. </a:t>
            </a:r>
            <a:endParaRPr lang="en-US" sz="2800" dirty="0" smtClean="0"/>
          </a:p>
          <a:p>
            <a:r>
              <a:rPr lang="en-US" sz="2800" dirty="0" smtClean="0"/>
              <a:t>U.S</a:t>
            </a:r>
            <a:r>
              <a:rPr lang="en-US" sz="2800" dirty="0"/>
              <a:t>. forces faced heavy resistance at Omaha Beach, where there were over 2,000 American casualties. </a:t>
            </a:r>
            <a:endParaRPr lang="en-US" sz="2800" dirty="0" smtClean="0"/>
          </a:p>
        </p:txBody>
      </p:sp>
    </p:spTree>
    <p:extLst>
      <p:ext uri="{BB962C8B-B14F-4D97-AF65-F5344CB8AC3E}">
        <p14:creationId xmlns:p14="http://schemas.microsoft.com/office/powerpoint/2010/main" val="181041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2037</TotalTime>
  <Words>967</Words>
  <Application>Microsoft Office PowerPoint</Application>
  <PresentationFormat>On-screen Show (4:3)</PresentationFormat>
  <Paragraphs>92</Paragraphs>
  <Slides>24</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Franklin Gothic Book</vt:lpstr>
      <vt:lpstr>Perpetua</vt:lpstr>
      <vt:lpstr>Tahoma</vt:lpstr>
      <vt:lpstr>Times</vt:lpstr>
      <vt:lpstr>Times New Roman</vt:lpstr>
      <vt:lpstr>Wingdings 2</vt:lpstr>
      <vt:lpstr>Office Theme</vt:lpstr>
      <vt:lpstr>Equity</vt:lpstr>
      <vt:lpstr>Warm Up Activity</vt:lpstr>
      <vt:lpstr>PowerPoint Presentation</vt:lpstr>
      <vt:lpstr>PowerPoint Presentation</vt:lpstr>
      <vt:lpstr>Operation Overlord</vt:lpstr>
      <vt:lpstr>PowerPoint Presentation</vt:lpstr>
      <vt:lpstr>PowerPoint Presentation</vt:lpstr>
      <vt:lpstr>PowerPoint Presentation</vt:lpstr>
      <vt:lpstr>Operation Overlord</vt:lpstr>
      <vt:lpstr>Battle of Normandy (D-Day)</vt:lpstr>
      <vt:lpstr>PowerPoint Presentation</vt:lpstr>
      <vt:lpstr>PowerPoint Presentation</vt:lpstr>
      <vt:lpstr>PowerPoint Presentation</vt:lpstr>
      <vt:lpstr>Saving Private Ryan</vt:lpstr>
      <vt:lpstr>Battle of Normandy (D-Day)</vt:lpstr>
      <vt:lpstr>Battle of the Bulge</vt:lpstr>
      <vt:lpstr>PowerPoint Presentation</vt:lpstr>
      <vt:lpstr>PowerPoint Presentation</vt:lpstr>
      <vt:lpstr>Battle of the Bulge</vt:lpstr>
      <vt:lpstr>The End of Hitler</vt:lpstr>
      <vt:lpstr>V-E Day </vt:lpstr>
      <vt:lpstr> Was President Truman justified in using the atomic bomb to end World War 2?</vt:lpstr>
      <vt:lpstr>Research Assignment</vt:lpstr>
      <vt:lpstr>Group Short Answer Question (SAQ)</vt:lpstr>
      <vt:lpstr>President Harry S. Truman’s Press Release Announcing the Atomic Bombing of Hiroshima on August 6, 1945 and Statement Defending the Use of Atomic Weapons</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D-Day</dc:title>
  <dc:creator>Dalton Edwards</dc:creator>
  <cp:lastModifiedBy>dedwards4</cp:lastModifiedBy>
  <cp:revision>29</cp:revision>
  <dcterms:created xsi:type="dcterms:W3CDTF">2015-04-20T19:39:51Z</dcterms:created>
  <dcterms:modified xsi:type="dcterms:W3CDTF">2018-04-17T12:07:55Z</dcterms:modified>
</cp:coreProperties>
</file>