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4" r:id="rId2"/>
    <p:sldId id="268" r:id="rId3"/>
    <p:sldId id="265" r:id="rId4"/>
    <p:sldId id="266" r:id="rId5"/>
    <p:sldId id="267" r:id="rId6"/>
    <p:sldId id="256" r:id="rId7"/>
    <p:sldId id="263" r:id="rId8"/>
    <p:sldId id="258" r:id="rId9"/>
    <p:sldId id="257" r:id="rId10"/>
    <p:sldId id="259" r:id="rId11"/>
    <p:sldId id="262" r:id="rId12"/>
    <p:sldId id="269" r:id="rId13"/>
    <p:sldId id="270" r:id="rId14"/>
    <p:sldId id="260"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8/29/2018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8/29/2018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8/29/2018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8/29/2018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Brinkley</a:t>
            </a:r>
            <a:endParaRPr lang="en-US" dirty="0"/>
          </a:p>
        </p:txBody>
      </p:sp>
      <p:sp>
        <p:nvSpPr>
          <p:cNvPr id="3" name="Subtitle 2"/>
          <p:cNvSpPr>
            <a:spLocks noGrp="1"/>
          </p:cNvSpPr>
          <p:nvPr>
            <p:ph type="subTitle" idx="1"/>
          </p:nvPr>
        </p:nvSpPr>
        <p:spPr/>
        <p:txBody>
          <a:bodyPr/>
          <a:lstStyle/>
          <a:p>
            <a:r>
              <a:rPr lang="en-US" dirty="0" smtClean="0"/>
              <a:t>And Notetaking</a:t>
            </a:r>
            <a:endParaRPr lang="en-US" dirty="0"/>
          </a:p>
        </p:txBody>
      </p:sp>
    </p:spTree>
    <p:extLst>
      <p:ext uri="{BB962C8B-B14F-4D97-AF65-F5344CB8AC3E}">
        <p14:creationId xmlns:p14="http://schemas.microsoft.com/office/powerpoint/2010/main" val="200148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Contextualization</a:t>
            </a:r>
            <a:endParaRPr lang="en-US" dirty="0"/>
          </a:p>
        </p:txBody>
      </p:sp>
      <p:sp>
        <p:nvSpPr>
          <p:cNvPr id="3" name="Content Placeholder 2"/>
          <p:cNvSpPr>
            <a:spLocks noGrp="1"/>
          </p:cNvSpPr>
          <p:nvPr>
            <p:ph idx="1"/>
          </p:nvPr>
        </p:nvSpPr>
        <p:spPr>
          <a:xfrm>
            <a:off x="103031" y="1700011"/>
            <a:ext cx="11025217" cy="4778062"/>
          </a:xfrm>
        </p:spPr>
        <p:txBody>
          <a:bodyPr>
            <a:normAutofit fontScale="85000" lnSpcReduction="20000"/>
          </a:bodyPr>
          <a:lstStyle/>
          <a:p>
            <a:r>
              <a:rPr lang="en-US" dirty="0"/>
              <a:t>For example, if </a:t>
            </a:r>
            <a:r>
              <a:rPr lang="en-US" dirty="0" smtClean="0"/>
              <a:t>determining </a:t>
            </a:r>
            <a:r>
              <a:rPr lang="en-US" dirty="0"/>
              <a:t>the context of </a:t>
            </a:r>
            <a:r>
              <a:rPr lang="en-US" b="1" dirty="0"/>
              <a:t>English mercantilism </a:t>
            </a:r>
            <a:r>
              <a:rPr lang="en-US" dirty="0"/>
              <a:t>using the three step process of Local, Broad, and Other, we may come up with something like this: </a:t>
            </a:r>
            <a:endParaRPr lang="en-US" dirty="0" smtClean="0"/>
          </a:p>
          <a:p>
            <a:r>
              <a:rPr lang="en-US" sz="2400" b="1" dirty="0" smtClean="0"/>
              <a:t>Local context</a:t>
            </a:r>
            <a:r>
              <a:rPr lang="en-US" b="1" dirty="0" smtClean="0"/>
              <a:t>:  </a:t>
            </a:r>
            <a:r>
              <a:rPr lang="en-US" b="1" u="sng" dirty="0" smtClean="0"/>
              <a:t>Who?/What?/When?/Where?</a:t>
            </a:r>
            <a:r>
              <a:rPr lang="en-US" b="1" dirty="0" smtClean="0"/>
              <a:t>: </a:t>
            </a:r>
            <a:r>
              <a:rPr lang="en-US" dirty="0"/>
              <a:t>During the Colonial </a:t>
            </a:r>
            <a:r>
              <a:rPr lang="en-US" dirty="0" smtClean="0"/>
              <a:t>Era of the 17</a:t>
            </a:r>
            <a:r>
              <a:rPr lang="en-US" baseline="30000" dirty="0" smtClean="0"/>
              <a:t>th</a:t>
            </a:r>
            <a:r>
              <a:rPr lang="en-US" dirty="0" smtClean="0"/>
              <a:t> and 18</a:t>
            </a:r>
            <a:r>
              <a:rPr lang="en-US" baseline="30000" dirty="0" smtClean="0"/>
              <a:t>th</a:t>
            </a:r>
            <a:r>
              <a:rPr lang="en-US" dirty="0" smtClean="0"/>
              <a:t> Centuries, </a:t>
            </a:r>
            <a:r>
              <a:rPr lang="en-US" dirty="0"/>
              <a:t>the British Empire developed an economic policy of mercantilism </a:t>
            </a:r>
            <a:r>
              <a:rPr lang="en-US" dirty="0" smtClean="0"/>
              <a:t>which </a:t>
            </a:r>
            <a:r>
              <a:rPr lang="en-US" dirty="0"/>
              <a:t>dictated </a:t>
            </a:r>
            <a:r>
              <a:rPr lang="en-US" dirty="0" smtClean="0"/>
              <a:t>that power </a:t>
            </a:r>
            <a:r>
              <a:rPr lang="en-US" dirty="0"/>
              <a:t>and strength came from government regulated </a:t>
            </a:r>
            <a:r>
              <a:rPr lang="en-US" dirty="0" smtClean="0"/>
              <a:t>trade.  Colonies </a:t>
            </a:r>
            <a:r>
              <a:rPr lang="en-US" dirty="0"/>
              <a:t>served the mother country by supplying raw materials and providing markets, and the accumulation of wealth was an ultimate goal. Regulations </a:t>
            </a:r>
            <a:r>
              <a:rPr lang="en-US" dirty="0" smtClean="0"/>
              <a:t>beginning with the Trade </a:t>
            </a:r>
            <a:r>
              <a:rPr lang="en-US" dirty="0"/>
              <a:t>and Navigation Acts </a:t>
            </a:r>
            <a:r>
              <a:rPr lang="en-US" dirty="0" smtClean="0"/>
              <a:t>of 1651 were </a:t>
            </a:r>
            <a:r>
              <a:rPr lang="en-US" dirty="0"/>
              <a:t>numerous </a:t>
            </a:r>
            <a:r>
              <a:rPr lang="en-US" dirty="0" smtClean="0"/>
              <a:t>and served </a:t>
            </a:r>
            <a:r>
              <a:rPr lang="en-US" dirty="0"/>
              <a:t>to support </a:t>
            </a:r>
            <a:r>
              <a:rPr lang="en-US" dirty="0" smtClean="0"/>
              <a:t>the growth </a:t>
            </a:r>
            <a:r>
              <a:rPr lang="en-US" dirty="0"/>
              <a:t>of a self-sufficient empire. </a:t>
            </a:r>
            <a:endParaRPr lang="en-US" dirty="0" smtClean="0"/>
          </a:p>
          <a:p>
            <a:r>
              <a:rPr lang="en-US" sz="2400" b="1" dirty="0" smtClean="0"/>
              <a:t>Broad context</a:t>
            </a:r>
            <a:r>
              <a:rPr lang="en-US" b="1" dirty="0" smtClean="0"/>
              <a:t>:  </a:t>
            </a:r>
            <a:r>
              <a:rPr lang="en-US" b="1" u="sng" dirty="0" smtClean="0"/>
              <a:t>Big </a:t>
            </a:r>
            <a:r>
              <a:rPr lang="en-US" b="1" u="sng" dirty="0"/>
              <a:t>Picture/Themes</a:t>
            </a:r>
            <a:r>
              <a:rPr lang="en-US" b="1" dirty="0"/>
              <a:t>: </a:t>
            </a:r>
            <a:r>
              <a:rPr lang="en-US" dirty="0"/>
              <a:t>The creation of colonies was motivated by economics. Colonial economies developed and operated inside a system of rules, regulations, expectations that served the mother country. Also, when regulations were more tightly enforced, the colonists became resentful as they had experienced a period of Salutary Neglect. The implementation of mercantilism had the unintended consequence of inspiring rebellion. The development of American identity and political </a:t>
            </a:r>
            <a:r>
              <a:rPr lang="en-US" dirty="0" smtClean="0"/>
              <a:t>systems that embodied direct representation and self-rule did </a:t>
            </a:r>
            <a:r>
              <a:rPr lang="en-US" dirty="0"/>
              <a:t>not align with mercantilism</a:t>
            </a:r>
            <a:r>
              <a:rPr lang="en-US" dirty="0" smtClean="0"/>
              <a:t>.  Thus, the tight enforcement of a series of Navigation Acts and taxes after the French and Indian War would lead to rebellion.</a:t>
            </a:r>
          </a:p>
          <a:p>
            <a:r>
              <a:rPr lang="en-US" sz="2400" b="1" dirty="0" smtClean="0"/>
              <a:t>Comparative context</a:t>
            </a:r>
            <a:r>
              <a:rPr lang="en-US" b="1" dirty="0" smtClean="0"/>
              <a:t>: </a:t>
            </a:r>
            <a:r>
              <a:rPr lang="en-US" b="1" u="sng" dirty="0"/>
              <a:t>Similar (or Different) in Kind but from a different </a:t>
            </a:r>
            <a:r>
              <a:rPr lang="en-US" b="1" u="sng" dirty="0" smtClean="0"/>
              <a:t>time (Synthesis): </a:t>
            </a:r>
            <a:r>
              <a:rPr lang="en-US" dirty="0"/>
              <a:t>Today, the United States operates in a global economy that has far fewer regulations and restrictions and more emphasis on reducing trade barriers like tariffs and encourages the buying and selling of goods across the globe</a:t>
            </a:r>
            <a:r>
              <a:rPr lang="en-US" dirty="0" smtClean="0"/>
              <a:t>. </a:t>
            </a:r>
            <a:r>
              <a:rPr lang="en-US" dirty="0"/>
              <a:t>This economic policy is much different from the mercantile policies of Britain during the Colonial Era. </a:t>
            </a:r>
          </a:p>
        </p:txBody>
      </p:sp>
    </p:spTree>
    <p:extLst>
      <p:ext uri="{BB962C8B-B14F-4D97-AF65-F5344CB8AC3E}">
        <p14:creationId xmlns:p14="http://schemas.microsoft.com/office/powerpoint/2010/main" val="338457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 vs. Synthesis </a:t>
            </a:r>
            <a:endParaRPr lang="en-US" dirty="0"/>
          </a:p>
        </p:txBody>
      </p:sp>
      <p:sp>
        <p:nvSpPr>
          <p:cNvPr id="3" name="Content Placeholder 2"/>
          <p:cNvSpPr>
            <a:spLocks noGrp="1"/>
          </p:cNvSpPr>
          <p:nvPr>
            <p:ph idx="1"/>
          </p:nvPr>
        </p:nvSpPr>
        <p:spPr/>
        <p:txBody>
          <a:bodyPr/>
          <a:lstStyle/>
          <a:p>
            <a:r>
              <a:rPr lang="en-US" dirty="0" smtClean="0"/>
              <a:t>When in doubt use the 20-20 Rule to distinguish between Contextualization &amp; Synthesis</a:t>
            </a:r>
            <a:endParaRPr lang="en-US" dirty="0"/>
          </a:p>
        </p:txBody>
      </p:sp>
    </p:spTree>
    <p:extLst>
      <p:ext uri="{BB962C8B-B14F-4D97-AF65-F5344CB8AC3E}">
        <p14:creationId xmlns:p14="http://schemas.microsoft.com/office/powerpoint/2010/main" val="3242792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 and Class</a:t>
            </a:r>
            <a:endParaRPr lang="en-US" dirty="0"/>
          </a:p>
        </p:txBody>
      </p:sp>
      <p:sp>
        <p:nvSpPr>
          <p:cNvPr id="3" name="Content Placeholder 2"/>
          <p:cNvSpPr>
            <a:spLocks noGrp="1"/>
          </p:cNvSpPr>
          <p:nvPr>
            <p:ph idx="1"/>
          </p:nvPr>
        </p:nvSpPr>
        <p:spPr/>
        <p:txBody>
          <a:bodyPr/>
          <a:lstStyle/>
          <a:p>
            <a:r>
              <a:rPr lang="en-US" dirty="0" smtClean="0"/>
              <a:t>The skill of contextualization is typically used to help shape and defend an historical argument.  Often this argument is formally expressed as a thesis statement when writing a formal response to a historical question </a:t>
            </a:r>
          </a:p>
          <a:p>
            <a:r>
              <a:rPr lang="en-US" dirty="0" smtClean="0"/>
              <a:t>Contextualization is also used to analyze historical evidence, such as primary sources, that can be used to defend an argument.</a:t>
            </a:r>
          </a:p>
          <a:p>
            <a:r>
              <a:rPr lang="en-US" dirty="0" smtClean="0"/>
              <a:t>For our purposes, contextualization will be used to help identify significant terms for each unit of study.  These terms will be passed in at the end of each unit of study.  This process of defining terms using contextualization will help your understanding of the skill, as well as, your understanding of American history.</a:t>
            </a:r>
          </a:p>
          <a:p>
            <a:pPr marL="0" indent="0">
              <a:buNone/>
            </a:pPr>
            <a:endParaRPr lang="en-US" dirty="0"/>
          </a:p>
        </p:txBody>
      </p:sp>
    </p:spTree>
    <p:extLst>
      <p:ext uri="{BB962C8B-B14F-4D97-AF65-F5344CB8AC3E}">
        <p14:creationId xmlns:p14="http://schemas.microsoft.com/office/powerpoint/2010/main" val="371687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 activity #1</a:t>
            </a:r>
            <a:endParaRPr lang="en-US" dirty="0"/>
          </a:p>
        </p:txBody>
      </p:sp>
      <p:sp>
        <p:nvSpPr>
          <p:cNvPr id="3" name="Content Placeholder 2"/>
          <p:cNvSpPr>
            <a:spLocks noGrp="1"/>
          </p:cNvSpPr>
          <p:nvPr>
            <p:ph idx="1"/>
          </p:nvPr>
        </p:nvSpPr>
        <p:spPr/>
        <p:txBody>
          <a:bodyPr/>
          <a:lstStyle/>
          <a:p>
            <a:r>
              <a:rPr lang="en-US" dirty="0" smtClean="0"/>
              <a:t>Review the Top Ten Identifications Guidelines for APUSH</a:t>
            </a:r>
          </a:p>
          <a:p>
            <a:r>
              <a:rPr lang="en-US" u="sng" dirty="0" smtClean="0"/>
              <a:t>Define yourself </a:t>
            </a:r>
            <a:r>
              <a:rPr lang="en-US" dirty="0" smtClean="0"/>
              <a:t>using the guidelines provided</a:t>
            </a:r>
            <a:endParaRPr lang="en-US" dirty="0"/>
          </a:p>
        </p:txBody>
      </p:sp>
    </p:spTree>
    <p:extLst>
      <p:ext uri="{BB962C8B-B14F-4D97-AF65-F5344CB8AC3E}">
        <p14:creationId xmlns:p14="http://schemas.microsoft.com/office/powerpoint/2010/main" val="127680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 </a:t>
            </a:r>
            <a:r>
              <a:rPr lang="en-US" dirty="0" smtClean="0"/>
              <a:t>Activity #2</a:t>
            </a:r>
            <a:endParaRPr lang="en-US" dirty="0"/>
          </a:p>
        </p:txBody>
      </p:sp>
      <p:sp>
        <p:nvSpPr>
          <p:cNvPr id="3" name="Content Placeholder 2"/>
          <p:cNvSpPr>
            <a:spLocks noGrp="1"/>
          </p:cNvSpPr>
          <p:nvPr>
            <p:ph idx="1"/>
          </p:nvPr>
        </p:nvSpPr>
        <p:spPr/>
        <p:txBody>
          <a:bodyPr/>
          <a:lstStyle/>
          <a:p>
            <a:r>
              <a:rPr lang="en-US" dirty="0" smtClean="0"/>
              <a:t>Complete </a:t>
            </a:r>
            <a:r>
              <a:rPr lang="en-US" dirty="0" smtClean="0"/>
              <a:t>the Graphic organizer </a:t>
            </a:r>
            <a:r>
              <a:rPr lang="en-US" dirty="0" smtClean="0"/>
              <a:t>provided using </a:t>
            </a:r>
            <a:r>
              <a:rPr lang="en-US" dirty="0" smtClean="0"/>
              <a:t>information from the following sources:</a:t>
            </a:r>
          </a:p>
          <a:p>
            <a:pPr lvl="1"/>
            <a:r>
              <a:rPr lang="en-US" dirty="0" smtClean="0"/>
              <a:t>Brinkley notes from </a:t>
            </a:r>
            <a:r>
              <a:rPr lang="en-US" dirty="0" smtClean="0"/>
              <a:t>guided reading (pp. 2-23)</a:t>
            </a:r>
            <a:endParaRPr lang="en-US" dirty="0" smtClean="0"/>
          </a:p>
          <a:p>
            <a:pPr lvl="1"/>
            <a:r>
              <a:rPr lang="en-US" dirty="0" smtClean="0"/>
              <a:t>Alfred </a:t>
            </a:r>
            <a:r>
              <a:rPr lang="en-US" dirty="0" smtClean="0"/>
              <a:t>Crosby essay </a:t>
            </a:r>
            <a:r>
              <a:rPr lang="en-US" dirty="0" smtClean="0"/>
              <a:t>on “The Columbian Exchange” (see unit 1 Resource Page)</a:t>
            </a:r>
          </a:p>
          <a:p>
            <a:pPr lvl="1"/>
            <a:r>
              <a:rPr lang="en-US" dirty="0" smtClean="0"/>
              <a:t>Visual of the Columbian Exchange</a:t>
            </a:r>
            <a:endParaRPr lang="en-US" dirty="0"/>
          </a:p>
        </p:txBody>
      </p:sp>
    </p:spTree>
    <p:extLst>
      <p:ext uri="{BB962C8B-B14F-4D97-AF65-F5344CB8AC3E}">
        <p14:creationId xmlns:p14="http://schemas.microsoft.com/office/powerpoint/2010/main" val="3498406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16676" y="-80494"/>
            <a:ext cx="9272789" cy="6954593"/>
          </a:xfrm>
          <a:prstGeom prst="rect">
            <a:avLst/>
          </a:prstGeom>
        </p:spPr>
      </p:pic>
    </p:spTree>
    <p:extLst>
      <p:ext uri="{BB962C8B-B14F-4D97-AF65-F5344CB8AC3E}">
        <p14:creationId xmlns:p14="http://schemas.microsoft.com/office/powerpoint/2010/main" val="299488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lstStyle/>
          <a:p>
            <a:r>
              <a:rPr lang="en-US" dirty="0" smtClean="0"/>
              <a:t>Partner and d</a:t>
            </a:r>
            <a:r>
              <a:rPr lang="en-US" dirty="0" smtClean="0"/>
              <a:t>iscuss your work on the </a:t>
            </a:r>
            <a:r>
              <a:rPr lang="en-US" dirty="0" smtClean="0"/>
              <a:t>4cs Graphic Organizer for “America Before Columbus” Reading, pp. </a:t>
            </a:r>
            <a:r>
              <a:rPr lang="en-US" dirty="0" smtClean="0"/>
              <a:t>2-9</a:t>
            </a:r>
          </a:p>
          <a:p>
            <a:r>
              <a:rPr lang="en-US" dirty="0" smtClean="0"/>
              <a:t>Use the College Board description of the four historical reasoning skills to guide your thoughts.</a:t>
            </a:r>
            <a:endParaRPr lang="en-US" dirty="0" smtClean="0"/>
          </a:p>
          <a:p>
            <a:r>
              <a:rPr lang="en-US" dirty="0" smtClean="0"/>
              <a:t>With your partner also d</a:t>
            </a:r>
            <a:r>
              <a:rPr lang="en-US" dirty="0" smtClean="0"/>
              <a:t>iscuss </a:t>
            </a:r>
            <a:r>
              <a:rPr lang="en-US" dirty="0" smtClean="0"/>
              <a:t>“APUSH Homework Assignment Instructions and Expectations” </a:t>
            </a:r>
            <a:r>
              <a:rPr lang="en-US" dirty="0" smtClean="0"/>
              <a:t>handout and brainstorm 1-2 ways that you could take notes while reading the Brinkley text.</a:t>
            </a:r>
            <a:endParaRPr lang="en-US" dirty="0"/>
          </a:p>
        </p:txBody>
      </p:sp>
    </p:spTree>
    <p:extLst>
      <p:ext uri="{BB962C8B-B14F-4D97-AF65-F5344CB8AC3E}">
        <p14:creationId xmlns:p14="http://schemas.microsoft.com/office/powerpoint/2010/main" val="426673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and Notetaking Strategies</a:t>
            </a:r>
            <a:endParaRPr lang="en-US" dirty="0"/>
          </a:p>
        </p:txBody>
      </p:sp>
      <p:sp>
        <p:nvSpPr>
          <p:cNvPr id="3" name="Content Placeholder 2"/>
          <p:cNvSpPr>
            <a:spLocks noGrp="1"/>
          </p:cNvSpPr>
          <p:nvPr>
            <p:ph idx="1"/>
          </p:nvPr>
        </p:nvSpPr>
        <p:spPr/>
        <p:txBody>
          <a:bodyPr/>
          <a:lstStyle/>
          <a:p>
            <a:r>
              <a:rPr lang="en-US" sz="2400" dirty="0"/>
              <a:t>Before </a:t>
            </a:r>
            <a:r>
              <a:rPr lang="en-US" sz="2400" dirty="0" smtClean="0"/>
              <a:t>Reading:</a:t>
            </a:r>
          </a:p>
          <a:p>
            <a:pPr marL="0" indent="0">
              <a:buNone/>
            </a:pPr>
            <a:endParaRPr lang="en-US" sz="2400" dirty="0" smtClean="0"/>
          </a:p>
          <a:p>
            <a:pPr lvl="1"/>
            <a:r>
              <a:rPr lang="en-US" sz="2000" dirty="0" smtClean="0"/>
              <a:t>Focus </a:t>
            </a:r>
            <a:r>
              <a:rPr lang="en-US" sz="2000" dirty="0"/>
              <a:t>on an essential question that the text helps </a:t>
            </a:r>
            <a:r>
              <a:rPr lang="en-US" sz="2000" dirty="0" smtClean="0"/>
              <a:t>answer</a:t>
            </a:r>
          </a:p>
          <a:p>
            <a:pPr lvl="1"/>
            <a:r>
              <a:rPr lang="en-US" sz="2000" dirty="0" smtClean="0"/>
              <a:t>Preview </a:t>
            </a:r>
            <a:r>
              <a:rPr lang="en-US" sz="2000" dirty="0"/>
              <a:t>the text to determine the topic and the text’s structure and purpose (e.g., argument, narrative, </a:t>
            </a:r>
            <a:r>
              <a:rPr lang="en-US" sz="2000" dirty="0" smtClean="0"/>
              <a:t>explanation)</a:t>
            </a:r>
          </a:p>
          <a:p>
            <a:pPr lvl="1"/>
            <a:r>
              <a:rPr lang="en-US" sz="2000" dirty="0" smtClean="0"/>
              <a:t>Use </a:t>
            </a:r>
            <a:r>
              <a:rPr lang="en-US" sz="2000" dirty="0"/>
              <a:t>the title and preview of the text to activate prior </a:t>
            </a:r>
            <a:r>
              <a:rPr lang="en-US" sz="2000" dirty="0" smtClean="0"/>
              <a:t>knowledge</a:t>
            </a:r>
          </a:p>
          <a:p>
            <a:pPr lvl="1"/>
            <a:r>
              <a:rPr lang="en-US" sz="2000" dirty="0" smtClean="0"/>
              <a:t>Develop </a:t>
            </a:r>
            <a:r>
              <a:rPr lang="en-US" sz="2000" dirty="0"/>
              <a:t>questions about the text and/or its topic that might be answered when reading</a:t>
            </a:r>
          </a:p>
        </p:txBody>
      </p:sp>
    </p:spTree>
    <p:extLst>
      <p:ext uri="{BB962C8B-B14F-4D97-AF65-F5344CB8AC3E}">
        <p14:creationId xmlns:p14="http://schemas.microsoft.com/office/powerpoint/2010/main" val="3859223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and Notetaking Strategies</a:t>
            </a:r>
          </a:p>
        </p:txBody>
      </p:sp>
      <p:sp>
        <p:nvSpPr>
          <p:cNvPr id="3" name="Content Placeholder 2"/>
          <p:cNvSpPr>
            <a:spLocks noGrp="1"/>
          </p:cNvSpPr>
          <p:nvPr>
            <p:ph idx="1"/>
          </p:nvPr>
        </p:nvSpPr>
        <p:spPr/>
        <p:txBody>
          <a:bodyPr/>
          <a:lstStyle/>
          <a:p>
            <a:r>
              <a:rPr lang="en-US" sz="2400" dirty="0" smtClean="0"/>
              <a:t>During Reading</a:t>
            </a:r>
          </a:p>
          <a:p>
            <a:pPr marL="0" indent="0">
              <a:buNone/>
            </a:pPr>
            <a:endParaRPr lang="en-US" sz="2400" dirty="0" smtClean="0"/>
          </a:p>
          <a:p>
            <a:pPr lvl="1"/>
            <a:r>
              <a:rPr lang="en-US" sz="2000" dirty="0" smtClean="0"/>
              <a:t>Monitor </a:t>
            </a:r>
            <a:r>
              <a:rPr lang="en-US" sz="2000" dirty="0"/>
              <a:t>reading to ensure </a:t>
            </a:r>
            <a:r>
              <a:rPr lang="en-US" sz="2000" dirty="0" smtClean="0"/>
              <a:t>comprehension</a:t>
            </a:r>
          </a:p>
          <a:p>
            <a:pPr lvl="1"/>
            <a:r>
              <a:rPr lang="en-US" sz="2000" dirty="0" smtClean="0"/>
              <a:t>Answer </a:t>
            </a:r>
            <a:r>
              <a:rPr lang="en-US" sz="2000" dirty="0"/>
              <a:t>questions developed before </a:t>
            </a:r>
            <a:r>
              <a:rPr lang="en-US" sz="2000" dirty="0" smtClean="0"/>
              <a:t>reading</a:t>
            </a:r>
          </a:p>
          <a:p>
            <a:pPr lvl="1"/>
            <a:r>
              <a:rPr lang="en-US" sz="2000" dirty="0" smtClean="0"/>
              <a:t>Annotate the text for main ideas, answers to questions, interesting or surprising aspects of the text, or parts that are difficult to understand</a:t>
            </a:r>
          </a:p>
          <a:p>
            <a:pPr lvl="1"/>
            <a:r>
              <a:rPr lang="en-US" sz="2000" dirty="0" smtClean="0"/>
              <a:t>Periodically </a:t>
            </a:r>
            <a:r>
              <a:rPr lang="en-US" sz="2000" dirty="0"/>
              <a:t>stop and reflect on what’s being read and how it fits with prior knowledge and the other parts of the text</a:t>
            </a:r>
          </a:p>
        </p:txBody>
      </p:sp>
    </p:spTree>
    <p:extLst>
      <p:ext uri="{BB962C8B-B14F-4D97-AF65-F5344CB8AC3E}">
        <p14:creationId xmlns:p14="http://schemas.microsoft.com/office/powerpoint/2010/main" val="3078642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and Notetaking Strategies</a:t>
            </a:r>
          </a:p>
        </p:txBody>
      </p:sp>
      <p:sp>
        <p:nvSpPr>
          <p:cNvPr id="3" name="Content Placeholder 2"/>
          <p:cNvSpPr>
            <a:spLocks noGrp="1"/>
          </p:cNvSpPr>
          <p:nvPr>
            <p:ph idx="1"/>
          </p:nvPr>
        </p:nvSpPr>
        <p:spPr/>
        <p:txBody>
          <a:bodyPr/>
          <a:lstStyle/>
          <a:p>
            <a:r>
              <a:rPr lang="en-US" sz="2400" dirty="0" smtClean="0"/>
              <a:t>After Reading</a:t>
            </a:r>
          </a:p>
          <a:p>
            <a:pPr marL="0" indent="0">
              <a:buNone/>
            </a:pPr>
            <a:endParaRPr lang="en-US" sz="2400" dirty="0" smtClean="0"/>
          </a:p>
          <a:p>
            <a:pPr lvl="1"/>
            <a:r>
              <a:rPr lang="en-US" dirty="0"/>
              <a:t>Respond to questions developed before and during </a:t>
            </a:r>
            <a:r>
              <a:rPr lang="en-US" dirty="0" smtClean="0"/>
              <a:t>reading</a:t>
            </a:r>
          </a:p>
          <a:p>
            <a:pPr lvl="1"/>
            <a:r>
              <a:rPr lang="en-US" dirty="0" smtClean="0"/>
              <a:t>Reflect </a:t>
            </a:r>
            <a:r>
              <a:rPr lang="en-US" dirty="0"/>
              <a:t>on the text, what it means, and whether it supports or refutes prior ideas and </a:t>
            </a:r>
            <a:r>
              <a:rPr lang="en-US" dirty="0" smtClean="0"/>
              <a:t>understandings</a:t>
            </a:r>
          </a:p>
          <a:p>
            <a:pPr lvl="1"/>
            <a:r>
              <a:rPr lang="en-US" dirty="0" smtClean="0"/>
              <a:t>Draw </a:t>
            </a:r>
            <a:r>
              <a:rPr lang="en-US" dirty="0"/>
              <a:t>conclusions and devise </a:t>
            </a:r>
            <a:r>
              <a:rPr lang="en-US" dirty="0" smtClean="0"/>
              <a:t>generalizations</a:t>
            </a:r>
          </a:p>
          <a:p>
            <a:pPr lvl="1"/>
            <a:r>
              <a:rPr lang="en-US" dirty="0" smtClean="0"/>
              <a:t>Make </a:t>
            </a:r>
            <a:r>
              <a:rPr lang="en-US" dirty="0"/>
              <a:t>connections to other texts, key concepts, and overarching </a:t>
            </a:r>
            <a:r>
              <a:rPr lang="en-US" dirty="0" smtClean="0"/>
              <a:t>ideas</a:t>
            </a:r>
          </a:p>
          <a:p>
            <a:pPr lvl="1"/>
            <a:r>
              <a:rPr lang="en-US" dirty="0" smtClean="0"/>
              <a:t>Discuss </a:t>
            </a:r>
            <a:r>
              <a:rPr lang="en-US" dirty="0"/>
              <a:t>the text with peers to ensure understanding and have remaining questions answered</a:t>
            </a:r>
          </a:p>
        </p:txBody>
      </p:sp>
    </p:spTree>
    <p:extLst>
      <p:ext uri="{BB962C8B-B14F-4D97-AF65-F5344CB8AC3E}">
        <p14:creationId xmlns:p14="http://schemas.microsoft.com/office/powerpoint/2010/main" val="1495356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Contextualization</a:t>
            </a:r>
            <a:endParaRPr lang="en-US" dirty="0"/>
          </a:p>
        </p:txBody>
      </p:sp>
      <p:sp>
        <p:nvSpPr>
          <p:cNvPr id="3" name="Subtitle 2"/>
          <p:cNvSpPr>
            <a:spLocks noGrp="1"/>
          </p:cNvSpPr>
          <p:nvPr>
            <p:ph type="subTitle" idx="1"/>
          </p:nvPr>
        </p:nvSpPr>
        <p:spPr/>
        <p:txBody>
          <a:bodyPr/>
          <a:lstStyle/>
          <a:p>
            <a:r>
              <a:rPr lang="en-US" dirty="0" smtClean="0"/>
              <a:t>APUSH Historical Reasoning Skill </a:t>
            </a:r>
            <a:endParaRPr lang="en-US" dirty="0"/>
          </a:p>
        </p:txBody>
      </p:sp>
    </p:spTree>
    <p:extLst>
      <p:ext uri="{BB962C8B-B14F-4D97-AF65-F5344CB8AC3E}">
        <p14:creationId xmlns:p14="http://schemas.microsoft.com/office/powerpoint/2010/main" val="390253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lstStyle/>
          <a:p>
            <a:r>
              <a:rPr lang="en-US" sz="2400" i="1" u="sng" dirty="0" smtClean="0"/>
              <a:t>Contextualization</a:t>
            </a:r>
            <a:r>
              <a:rPr lang="en-US" sz="2400" i="1" dirty="0" smtClean="0"/>
              <a:t> is seeing the connections between the particular and the general</a:t>
            </a:r>
          </a:p>
          <a:p>
            <a:r>
              <a:rPr lang="en-US" sz="2400" i="1" dirty="0" smtClean="0"/>
              <a:t>Students </a:t>
            </a:r>
            <a:r>
              <a:rPr lang="en-US" sz="2400" i="1" dirty="0" smtClean="0"/>
              <a:t>should be able to…</a:t>
            </a:r>
          </a:p>
          <a:p>
            <a:pPr lvl="1"/>
            <a:r>
              <a:rPr lang="en-US" sz="2400" dirty="0" smtClean="0"/>
              <a:t>Describe </a:t>
            </a:r>
            <a:r>
              <a:rPr lang="en-US" sz="2400" dirty="0"/>
              <a:t>an </a:t>
            </a:r>
            <a:r>
              <a:rPr lang="en-US" sz="2400" u="sng" dirty="0"/>
              <a:t>accurate </a:t>
            </a:r>
            <a:r>
              <a:rPr lang="en-US" sz="2400" dirty="0"/>
              <a:t>historical context for a specific historical development or process. </a:t>
            </a:r>
            <a:endParaRPr lang="en-US" sz="2400" dirty="0" smtClean="0"/>
          </a:p>
          <a:p>
            <a:pPr lvl="1"/>
            <a:r>
              <a:rPr lang="en-US" sz="2400" dirty="0"/>
              <a:t>Explain how a relevant context </a:t>
            </a:r>
            <a:r>
              <a:rPr lang="en-US" sz="2400" u="sng" dirty="0"/>
              <a:t>influenced </a:t>
            </a:r>
            <a:r>
              <a:rPr lang="en-US" sz="2400" dirty="0"/>
              <a:t>a specific historical development or process. </a:t>
            </a:r>
          </a:p>
          <a:p>
            <a:pPr lvl="1"/>
            <a:r>
              <a:rPr lang="en-US" sz="2400" dirty="0"/>
              <a:t>Use context to </a:t>
            </a:r>
            <a:r>
              <a:rPr lang="en-US" sz="2400" u="sng" dirty="0"/>
              <a:t>explain</a:t>
            </a:r>
            <a:r>
              <a:rPr lang="en-US" sz="2400" dirty="0"/>
              <a:t> the relative </a:t>
            </a:r>
            <a:r>
              <a:rPr lang="en-US" sz="2400" u="sng" dirty="0"/>
              <a:t>historical significance </a:t>
            </a:r>
            <a:r>
              <a:rPr lang="en-US" sz="2400" dirty="0"/>
              <a:t>of a specific historical development or process. </a:t>
            </a:r>
            <a:r>
              <a:rPr lang="en-US" dirty="0"/>
              <a:t>	</a:t>
            </a:r>
          </a:p>
          <a:p>
            <a:pPr marL="274320" lvl="1" indent="0">
              <a:buNone/>
            </a:pPr>
            <a:r>
              <a:rPr lang="en-US" dirty="0"/>
              <a:t>	</a:t>
            </a:r>
          </a:p>
          <a:p>
            <a:endParaRPr lang="en-US" dirty="0"/>
          </a:p>
        </p:txBody>
      </p:sp>
    </p:spTree>
    <p:extLst>
      <p:ext uri="{BB962C8B-B14F-4D97-AF65-F5344CB8AC3E}">
        <p14:creationId xmlns:p14="http://schemas.microsoft.com/office/powerpoint/2010/main" val="21332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a:t>Identifying and analyzing context is a complex historical skill. </a:t>
            </a:r>
            <a:endParaRPr lang="en-US" sz="2800" dirty="0" smtClean="0"/>
          </a:p>
          <a:p>
            <a:r>
              <a:rPr lang="en-US" sz="2800" dirty="0" smtClean="0"/>
              <a:t>It </a:t>
            </a:r>
            <a:r>
              <a:rPr lang="en-US" sz="2800" dirty="0"/>
              <a:t>involves </a:t>
            </a:r>
            <a:endParaRPr lang="en-US" sz="2800" dirty="0" smtClean="0"/>
          </a:p>
          <a:p>
            <a:pPr marL="788670" lvl="1" indent="-514350">
              <a:buFont typeface="+mj-lt"/>
              <a:buAutoNum type="arabicPeriod"/>
            </a:pPr>
            <a:r>
              <a:rPr lang="en-US" sz="2600" dirty="0" smtClean="0"/>
              <a:t>Making historical connections (association links) between simple </a:t>
            </a:r>
            <a:r>
              <a:rPr lang="en-US" sz="2600" b="1" u="sng" dirty="0"/>
              <a:t>facts</a:t>
            </a:r>
            <a:r>
              <a:rPr lang="en-US" sz="2600" dirty="0"/>
              <a:t> </a:t>
            </a:r>
            <a:r>
              <a:rPr lang="en-US" sz="2600" dirty="0" smtClean="0"/>
              <a:t>(SFI) such </a:t>
            </a:r>
            <a:r>
              <a:rPr lang="en-US" sz="2600" dirty="0"/>
              <a:t>as </a:t>
            </a:r>
            <a:r>
              <a:rPr lang="en-US" sz="2600" dirty="0" smtClean="0"/>
              <a:t>time and place </a:t>
            </a:r>
            <a:r>
              <a:rPr lang="en-US" sz="2600" dirty="0"/>
              <a:t>(when did it happen</a:t>
            </a:r>
            <a:r>
              <a:rPr lang="en-US" sz="2600" dirty="0" smtClean="0"/>
              <a:t>?  Where did it happen?), or personal connections (who did it happen with?)</a:t>
            </a:r>
          </a:p>
          <a:p>
            <a:pPr marL="788670" lvl="1" indent="-514350">
              <a:buFont typeface="+mj-lt"/>
              <a:buAutoNum type="arabicPeriod"/>
            </a:pPr>
            <a:r>
              <a:rPr lang="en-US" sz="2600" dirty="0" smtClean="0"/>
              <a:t>making historical connections with broader </a:t>
            </a:r>
            <a:r>
              <a:rPr lang="en-US" sz="2600" u="sng" dirty="0"/>
              <a:t>themes</a:t>
            </a:r>
            <a:r>
              <a:rPr lang="en-US" sz="2600" dirty="0"/>
              <a:t> </a:t>
            </a:r>
            <a:r>
              <a:rPr lang="en-US" sz="2600" dirty="0" smtClean="0"/>
              <a:t>in American History (i.e. National Identity, Migration patterns, environmental changes, cultural values) or through </a:t>
            </a:r>
            <a:r>
              <a:rPr lang="en-US" sz="2600" u="sng" dirty="0" smtClean="0"/>
              <a:t>historical reasoning skills </a:t>
            </a:r>
            <a:r>
              <a:rPr lang="en-US" sz="2600" dirty="0" smtClean="0"/>
              <a:t>(Why did this happen?  How did this happen?  What were the implications or effects?  What changed over time?  </a:t>
            </a:r>
          </a:p>
          <a:p>
            <a:pPr marL="788670" lvl="1" indent="-514350">
              <a:buFont typeface="+mj-lt"/>
              <a:buAutoNum type="arabicPeriod"/>
            </a:pPr>
            <a:r>
              <a:rPr lang="en-US" sz="2600" dirty="0" smtClean="0"/>
              <a:t>and </a:t>
            </a:r>
            <a:r>
              <a:rPr lang="en-US" sz="2600" dirty="0"/>
              <a:t>making </a:t>
            </a:r>
            <a:r>
              <a:rPr lang="en-US" sz="2600" dirty="0" smtClean="0"/>
              <a:t>historical connections </a:t>
            </a:r>
            <a:r>
              <a:rPr lang="en-US" sz="2600" dirty="0"/>
              <a:t>to </a:t>
            </a:r>
            <a:r>
              <a:rPr lang="en-US" sz="2600" u="sng" dirty="0"/>
              <a:t>other </a:t>
            </a:r>
            <a:r>
              <a:rPr lang="en-US" sz="2600" u="sng" dirty="0" smtClean="0"/>
              <a:t>time periods </a:t>
            </a:r>
            <a:r>
              <a:rPr lang="en-US" sz="2600" dirty="0" smtClean="0"/>
              <a:t>or eras (synthesis). </a:t>
            </a:r>
          </a:p>
          <a:p>
            <a:r>
              <a:rPr lang="en-US" sz="2800" dirty="0" smtClean="0"/>
              <a:t>Using </a:t>
            </a:r>
            <a:r>
              <a:rPr lang="en-US" sz="2800" dirty="0"/>
              <a:t>this three part process, we will be able to analyze history on a higher level of complexity and communicate effectively that we understand history.</a:t>
            </a:r>
          </a:p>
        </p:txBody>
      </p:sp>
    </p:spTree>
    <p:extLst>
      <p:ext uri="{BB962C8B-B14F-4D97-AF65-F5344CB8AC3E}">
        <p14:creationId xmlns:p14="http://schemas.microsoft.com/office/powerpoint/2010/main" val="260841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a:xfrm>
            <a:off x="953938" y="2093976"/>
            <a:ext cx="10058400" cy="4050792"/>
          </a:xfrm>
        </p:spPr>
        <p:txBody>
          <a:bodyPr>
            <a:normAutofit lnSpcReduction="10000"/>
          </a:bodyPr>
          <a:lstStyle/>
          <a:p>
            <a:r>
              <a:rPr lang="en-US" sz="2400" dirty="0"/>
              <a:t>Think of context as a three part concept… </a:t>
            </a:r>
            <a:endParaRPr lang="en-US" sz="2400" dirty="0" smtClean="0"/>
          </a:p>
          <a:p>
            <a:r>
              <a:rPr lang="en-US" sz="2400" dirty="0" smtClean="0"/>
              <a:t>a</a:t>
            </a:r>
            <a:r>
              <a:rPr lang="en-US" sz="2400" dirty="0"/>
              <a:t>. </a:t>
            </a:r>
            <a:r>
              <a:rPr lang="en-US" sz="2400" b="1" dirty="0"/>
              <a:t>Local context</a:t>
            </a:r>
            <a:r>
              <a:rPr lang="en-US" sz="2400" dirty="0"/>
              <a:t>… facts about the event, describing </a:t>
            </a:r>
            <a:r>
              <a:rPr lang="en-US" sz="2400" dirty="0" smtClean="0"/>
              <a:t>who/what/when/where </a:t>
            </a:r>
            <a:r>
              <a:rPr lang="en-US" sz="2400" dirty="0"/>
              <a:t>etc. </a:t>
            </a:r>
            <a:endParaRPr lang="en-US" sz="2400" dirty="0" smtClean="0"/>
          </a:p>
          <a:p>
            <a:r>
              <a:rPr lang="en-US" sz="2400" dirty="0" smtClean="0"/>
              <a:t>b</a:t>
            </a:r>
            <a:r>
              <a:rPr lang="en-US" sz="2400" dirty="0"/>
              <a:t>. </a:t>
            </a:r>
            <a:r>
              <a:rPr lang="en-US" sz="2400" b="1" dirty="0"/>
              <a:t>Broad context</a:t>
            </a:r>
            <a:r>
              <a:rPr lang="en-US" sz="2400" dirty="0"/>
              <a:t>… the bigger picture, theme, era, </a:t>
            </a:r>
            <a:r>
              <a:rPr lang="en-US" sz="2400" dirty="0" smtClean="0"/>
              <a:t>why/how did something happen </a:t>
            </a:r>
          </a:p>
          <a:p>
            <a:r>
              <a:rPr lang="en-US" sz="2400" dirty="0" smtClean="0"/>
              <a:t>c</a:t>
            </a:r>
            <a:r>
              <a:rPr lang="en-US" sz="2400" dirty="0"/>
              <a:t>. </a:t>
            </a:r>
            <a:r>
              <a:rPr lang="en-US" sz="2400" b="1" dirty="0" smtClean="0"/>
              <a:t>Comparative context…</a:t>
            </a:r>
            <a:r>
              <a:rPr lang="en-US" sz="2400" dirty="0" smtClean="0"/>
              <a:t>similar</a:t>
            </a:r>
            <a:r>
              <a:rPr lang="en-US" sz="2400" b="1" dirty="0" smtClean="0"/>
              <a:t> </a:t>
            </a:r>
            <a:r>
              <a:rPr lang="en-US" sz="2400" dirty="0"/>
              <a:t>(or different) in kind but from a different time… (connecting the theme/era </a:t>
            </a:r>
            <a:r>
              <a:rPr lang="en-US" sz="2400" dirty="0" smtClean="0"/>
              <a:t>t</a:t>
            </a:r>
            <a:r>
              <a:rPr lang="en-US" sz="2400" dirty="0"/>
              <a:t>o another era with same theme</a:t>
            </a:r>
            <a:r>
              <a:rPr lang="en-US" sz="2400" dirty="0" smtClean="0"/>
              <a:t>)</a:t>
            </a:r>
          </a:p>
          <a:p>
            <a:pPr marL="0" indent="0">
              <a:buNone/>
            </a:pPr>
            <a:endParaRPr lang="en-US" sz="2400" dirty="0" smtClean="0"/>
          </a:p>
          <a:p>
            <a:r>
              <a:rPr lang="en-US" sz="2400" dirty="0" smtClean="0"/>
              <a:t>*Comparative Context is also referred to as </a:t>
            </a:r>
            <a:r>
              <a:rPr lang="en-US" sz="2400" b="1" dirty="0" smtClean="0"/>
              <a:t>Synthesis</a:t>
            </a:r>
          </a:p>
        </p:txBody>
      </p:sp>
    </p:spTree>
    <p:extLst>
      <p:ext uri="{BB962C8B-B14F-4D97-AF65-F5344CB8AC3E}">
        <p14:creationId xmlns:p14="http://schemas.microsoft.com/office/powerpoint/2010/main" val="13006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363</TotalTime>
  <Words>1063</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Rockwell</vt:lpstr>
      <vt:lpstr>Rockwell Condensed</vt:lpstr>
      <vt:lpstr>Wingdings</vt:lpstr>
      <vt:lpstr>Wood Type</vt:lpstr>
      <vt:lpstr>Reading Brinkley</vt:lpstr>
      <vt:lpstr>Bell Ringer</vt:lpstr>
      <vt:lpstr>Reading and Notetaking Strategies</vt:lpstr>
      <vt:lpstr>Reading and Notetaking Strategies</vt:lpstr>
      <vt:lpstr>Reading and Notetaking Strategies</vt:lpstr>
      <vt:lpstr>Contextualization</vt:lpstr>
      <vt:lpstr>Contextualization</vt:lpstr>
      <vt:lpstr>Contextualization</vt:lpstr>
      <vt:lpstr>Contextualization</vt:lpstr>
      <vt:lpstr>Example of Contextualization</vt:lpstr>
      <vt:lpstr>Contextualization vs. Synthesis </vt:lpstr>
      <vt:lpstr>Contextualization and Class</vt:lpstr>
      <vt:lpstr>Contextualization activity #1</vt:lpstr>
      <vt:lpstr>Contextualization Activity #2</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Contextualization</dc:title>
  <dc:creator>dedwards4</dc:creator>
  <cp:lastModifiedBy>dedwards4</cp:lastModifiedBy>
  <cp:revision>16</cp:revision>
  <dcterms:created xsi:type="dcterms:W3CDTF">2017-09-04T18:49:34Z</dcterms:created>
  <dcterms:modified xsi:type="dcterms:W3CDTF">2018-08-29T12:22:31Z</dcterms:modified>
</cp:coreProperties>
</file>