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7" r:id="rId2"/>
    <p:sldId id="278" r:id="rId3"/>
    <p:sldId id="279" r:id="rId4"/>
    <p:sldId id="280" r:id="rId5"/>
    <p:sldId id="281" r:id="rId6"/>
    <p:sldId id="282" r:id="rId7"/>
    <p:sldId id="269" r:id="rId8"/>
    <p:sldId id="261" r:id="rId9"/>
    <p:sldId id="264" r:id="rId10"/>
    <p:sldId id="257" r:id="rId11"/>
    <p:sldId id="256" r:id="rId12"/>
    <p:sldId id="259" r:id="rId13"/>
    <p:sldId id="265" r:id="rId14"/>
    <p:sldId id="267" r:id="rId15"/>
    <p:sldId id="272" r:id="rId16"/>
    <p:sldId id="273"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62" autoAdjust="0"/>
    <p:restoredTop sz="88739" autoAdjust="0"/>
  </p:normalViewPr>
  <p:slideViewPr>
    <p:cSldViewPr>
      <p:cViewPr>
        <p:scale>
          <a:sx n="90" d="100"/>
          <a:sy n="90" d="100"/>
        </p:scale>
        <p:origin x="-75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BEEF7C-4FAF-401B-A10A-3D005C5B369B}" type="datetimeFigureOut">
              <a:rPr lang="en-US" smtClean="0"/>
              <a:pPr/>
              <a:t>8/27/2015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7A8968-8F10-4C91-81F6-ED2BA4CD2C2B}" type="slidenum">
              <a:rPr lang="en-US" smtClean="0"/>
              <a:pPr/>
              <a:t>‹#›</a:t>
            </a:fld>
            <a:endParaRPr lang="en-US"/>
          </a:p>
        </p:txBody>
      </p:sp>
    </p:spTree>
    <p:extLst>
      <p:ext uri="{BB962C8B-B14F-4D97-AF65-F5344CB8AC3E}">
        <p14:creationId xmlns:p14="http://schemas.microsoft.com/office/powerpoint/2010/main" val="41118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lumbusnavigation.com/shd2004.s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www.columbusnavigation.com/crew.shtml" TargetMode="External"/><Relationship Id="rId4" Type="http://schemas.openxmlformats.org/officeDocument/2006/relationships/hyperlink" Target="http://www.columbusnavigation.com/ships.s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columbusnavigation.com/cclandfl.s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A8968-8F10-4C91-81F6-ED2BA4CD2C2B}" type="slidenum">
              <a:rPr lang="en-US" smtClean="0"/>
              <a:pPr/>
              <a:t>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transatlantic track of Columbus's first voyage, drawn on an </a:t>
            </a:r>
            <a:r>
              <a:rPr lang="en-US" b="1" dirty="0" err="1" smtClean="0"/>
              <a:t>isogonic</a:t>
            </a:r>
            <a:r>
              <a:rPr lang="en-US" b="1" dirty="0" smtClean="0"/>
              <a:t> chart showing compass declination during 1492-93 according to the CALS3K magnetic model of </a:t>
            </a:r>
            <a:r>
              <a:rPr lang="en-US" b="1" dirty="0" err="1" smtClean="0"/>
              <a:t>Korte</a:t>
            </a:r>
            <a:r>
              <a:rPr lang="en-US" b="1" dirty="0" smtClean="0"/>
              <a:t> &amp; Constable 2003. Negative numbers indicate westerly declination in degrees, while positive numbers are easterly. CALS3K is the only magnetic model that has been shown to correctly replicate both of Columbus's first two voyages. See the </a:t>
            </a:r>
            <a:r>
              <a:rPr lang="en-US" b="1" dirty="0" smtClean="0">
                <a:hlinkClick r:id="rId3"/>
              </a:rPr>
              <a:t>transatlantic track page</a:t>
            </a:r>
            <a:r>
              <a:rPr lang="en-US" b="1" dirty="0" smtClean="0"/>
              <a:t> for details.</a:t>
            </a:r>
          </a:p>
          <a:p>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Christopher Columbus departed on his first voyage from the port of Palos (near Huelva) in southern Spain, on August 3, 1492, in command of three </a:t>
            </a:r>
            <a:r>
              <a:rPr lang="en-US" dirty="0" smtClean="0">
                <a:hlinkClick r:id="rId4"/>
              </a:rPr>
              <a:t>ships</a:t>
            </a:r>
            <a:r>
              <a:rPr lang="en-US" dirty="0" smtClean="0"/>
              <a:t>: the </a:t>
            </a:r>
            <a:r>
              <a:rPr lang="en-US" i="1" dirty="0" smtClean="0"/>
              <a:t>Niña</a:t>
            </a:r>
            <a:r>
              <a:rPr lang="en-US" dirty="0" smtClean="0"/>
              <a:t>, the </a:t>
            </a:r>
            <a:r>
              <a:rPr lang="en-US" i="1" dirty="0" err="1" smtClean="0"/>
              <a:t>Pinta</a:t>
            </a:r>
            <a:r>
              <a:rPr lang="en-US" dirty="0" smtClean="0"/>
              <a:t> and the </a:t>
            </a:r>
            <a:r>
              <a:rPr lang="en-US" i="1" dirty="0" smtClean="0"/>
              <a:t>Santa Maria</a:t>
            </a:r>
            <a:r>
              <a:rPr lang="en-US" dirty="0" smtClean="0"/>
              <a:t>. His </a:t>
            </a:r>
            <a:r>
              <a:rPr lang="en-US" dirty="0" smtClean="0">
                <a:hlinkClick r:id="rId5"/>
              </a:rPr>
              <a:t>crew</a:t>
            </a:r>
            <a:r>
              <a:rPr lang="en-US" dirty="0" smtClean="0"/>
              <a:t> mostly came from surrounding towns such as </a:t>
            </a:r>
            <a:r>
              <a:rPr lang="en-US" dirty="0" err="1" smtClean="0"/>
              <a:t>Lepe</a:t>
            </a:r>
            <a:r>
              <a:rPr lang="en-US" dirty="0" smtClean="0"/>
              <a:t> and </a:t>
            </a:r>
            <a:r>
              <a:rPr lang="en-US" dirty="0" err="1" smtClean="0"/>
              <a:t>Moguer</a:t>
            </a:r>
            <a:r>
              <a:rPr lang="en-US" dirty="0" smtClean="0"/>
              <a:t>.</a:t>
            </a:r>
            <a:br>
              <a:rPr lang="en-US" dirty="0" smtClean="0"/>
            </a:br>
            <a:endParaRPr lang="en-US" dirty="0" smtClean="0"/>
          </a:p>
          <a:p>
            <a:r>
              <a:rPr lang="en-US" dirty="0" smtClean="0"/>
              <a:t>Columbus called first at the Canary Islands, the westernmost Spanish possessions. He was delayed there for four weeks by calm winds and the need for repair and refit. Columbus left the island of </a:t>
            </a:r>
            <a:r>
              <a:rPr lang="en-US" dirty="0" err="1" smtClean="0"/>
              <a:t>Gomera</a:t>
            </a:r>
            <a:r>
              <a:rPr lang="en-US" dirty="0" smtClean="0"/>
              <a:t> on September 6, 1492, but calms again left him within sight of the western island of </a:t>
            </a:r>
            <a:r>
              <a:rPr lang="en-US" dirty="0" err="1" smtClean="0"/>
              <a:t>Hierro</a:t>
            </a:r>
            <a:r>
              <a:rPr lang="en-US" dirty="0" smtClean="0"/>
              <a:t> until September 8.</a:t>
            </a:r>
          </a:p>
          <a:p>
            <a:r>
              <a:rPr lang="en-US" dirty="0" smtClean="0"/>
              <a:t>Columbus had expected the voyage to take four weeks, but that deadline came and went without sighting land. The crews of his ships became restless and some argued that a return to Spain was in order. On October 10, Columbus struck a deal with his men: if no land was found in the next three days, they would turn back for Spain. At two hours past midnight on October 12, land was sighted by Rodrigo de </a:t>
            </a:r>
            <a:r>
              <a:rPr lang="en-US" dirty="0" err="1" smtClean="0"/>
              <a:t>Triana</a:t>
            </a:r>
            <a:r>
              <a:rPr lang="en-US" dirty="0" smtClean="0"/>
              <a:t> (also known as Juan Rodriguez), a sailor aboard the </a:t>
            </a:r>
            <a:r>
              <a:rPr lang="en-US" i="1" dirty="0" err="1" smtClean="0"/>
              <a:t>Pinta</a:t>
            </a:r>
            <a:r>
              <a:rPr lang="en-US" dirty="0" smtClean="0"/>
              <a:t>. </a:t>
            </a:r>
          </a:p>
          <a:p>
            <a:endParaRPr lang="en-US" dirty="0"/>
          </a:p>
        </p:txBody>
      </p:sp>
      <p:sp>
        <p:nvSpPr>
          <p:cNvPr id="4" name="Slide Number Placeholder 3"/>
          <p:cNvSpPr>
            <a:spLocks noGrp="1"/>
          </p:cNvSpPr>
          <p:nvPr>
            <p:ph type="sldNum" sz="quarter" idx="10"/>
          </p:nvPr>
        </p:nvSpPr>
        <p:spPr/>
        <p:txBody>
          <a:bodyPr/>
          <a:lstStyle/>
          <a:p>
            <a:fld id="{937A8968-8F10-4C91-81F6-ED2BA4CD2C2B}"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Columbus went ashore the next morning at an island he called San Salvador, which the natives called </a:t>
            </a:r>
            <a:r>
              <a:rPr lang="en-US" dirty="0" err="1" smtClean="0"/>
              <a:t>Guanahani</a:t>
            </a:r>
            <a:r>
              <a:rPr lang="en-US" dirty="0" smtClean="0"/>
              <a:t>. The identity of his </a:t>
            </a:r>
            <a:r>
              <a:rPr lang="en-US" dirty="0" smtClean="0">
                <a:hlinkClick r:id="rId3"/>
              </a:rPr>
              <a:t>landfall island</a:t>
            </a:r>
            <a:r>
              <a:rPr lang="en-US" dirty="0" smtClean="0"/>
              <a:t> is in dispute, but it was most likely one of the Plana Cays in the Bahamas.</a:t>
            </a:r>
          </a:p>
          <a:p>
            <a:endParaRPr lang="en-US" dirty="0" smtClean="0"/>
          </a:p>
          <a:p>
            <a:r>
              <a:rPr lang="en-US" dirty="0" smtClean="0"/>
              <a:t>Columbus spent fruitless weeks in Cuba searching for gold, or for the Chinese civilization he had read about from Marco Polo. He reached as far west as </a:t>
            </a:r>
            <a:r>
              <a:rPr lang="en-US" dirty="0" err="1" smtClean="0"/>
              <a:t>Cayo</a:t>
            </a:r>
            <a:r>
              <a:rPr lang="en-US" dirty="0" smtClean="0"/>
              <a:t> Cruz on October 31 before north winds and increasing frustration caused a change of plan. His kidnapped Native American guides had indicated that gold was to be found on another island to the east, so Columbus reversed course. While sailing north of Cuba on November 22, </a:t>
            </a:r>
            <a:r>
              <a:rPr lang="en-US" dirty="0" err="1" smtClean="0"/>
              <a:t>Martín</a:t>
            </a:r>
            <a:r>
              <a:rPr lang="en-US" dirty="0" smtClean="0"/>
              <a:t> Alonso </a:t>
            </a:r>
            <a:r>
              <a:rPr lang="en-US" dirty="0" err="1" smtClean="0"/>
              <a:t>Pinzón</a:t>
            </a:r>
            <a:r>
              <a:rPr lang="en-US" dirty="0" smtClean="0"/>
              <a:t>, captain of the </a:t>
            </a:r>
            <a:r>
              <a:rPr lang="en-US" i="1" dirty="0" err="1" smtClean="0"/>
              <a:t>Pinta</a:t>
            </a:r>
            <a:r>
              <a:rPr lang="en-US" dirty="0" smtClean="0"/>
              <a:t>, left the other two ships without permission and sailed on his own in search of an island called "</a:t>
            </a:r>
            <a:r>
              <a:rPr lang="en-US" dirty="0" err="1" smtClean="0"/>
              <a:t>Babeque</a:t>
            </a:r>
            <a:r>
              <a:rPr lang="en-US" dirty="0" smtClean="0"/>
              <a:t>" or "</a:t>
            </a:r>
            <a:r>
              <a:rPr lang="en-US" dirty="0" err="1" smtClean="0"/>
              <a:t>Baneque</a:t>
            </a:r>
            <a:r>
              <a:rPr lang="en-US" dirty="0" smtClean="0"/>
              <a:t>", where he had been told by his native guides that there was much gold. Columbus continued his exploration of Cuba with the remaining two ships, rounding the eastern end and reaching as far as Punta </a:t>
            </a:r>
            <a:r>
              <a:rPr lang="en-US" dirty="0" err="1" smtClean="0"/>
              <a:t>Guayacanes</a:t>
            </a:r>
            <a:r>
              <a:rPr lang="en-US" dirty="0" smtClean="0"/>
              <a:t> before he arrived at Hispaniola on December 5.</a:t>
            </a:r>
          </a:p>
          <a:p>
            <a:r>
              <a:rPr lang="en-US" dirty="0" smtClean="0"/>
              <a:t>On Christmas Eve, the flagship </a:t>
            </a:r>
            <a:r>
              <a:rPr lang="en-US" i="1" dirty="0" smtClean="0"/>
              <a:t>Santa Maria</a:t>
            </a:r>
            <a:r>
              <a:rPr lang="en-US" dirty="0" smtClean="0"/>
              <a:t> grounded on a reef near Cap </a:t>
            </a:r>
            <a:r>
              <a:rPr lang="en-US" dirty="0" err="1" smtClean="0"/>
              <a:t>Haitien</a:t>
            </a:r>
            <a:r>
              <a:rPr lang="en-US" dirty="0" smtClean="0"/>
              <a:t> and sank the next day. Columbus used the remains of the ship to build a fort on shore, which he named </a:t>
            </a:r>
            <a:r>
              <a:rPr lang="en-US" i="1" dirty="0" smtClean="0"/>
              <a:t>La </a:t>
            </a:r>
            <a:r>
              <a:rPr lang="en-US" i="1" dirty="0" err="1" smtClean="0"/>
              <a:t>Navidad</a:t>
            </a:r>
            <a:r>
              <a:rPr lang="en-US" dirty="0" smtClean="0"/>
              <a:t> (Christmas). But the tiny </a:t>
            </a:r>
            <a:r>
              <a:rPr lang="en-US" i="1" dirty="0" smtClean="0"/>
              <a:t>Niña</a:t>
            </a:r>
            <a:r>
              <a:rPr lang="en-US" dirty="0" smtClean="0"/>
              <a:t> could not hold all of the remaining crew, so Columbus was forced to leave about 40 men behind to await his return from Spain. He departed from </a:t>
            </a:r>
            <a:r>
              <a:rPr lang="en-US" i="1" dirty="0" smtClean="0"/>
              <a:t>La </a:t>
            </a:r>
            <a:r>
              <a:rPr lang="en-US" i="1" dirty="0" err="1" smtClean="0"/>
              <a:t>Navidad</a:t>
            </a:r>
            <a:r>
              <a:rPr lang="en-US" dirty="0" smtClean="0"/>
              <a:t> in the </a:t>
            </a:r>
            <a:r>
              <a:rPr lang="en-US" i="1" dirty="0" smtClean="0"/>
              <a:t>Niña</a:t>
            </a:r>
            <a:r>
              <a:rPr lang="en-US" dirty="0" smtClean="0"/>
              <a:t> on January 2, 1493.</a:t>
            </a:r>
          </a:p>
          <a:p>
            <a:r>
              <a:rPr lang="en-US" dirty="0" smtClean="0"/>
              <a:t>Now down to just one ship, Columbus continued eastward along the coast of Hispaniola, and was surprised when he came upon the </a:t>
            </a:r>
            <a:r>
              <a:rPr lang="en-US" i="1" dirty="0" err="1" smtClean="0"/>
              <a:t>Pinta</a:t>
            </a:r>
            <a:r>
              <a:rPr lang="en-US" dirty="0" smtClean="0"/>
              <a:t> on January 6. Columbus's anger at </a:t>
            </a:r>
            <a:r>
              <a:rPr lang="en-US" dirty="0" err="1" smtClean="0"/>
              <a:t>Pinzón</a:t>
            </a:r>
            <a:r>
              <a:rPr lang="en-US" dirty="0" smtClean="0"/>
              <a:t> was eased by his relief at having another ship for his return to Spain, and by the fact that </a:t>
            </a:r>
            <a:r>
              <a:rPr lang="en-US" dirty="0" err="1" smtClean="0"/>
              <a:t>Pinzón</a:t>
            </a:r>
            <a:r>
              <a:rPr lang="en-US" dirty="0" smtClean="0"/>
              <a:t> had finally found the long-sought gold nuggets in the bed of a local river. </a:t>
            </a:r>
          </a:p>
          <a:p>
            <a:r>
              <a:rPr lang="en-US" dirty="0" smtClean="0"/>
              <a:t>The two ships departed Hispaniola from </a:t>
            </a:r>
            <a:r>
              <a:rPr lang="en-US" dirty="0" err="1" smtClean="0"/>
              <a:t>Samana</a:t>
            </a:r>
            <a:r>
              <a:rPr lang="en-US" dirty="0" smtClean="0"/>
              <a:t> Bay (in the modern Dominican Republic) on January 16, but were again separated by a fierce storm in the North Atlantic on February 14; Columbus and </a:t>
            </a:r>
            <a:r>
              <a:rPr lang="en-US" dirty="0" err="1" smtClean="0"/>
              <a:t>Pinzón</a:t>
            </a:r>
            <a:r>
              <a:rPr lang="en-US" dirty="0" smtClean="0"/>
              <a:t> each believed that the other had perished. Columbus sighted the island of Santa Maria in the Azores the next day. After a run-in with the local governor, he arrived at Lisbon on March 4, and finally made it back to his home port of Palos on March 15, 1493.</a:t>
            </a:r>
          </a:p>
          <a:p>
            <a:r>
              <a:rPr lang="en-US" dirty="0" smtClean="0"/>
              <a:t>Meanwhile, </a:t>
            </a:r>
            <a:r>
              <a:rPr lang="en-US" dirty="0" err="1" smtClean="0"/>
              <a:t>Pinzón</a:t>
            </a:r>
            <a:r>
              <a:rPr lang="en-US" dirty="0" smtClean="0"/>
              <a:t> and the </a:t>
            </a:r>
            <a:r>
              <a:rPr lang="en-US" i="1" dirty="0" err="1" smtClean="0"/>
              <a:t>Pinta</a:t>
            </a:r>
            <a:r>
              <a:rPr lang="en-US" dirty="0" smtClean="0"/>
              <a:t> had missed the Azores and arrived at the port of </a:t>
            </a:r>
            <a:r>
              <a:rPr lang="en-US" dirty="0" err="1" smtClean="0"/>
              <a:t>Bayona</a:t>
            </a:r>
            <a:r>
              <a:rPr lang="en-US" dirty="0" smtClean="0"/>
              <a:t> in northern Spain. After a stop to repair the damaged ship, the </a:t>
            </a:r>
            <a:r>
              <a:rPr lang="en-US" i="1" dirty="0" err="1" smtClean="0"/>
              <a:t>Pinta</a:t>
            </a:r>
            <a:r>
              <a:rPr lang="en-US" dirty="0" smtClean="0"/>
              <a:t> limped into Palos just hours after the </a:t>
            </a:r>
            <a:r>
              <a:rPr lang="en-US" i="1" dirty="0" smtClean="0"/>
              <a:t>Niña</a:t>
            </a:r>
            <a:r>
              <a:rPr lang="en-US" dirty="0" smtClean="0"/>
              <a:t>. </a:t>
            </a:r>
            <a:r>
              <a:rPr lang="en-US" dirty="0" err="1" smtClean="0"/>
              <a:t>Pinzón</a:t>
            </a:r>
            <a:r>
              <a:rPr lang="en-US" dirty="0" smtClean="0"/>
              <a:t> had expected to be proclaimed a hero, but the honor had already been given to Columbus. </a:t>
            </a:r>
            <a:r>
              <a:rPr lang="en-US" dirty="0" err="1" smtClean="0"/>
              <a:t>Pinzón</a:t>
            </a:r>
            <a:r>
              <a:rPr lang="en-US" dirty="0" smtClean="0"/>
              <a:t> died a few days later.</a:t>
            </a:r>
          </a:p>
          <a:p>
            <a:endParaRPr lang="en-US" dirty="0" smtClean="0"/>
          </a:p>
          <a:p>
            <a:r>
              <a:rPr lang="en-US" dirty="0" smtClean="0"/>
              <a:t>At </a:t>
            </a:r>
            <a:r>
              <a:rPr lang="en-US" dirty="0" err="1" smtClean="0"/>
              <a:t>Guanahani</a:t>
            </a:r>
            <a:r>
              <a:rPr lang="en-US" dirty="0" smtClean="0"/>
              <a:t>, Columbus met and traded with the Native Americans of the </a:t>
            </a:r>
            <a:r>
              <a:rPr lang="en-US" dirty="0" err="1" smtClean="0"/>
              <a:t>Lucayan</a:t>
            </a:r>
            <a:r>
              <a:rPr lang="en-US" dirty="0" smtClean="0"/>
              <a:t> tribe. He also kidnapped several of the natives to act as guides before leaving two days later. He stopped at three other islands in the Bahamas over the next two weeks, which he named </a:t>
            </a:r>
            <a:r>
              <a:rPr lang="en-US" i="1" dirty="0" smtClean="0"/>
              <a:t>Santa Maria de la Concepción</a:t>
            </a:r>
            <a:r>
              <a:rPr lang="en-US" dirty="0" smtClean="0"/>
              <a:t>, </a:t>
            </a:r>
            <a:r>
              <a:rPr lang="en-US" i="1" dirty="0" smtClean="0"/>
              <a:t>Fernandina</a:t>
            </a:r>
            <a:r>
              <a:rPr lang="en-US" dirty="0" smtClean="0"/>
              <a:t>, and </a:t>
            </a:r>
            <a:r>
              <a:rPr lang="en-US" i="1" dirty="0" err="1" smtClean="0"/>
              <a:t>Isabela</a:t>
            </a:r>
            <a:r>
              <a:rPr lang="en-US" dirty="0" smtClean="0"/>
              <a:t>. These are most likely the Crooked-</a:t>
            </a:r>
            <a:r>
              <a:rPr lang="en-US" dirty="0" err="1" smtClean="0"/>
              <a:t>Acklins</a:t>
            </a:r>
            <a:r>
              <a:rPr lang="en-US" dirty="0" smtClean="0"/>
              <a:t> group, Long Island, and Fortune Island, respectively. His final stop in the Bahamas was at the Ragged Islands, which he called the </a:t>
            </a:r>
            <a:r>
              <a:rPr lang="en-US" i="1" dirty="0" smtClean="0"/>
              <a:t>Islas de Arena</a:t>
            </a:r>
            <a:r>
              <a:rPr lang="en-US" dirty="0" smtClean="0"/>
              <a:t> (Sand Islands). Following the directions of his native guides, he arrived at </a:t>
            </a:r>
            <a:r>
              <a:rPr lang="en-US" dirty="0" err="1" smtClean="0"/>
              <a:t>Bariay</a:t>
            </a:r>
            <a:r>
              <a:rPr lang="en-US" dirty="0" smtClean="0"/>
              <a:t> Bay, Cuba on October 28. </a:t>
            </a:r>
            <a:endParaRPr lang="en-US" dirty="0"/>
          </a:p>
        </p:txBody>
      </p:sp>
      <p:sp>
        <p:nvSpPr>
          <p:cNvPr id="4" name="Slide Number Placeholder 3"/>
          <p:cNvSpPr>
            <a:spLocks noGrp="1"/>
          </p:cNvSpPr>
          <p:nvPr>
            <p:ph type="sldNum" sz="quarter" idx="10"/>
          </p:nvPr>
        </p:nvSpPr>
        <p:spPr/>
        <p:txBody>
          <a:bodyPr/>
          <a:lstStyle/>
          <a:p>
            <a:fld id="{937A8968-8F10-4C91-81F6-ED2BA4CD2C2B}"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7A8968-8F10-4C91-81F6-ED2BA4CD2C2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4BED87C-E48A-4CA1-A468-0FD7AF2207E0}"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75D63BAF-F886-4495-B1C2-7FA669E11D77}" type="slidenum">
              <a:rPr lang="en-US" smtClean="0"/>
              <a:pPr/>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ED87C-E48A-4CA1-A468-0FD7AF2207E0}"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63BAF-F886-4495-B1C2-7FA669E11D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BED87C-E48A-4CA1-A468-0FD7AF2207E0}"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63BAF-F886-4495-B1C2-7FA669E11D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BED87C-E48A-4CA1-A468-0FD7AF2207E0}" type="datetimeFigureOut">
              <a:rPr lang="en-US" smtClean="0"/>
              <a:pPr/>
              <a:t>8/27/2015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63BAF-F886-4495-B1C2-7FA669E11D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54BED87C-E48A-4CA1-A468-0FD7AF2207E0}" type="datetimeFigureOut">
              <a:rPr lang="en-US" smtClean="0"/>
              <a:pPr/>
              <a:t>8/27/2015</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D63BAF-F886-4495-B1C2-7FA669E11D77}" type="slidenum">
              <a:rPr lang="en-US" smtClean="0"/>
              <a:pPr/>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BED87C-E48A-4CA1-A468-0FD7AF2207E0}" type="datetimeFigureOut">
              <a:rPr lang="en-US" smtClean="0"/>
              <a:pPr/>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63BAF-F886-4495-B1C2-7FA669E11D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BED87C-E48A-4CA1-A468-0FD7AF2207E0}" type="datetimeFigureOut">
              <a:rPr lang="en-US" smtClean="0"/>
              <a:pPr/>
              <a:t>8/27/2015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D63BAF-F886-4495-B1C2-7FA669E11D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BED87C-E48A-4CA1-A468-0FD7AF2207E0}" type="datetimeFigureOut">
              <a:rPr lang="en-US" smtClean="0"/>
              <a:pPr/>
              <a:t>8/27/2015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D63BAF-F886-4495-B1C2-7FA669E11D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54BED87C-E48A-4CA1-A468-0FD7AF2207E0}" type="datetimeFigureOut">
              <a:rPr lang="en-US" smtClean="0"/>
              <a:pPr/>
              <a:t>8/27/2015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D63BAF-F886-4495-B1C2-7FA669E11D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4BED87C-E48A-4CA1-A468-0FD7AF2207E0}" type="datetimeFigureOut">
              <a:rPr lang="en-US" smtClean="0"/>
              <a:pPr/>
              <a:t>8/27/2015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D63BAF-F886-4495-B1C2-7FA669E11D77}" type="slidenum">
              <a:rPr lang="en-US" smtClean="0"/>
              <a:pPr/>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54BED87C-E48A-4CA1-A468-0FD7AF2207E0}" type="datetimeFigureOut">
              <a:rPr lang="en-US" smtClean="0"/>
              <a:pPr/>
              <a:t>8/27/2015</a:t>
            </a:fld>
            <a:endParaRPr lang="en-US"/>
          </a:p>
        </p:txBody>
      </p:sp>
      <p:sp>
        <p:nvSpPr>
          <p:cNvPr id="7" name="Slide Number Placeholder 6"/>
          <p:cNvSpPr>
            <a:spLocks noGrp="1"/>
          </p:cNvSpPr>
          <p:nvPr>
            <p:ph type="sldNum" sz="quarter" idx="12"/>
          </p:nvPr>
        </p:nvSpPr>
        <p:spPr/>
        <p:txBody>
          <a:bodyPr/>
          <a:lstStyle/>
          <a:p>
            <a:fld id="{75D63BAF-F886-4495-B1C2-7FA669E11D77}" type="slidenum">
              <a:rPr lang="en-US" smtClean="0"/>
              <a:pPr/>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54BED87C-E48A-4CA1-A468-0FD7AF2207E0}" type="datetimeFigureOut">
              <a:rPr lang="en-US" smtClean="0"/>
              <a:pPr/>
              <a:t>8/27/2015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75D63BAF-F886-4495-B1C2-7FA669E11D77}" type="slidenum">
              <a:rPr lang="en-US" smtClean="0"/>
              <a:pPr/>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upload.wikimedia.org/wikipedia/commons/3/38/Viajes_de_colon_en.sv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9/98/Christopher_Columbus_.PNG"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9/98/Christopher_Columbus_.P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9/98/Christopher_Columbus_.PNG"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upload.wikimedia.org/wikipedia/commons/9/98/Christopher_Columbus_.PNG"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upload.wikimedia.org/wikipedia/commons/f/f7/1893_Nina_Pinta_Santa_Maria_replicas.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315200" cy="1154097"/>
          </a:xfrm>
        </p:spPr>
        <p:txBody>
          <a:bodyPr>
            <a:normAutofit fontScale="90000"/>
          </a:bodyPr>
          <a:lstStyle/>
          <a:p>
            <a:r>
              <a:rPr lang="en-US" dirty="0" smtClean="0"/>
              <a:t>Themes in American History I</a:t>
            </a:r>
            <a:endParaRPr lang="en-US" dirty="0"/>
          </a:p>
        </p:txBody>
      </p:sp>
      <p:sp>
        <p:nvSpPr>
          <p:cNvPr id="3" name="Content Placeholder 2"/>
          <p:cNvSpPr>
            <a:spLocks noGrp="1"/>
          </p:cNvSpPr>
          <p:nvPr>
            <p:ph idx="1"/>
          </p:nvPr>
        </p:nvSpPr>
        <p:spPr>
          <a:xfrm>
            <a:off x="685800" y="1676400"/>
            <a:ext cx="7772400" cy="4632960"/>
          </a:xfrm>
        </p:spPr>
        <p:txBody>
          <a:bodyPr numCol="2">
            <a:normAutofit/>
          </a:bodyPr>
          <a:lstStyle/>
          <a:p>
            <a:r>
              <a:rPr lang="en-US" sz="3200" b="1" dirty="0"/>
              <a:t>Exploration </a:t>
            </a:r>
          </a:p>
          <a:p>
            <a:r>
              <a:rPr lang="en-US" sz="3200" b="1" dirty="0"/>
              <a:t>Diversity</a:t>
            </a:r>
          </a:p>
          <a:p>
            <a:r>
              <a:rPr lang="en-US" sz="3200" b="1" dirty="0"/>
              <a:t>Migration</a:t>
            </a:r>
          </a:p>
          <a:p>
            <a:r>
              <a:rPr lang="en-US" sz="3200" b="1" dirty="0"/>
              <a:t>Conflict</a:t>
            </a:r>
          </a:p>
          <a:p>
            <a:r>
              <a:rPr lang="en-US" sz="3200" b="1" dirty="0"/>
              <a:t>Compromise</a:t>
            </a:r>
          </a:p>
          <a:p>
            <a:r>
              <a:rPr lang="en-US" sz="3200" b="1" dirty="0" smtClean="0"/>
              <a:t>Expansion</a:t>
            </a:r>
          </a:p>
          <a:p>
            <a:pPr marL="45720" indent="0">
              <a:buNone/>
            </a:pPr>
            <a:r>
              <a:rPr lang="en-US" sz="3200" b="1" dirty="0" smtClean="0"/>
              <a:t> </a:t>
            </a:r>
            <a:endParaRPr lang="en-US" sz="3200" b="1" dirty="0"/>
          </a:p>
          <a:p>
            <a:r>
              <a:rPr lang="en-US" sz="3200" b="1" dirty="0"/>
              <a:t>Liberty</a:t>
            </a:r>
          </a:p>
          <a:p>
            <a:r>
              <a:rPr lang="en-US" sz="3200" b="1" dirty="0"/>
              <a:t>Equality</a:t>
            </a:r>
          </a:p>
          <a:p>
            <a:r>
              <a:rPr lang="en-US" sz="3200" b="1" dirty="0" smtClean="0"/>
              <a:t>Power </a:t>
            </a:r>
          </a:p>
          <a:p>
            <a:r>
              <a:rPr lang="en-US" sz="3200" b="1" dirty="0" smtClean="0"/>
              <a:t>Progress</a:t>
            </a:r>
            <a:endParaRPr lang="en-US" sz="3200" b="1" dirty="0"/>
          </a:p>
          <a:p>
            <a:r>
              <a:rPr lang="en-US" sz="3200" b="1" dirty="0"/>
              <a:t>Reform</a:t>
            </a:r>
          </a:p>
          <a:p>
            <a:r>
              <a:rPr lang="en-US" sz="3200" b="1" dirty="0"/>
              <a:t>Identity</a:t>
            </a:r>
          </a:p>
          <a:p>
            <a:endParaRPr lang="en-US" dirty="0"/>
          </a:p>
        </p:txBody>
      </p:sp>
    </p:spTree>
    <p:extLst>
      <p:ext uri="{BB962C8B-B14F-4D97-AF65-F5344CB8AC3E}">
        <p14:creationId xmlns:p14="http://schemas.microsoft.com/office/powerpoint/2010/main" val="384302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circle(in)">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p of the first voyage, &#10;transatlantic track"/>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ap of the first voyage, island detail"/>
          <p:cNvPicPr>
            <a:picLocks noChangeAspect="1" noChangeArrowheads="1"/>
          </p:cNvPicPr>
          <p:nvPr/>
        </p:nvPicPr>
        <p:blipFill>
          <a:blip r:embed="rId3" cstate="print"/>
          <a:srcRect/>
          <a:stretch>
            <a:fillRect/>
          </a:stretch>
        </p:blipFill>
        <p:spPr bwMode="auto">
          <a:xfrm>
            <a:off x="0" y="0"/>
            <a:ext cx="9153525"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File:Viajes de colon en.svg">
            <a:hlinkClick r:id="rId3"/>
          </p:cNvPr>
          <p:cNvPicPr>
            <a:picLocks noChangeAspect="1" noChangeArrowheads="1"/>
          </p:cNvPicPr>
          <p:nvPr/>
        </p:nvPicPr>
        <p:blipFill>
          <a:blip r:embed="rId4" cstate="print"/>
          <a:srcRect/>
          <a:stretch>
            <a:fillRect/>
          </a:stretch>
        </p:blipFill>
        <p:spPr bwMode="auto">
          <a:xfrm>
            <a:off x="0" y="0"/>
            <a:ext cx="9098506"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457200"/>
            <a:ext cx="5111750" cy="5853113"/>
          </a:xfrm>
        </p:spPr>
        <p:txBody>
          <a:bodyPr>
            <a:normAutofit lnSpcReduction="10000"/>
          </a:bodyPr>
          <a:lstStyle/>
          <a:p>
            <a:r>
              <a:rPr lang="en-US" sz="2400" dirty="0" smtClean="0"/>
              <a:t>Called people of Caribbean “</a:t>
            </a:r>
            <a:r>
              <a:rPr lang="en-US" sz="2400" dirty="0" err="1" smtClean="0"/>
              <a:t>Indios</a:t>
            </a:r>
            <a:r>
              <a:rPr lang="en-US" sz="2400" dirty="0" smtClean="0"/>
              <a:t>”</a:t>
            </a:r>
          </a:p>
          <a:p>
            <a:r>
              <a:rPr lang="en-US" sz="2400" dirty="0" smtClean="0"/>
              <a:t>Thought </a:t>
            </a:r>
            <a:r>
              <a:rPr lang="en-US" sz="2400" dirty="0" err="1" smtClean="0"/>
              <a:t>Indios</a:t>
            </a:r>
            <a:r>
              <a:rPr lang="en-US" sz="2400" dirty="0" smtClean="0"/>
              <a:t> would be easy converts to Catholic faith</a:t>
            </a:r>
          </a:p>
          <a:p>
            <a:r>
              <a:rPr lang="en-US" sz="2400" dirty="0" smtClean="0"/>
              <a:t>Began </a:t>
            </a:r>
            <a:r>
              <a:rPr lang="en-US" sz="2400" dirty="0" err="1" smtClean="0"/>
              <a:t>requerimiento</a:t>
            </a:r>
            <a:r>
              <a:rPr lang="en-US" sz="2400" dirty="0" smtClean="0"/>
              <a:t>-statement of </a:t>
            </a:r>
            <a:r>
              <a:rPr lang="en-US" sz="2400" dirty="0" err="1" smtClean="0"/>
              <a:t>allegience</a:t>
            </a:r>
            <a:r>
              <a:rPr lang="en-US" sz="2400" dirty="0" smtClean="0"/>
              <a:t> to Pope and Spain</a:t>
            </a:r>
          </a:p>
          <a:p>
            <a:r>
              <a:rPr lang="en-US" sz="2400" dirty="0" smtClean="0"/>
              <a:t>Introduced “</a:t>
            </a:r>
            <a:r>
              <a:rPr lang="en-US" sz="2400" dirty="0" err="1" smtClean="0"/>
              <a:t>encomienda</a:t>
            </a:r>
            <a:r>
              <a:rPr lang="en-US" sz="2400" dirty="0" smtClean="0"/>
              <a:t> system” in 1503</a:t>
            </a:r>
          </a:p>
          <a:p>
            <a:r>
              <a:rPr lang="en-US" sz="2400" dirty="0" smtClean="0"/>
              <a:t>In 1492 the native population of Hispaniola was 8 million; by 1496 4-5 million; by 1508 100,000; by 1518 20,000; by 1535 extinct</a:t>
            </a:r>
          </a:p>
          <a:p>
            <a:r>
              <a:rPr lang="en-US" sz="2400" dirty="0" smtClean="0"/>
              <a:t>Indian labor replaced by African slave labor by 1550.</a:t>
            </a:r>
          </a:p>
          <a:p>
            <a:endParaRPr lang="en-US" dirty="0" smtClean="0"/>
          </a:p>
          <a:p>
            <a:endParaRPr lang="en-US" dirty="0"/>
          </a:p>
        </p:txBody>
      </p:sp>
      <p:sp>
        <p:nvSpPr>
          <p:cNvPr id="4" name="Text Placeholder 3"/>
          <p:cNvSpPr>
            <a:spLocks noGrp="1"/>
          </p:cNvSpPr>
          <p:nvPr>
            <p:ph type="body" sz="half" idx="2"/>
          </p:nvPr>
        </p:nvSpPr>
        <p:spPr/>
        <p:txBody>
          <a:bodyPr/>
          <a:lstStyle/>
          <a:p>
            <a:endParaRPr lang="en-US" dirty="0"/>
          </a:p>
        </p:txBody>
      </p:sp>
      <p:sp>
        <p:nvSpPr>
          <p:cNvPr id="2" name="Title 1"/>
          <p:cNvSpPr>
            <a:spLocks noGrp="1"/>
          </p:cNvSpPr>
          <p:nvPr>
            <p:ph type="title"/>
          </p:nvPr>
        </p:nvSpPr>
        <p:spPr/>
        <p:txBody>
          <a:bodyPr>
            <a:noAutofit/>
          </a:bodyPr>
          <a:lstStyle/>
          <a:p>
            <a:r>
              <a:rPr lang="en-US" sz="2400" dirty="0" smtClean="0">
                <a:solidFill>
                  <a:srgbClr val="FF0000"/>
                </a:solidFill>
              </a:rPr>
              <a:t>Christopher Columbus </a:t>
            </a:r>
            <a:r>
              <a:rPr lang="en-US" sz="2400" dirty="0" smtClean="0"/>
              <a:t>Contact</a:t>
            </a:r>
            <a:endParaRPr lang="en-US" sz="2400" dirty="0"/>
          </a:p>
        </p:txBody>
      </p:sp>
      <p:pic>
        <p:nvPicPr>
          <p:cNvPr id="5" name="Picture 2" descr="File:Christopher Columbus .PNG">
            <a:hlinkClick r:id="rId2"/>
          </p:cNvPr>
          <p:cNvPicPr>
            <a:picLocks noChangeAspect="1" noChangeArrowheads="1"/>
          </p:cNvPicPr>
          <p:nvPr/>
        </p:nvPicPr>
        <p:blipFill>
          <a:blip r:embed="rId3" cstate="print"/>
          <a:srcRect/>
          <a:stretch>
            <a:fillRect/>
          </a:stretch>
        </p:blipFill>
        <p:spPr bwMode="auto">
          <a:xfrm>
            <a:off x="152400" y="1371600"/>
            <a:ext cx="3352800" cy="4638676"/>
          </a:xfrm>
          <a:prstGeom prst="rect">
            <a:avLst/>
          </a:prstGeom>
          <a:noFill/>
        </p:spPr>
      </p:pic>
      <p:sp>
        <p:nvSpPr>
          <p:cNvPr id="6" name="Title 1"/>
          <p:cNvSpPr txBox="1">
            <a:spLocks/>
          </p:cNvSpPr>
          <p:nvPr/>
        </p:nvSpPr>
        <p:spPr>
          <a:xfrm>
            <a:off x="496887" y="152400"/>
            <a:ext cx="3008313" cy="1162050"/>
          </a:xfrm>
          <a:prstGeom prst="rect">
            <a:avLst/>
          </a:prstGeom>
        </p:spPr>
        <p:txBody>
          <a:bodyPr vert="horz" lIns="91440" tIns="45720" rIns="91440" bIns="45720" rtlCol="0" anchor="b">
            <a:noAutofit/>
          </a:bodyPr>
          <a:lstStyle>
            <a:lvl1pPr algn="l" defTabSz="914400" rtl="0" eaLnBrk="1" latinLnBrk="0" hangingPunct="1">
              <a:spcBef>
                <a:spcPct val="0"/>
              </a:spcBef>
              <a:buNone/>
              <a:defRPr sz="2000" b="0" kern="1200" cap="all" baseline="0">
                <a:solidFill>
                  <a:schemeClr val="accent1">
                    <a:lumMod val="75000"/>
                  </a:schemeClr>
                </a:solidFill>
                <a:latin typeface="+mj-lt"/>
                <a:ea typeface="+mj-ea"/>
                <a:cs typeface="+mj-cs"/>
              </a:defRPr>
            </a:lvl1pPr>
          </a:lstStyle>
          <a:p>
            <a:r>
              <a:rPr lang="en-US" sz="2400" dirty="0" smtClean="0">
                <a:solidFill>
                  <a:srgbClr val="FF0000"/>
                </a:solidFill>
              </a:rPr>
              <a:t>Christopher Columbus </a:t>
            </a:r>
            <a:r>
              <a:rPr lang="en-US" sz="2400" dirty="0" smtClean="0"/>
              <a:t>Contact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1.bp.blogspot.com/-kIJcZkkC1VI/TdcSOkeB2dI/AAAAAAAAAFk/pjGlfRQp4os/s1600/columbian%2Bexchange.jpg"/>
          <p:cNvPicPr>
            <a:picLocks noChangeAspect="1" noChangeArrowheads="1"/>
          </p:cNvPicPr>
          <p:nvPr/>
        </p:nvPicPr>
        <p:blipFill>
          <a:blip r:embed="rId2" cstate="print"/>
          <a:srcRect/>
          <a:stretch>
            <a:fillRect/>
          </a:stretch>
        </p:blipFill>
        <p:spPr bwMode="auto">
          <a:xfrm>
            <a:off x="38100" y="304800"/>
            <a:ext cx="9164782" cy="61722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Christopher Columbus</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Class Directions/ Secondary Source:  </a:t>
            </a:r>
          </a:p>
          <a:p>
            <a:pPr>
              <a:buNone/>
            </a:pPr>
            <a:endParaRPr lang="en-US" b="1" dirty="0" smtClean="0"/>
          </a:p>
          <a:p>
            <a:pPr marL="514350" indent="-514350">
              <a:buFont typeface="+mj-lt"/>
              <a:buAutoNum type="arabicPeriod"/>
            </a:pPr>
            <a:r>
              <a:rPr lang="en-US" b="1" dirty="0" smtClean="0"/>
              <a:t>Read </a:t>
            </a:r>
            <a:r>
              <a:rPr lang="en-US" b="1" dirty="0" smtClean="0"/>
              <a:t>your assigned essay on the Columbian Exchange:  You will either </a:t>
            </a:r>
            <a:r>
              <a:rPr lang="en-US" b="1" dirty="0" smtClean="0"/>
              <a:t>have </a:t>
            </a:r>
            <a:r>
              <a:rPr lang="en-US" b="1" dirty="0" smtClean="0"/>
              <a:t>“</a:t>
            </a:r>
            <a:r>
              <a:rPr lang="en-US" b="1" dirty="0" smtClean="0"/>
              <a:t>Colombo” </a:t>
            </a:r>
            <a:r>
              <a:rPr lang="en-US" b="1" dirty="0" smtClean="0"/>
              <a:t>or “</a:t>
            </a:r>
            <a:r>
              <a:rPr lang="en-US" b="1" dirty="0" err="1" smtClean="0"/>
              <a:t>Metamuza</a:t>
            </a:r>
            <a:r>
              <a:rPr lang="en-US" b="1" dirty="0" smtClean="0"/>
              <a:t>”</a:t>
            </a:r>
            <a:endParaRPr lang="en-US" b="1" dirty="0" smtClean="0"/>
          </a:p>
          <a:p>
            <a:pPr marL="514350" indent="-514350">
              <a:buFont typeface="+mj-lt"/>
              <a:buAutoNum type="arabicPeriod"/>
            </a:pPr>
            <a:endParaRPr lang="en-US" b="1" dirty="0"/>
          </a:p>
          <a:p>
            <a:pPr marL="514350" indent="-514350">
              <a:buFont typeface="+mj-lt"/>
              <a:buAutoNum type="arabicPeriod"/>
            </a:pPr>
            <a:r>
              <a:rPr lang="en-US" b="1" dirty="0" smtClean="0"/>
              <a:t>Complete the following as you </a:t>
            </a:r>
            <a:r>
              <a:rPr lang="en-US" b="1" dirty="0" smtClean="0"/>
              <a:t>read or after you have read:  </a:t>
            </a:r>
            <a:endParaRPr lang="en-US" b="1" dirty="0"/>
          </a:p>
          <a:p>
            <a:pPr marL="0" indent="0">
              <a:buNone/>
            </a:pPr>
            <a:endParaRPr lang="en-US" b="1" dirty="0"/>
          </a:p>
          <a:p>
            <a:pPr marL="754380" lvl="1" indent="-457200">
              <a:buFont typeface="+mj-lt"/>
              <a:buAutoNum type="alphaLcPeriod"/>
            </a:pPr>
            <a:r>
              <a:rPr lang="en-US" b="1" dirty="0" smtClean="0"/>
              <a:t>What is the main idea? (2-3 sentences)</a:t>
            </a:r>
            <a:endParaRPr lang="en-US" b="1" dirty="0"/>
          </a:p>
          <a:p>
            <a:pPr marL="754380" lvl="1" indent="-457200">
              <a:buFont typeface="+mj-lt"/>
              <a:buAutoNum type="alphaLcPeriod"/>
            </a:pPr>
            <a:r>
              <a:rPr lang="en-US" b="1" dirty="0" smtClean="0"/>
              <a:t>What evidence is used to support the main idea? (3-4 factual examples)</a:t>
            </a:r>
          </a:p>
          <a:p>
            <a:pPr marL="811530" lvl="1" indent="-514350">
              <a:buAutoNum type="alphaLcPeriod"/>
            </a:pPr>
            <a:r>
              <a:rPr lang="en-US" b="1" dirty="0" smtClean="0"/>
              <a:t>Do you agree with this interpretation of the Columbian Exchange?  Why or why not?</a:t>
            </a:r>
            <a:endParaRPr lang="en-US" b="1" dirty="0" smtClean="0"/>
          </a:p>
          <a:p>
            <a:pPr marL="514350" indent="-514350">
              <a:buFont typeface="+mj-lt"/>
              <a:buAutoNum type="arabicPeriod"/>
            </a:pPr>
            <a:endParaRPr lang="en-US" dirty="0" smtClean="0"/>
          </a:p>
          <a:p>
            <a:pPr marL="514350" indent="-514350">
              <a:buFont typeface="+mj-lt"/>
              <a:buAutoNum type="arabicPeriod"/>
            </a:pPr>
            <a:endParaRPr lang="en-US" dirty="0"/>
          </a:p>
        </p:txBody>
      </p:sp>
      <p:pic>
        <p:nvPicPr>
          <p:cNvPr id="5" name="Picture 2" descr="File:Christopher Columbus .PNG">
            <a:hlinkClick r:id="rId2"/>
          </p:cNvPr>
          <p:cNvPicPr>
            <a:picLocks noChangeAspect="1" noChangeArrowheads="1"/>
          </p:cNvPicPr>
          <p:nvPr/>
        </p:nvPicPr>
        <p:blipFill>
          <a:blip r:embed="rId3" cstate="print"/>
          <a:srcRect/>
          <a:stretch>
            <a:fillRect/>
          </a:stretch>
        </p:blipFill>
        <p:spPr bwMode="auto">
          <a:xfrm>
            <a:off x="6934200" y="76200"/>
            <a:ext cx="1645420" cy="2276476"/>
          </a:xfrm>
          <a:prstGeom prst="rect">
            <a:avLst/>
          </a:prstGeom>
          <a:noFill/>
        </p:spPr>
      </p:pic>
    </p:spTree>
    <p:extLst>
      <p:ext uri="{BB962C8B-B14F-4D97-AF65-F5344CB8AC3E}">
        <p14:creationId xmlns:p14="http://schemas.microsoft.com/office/powerpoint/2010/main" val="4112098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381000"/>
            <a:ext cx="5410200" cy="5257802"/>
          </a:xfrm>
        </p:spPr>
        <p:txBody>
          <a:bodyPr>
            <a:normAutofit fontScale="55000" lnSpcReduction="20000"/>
          </a:bodyPr>
          <a:lstStyle/>
          <a:p>
            <a:pPr>
              <a:buNone/>
            </a:pPr>
            <a:r>
              <a:rPr lang="en-US" b="1" dirty="0" smtClean="0"/>
              <a:t>Class Directions/ Secondary Source:  </a:t>
            </a:r>
          </a:p>
          <a:p>
            <a:pPr>
              <a:buNone/>
            </a:pPr>
            <a:endParaRPr lang="en-US" b="1" dirty="0" smtClean="0"/>
          </a:p>
          <a:p>
            <a:pPr marL="514350" indent="-514350">
              <a:buFont typeface="+mj-lt"/>
              <a:buAutoNum type="arabicPeriod"/>
            </a:pPr>
            <a:r>
              <a:rPr lang="en-US" b="1" dirty="0" smtClean="0"/>
              <a:t>Read the secondary historical essay by Alfred Crosby entitled “The Columbian Exchange”.  Complete the following as you read:  </a:t>
            </a:r>
            <a:endParaRPr lang="en-US" b="1" dirty="0" smtClean="0"/>
          </a:p>
          <a:p>
            <a:pPr marL="0" indent="0">
              <a:buNone/>
            </a:pPr>
            <a:endParaRPr lang="en-US" b="1" dirty="0"/>
          </a:p>
          <a:p>
            <a:pPr marL="811530" lvl="1" indent="-514350">
              <a:buAutoNum type="alphaLcPeriod"/>
            </a:pPr>
            <a:r>
              <a:rPr lang="en-US" b="1" dirty="0" smtClean="0"/>
              <a:t>What </a:t>
            </a:r>
            <a:r>
              <a:rPr lang="en-US" b="1" dirty="0" smtClean="0"/>
              <a:t>is the </a:t>
            </a:r>
            <a:r>
              <a:rPr lang="en-US" b="1" dirty="0" smtClean="0"/>
              <a:t>main idea of </a:t>
            </a:r>
            <a:r>
              <a:rPr lang="en-US" b="1" dirty="0"/>
              <a:t>the essay? </a:t>
            </a:r>
            <a:endParaRPr lang="en-US" b="1" dirty="0" smtClean="0"/>
          </a:p>
          <a:p>
            <a:pPr marL="811530" lvl="1" indent="-514350">
              <a:buAutoNum type="alphaLcPeriod"/>
            </a:pPr>
            <a:r>
              <a:rPr lang="en-US" b="1" dirty="0" smtClean="0"/>
              <a:t>What evidence does the author use to support the main idea?</a:t>
            </a:r>
          </a:p>
          <a:p>
            <a:pPr marL="811530" lvl="1" indent="-514350">
              <a:buAutoNum type="alphaLcPeriod"/>
            </a:pPr>
            <a:r>
              <a:rPr lang="en-US" b="1" dirty="0" smtClean="0"/>
              <a:t>Do you agree with the historian’s interpretation of Columbus and the Columbian Exchange?</a:t>
            </a:r>
          </a:p>
          <a:p>
            <a:pPr marL="0" indent="0">
              <a:buNone/>
            </a:pPr>
            <a:r>
              <a:rPr lang="en-US" b="1" dirty="0" smtClean="0"/>
              <a:t>	</a:t>
            </a:r>
            <a:endParaRPr lang="en-US" b="1" dirty="0"/>
          </a:p>
          <a:p>
            <a:pPr marL="514350" indent="-514350">
              <a:buAutoNum type="arabicPeriod" startAt="2"/>
            </a:pPr>
            <a:r>
              <a:rPr lang="en-US" b="1" dirty="0" smtClean="0"/>
              <a:t>Read the excerpted historical essay by Howard Zinn</a:t>
            </a:r>
            <a:r>
              <a:rPr lang="en-US" b="1" dirty="0"/>
              <a:t> </a:t>
            </a:r>
            <a:r>
              <a:rPr lang="en-US" b="1" dirty="0" smtClean="0"/>
              <a:t>from </a:t>
            </a:r>
            <a:r>
              <a:rPr lang="en-US" b="1" i="1" dirty="0" smtClean="0"/>
              <a:t>A People’s History of the U.S</a:t>
            </a:r>
            <a:r>
              <a:rPr lang="en-US" b="1" i="1" dirty="0" smtClean="0"/>
              <a:t>. (Chapter 1)</a:t>
            </a:r>
          </a:p>
          <a:p>
            <a:pPr marL="0" indent="0">
              <a:buNone/>
            </a:pPr>
            <a:endParaRPr lang="en-US" b="1" i="1" dirty="0" smtClean="0"/>
          </a:p>
          <a:p>
            <a:pPr marL="811530" lvl="1" indent="-514350">
              <a:buAutoNum type="alphaLcPeriod"/>
            </a:pPr>
            <a:r>
              <a:rPr lang="en-US" b="1" dirty="0"/>
              <a:t>What is the main idea of the essay? </a:t>
            </a:r>
          </a:p>
          <a:p>
            <a:pPr marL="811530" lvl="1" indent="-514350">
              <a:buAutoNum type="alphaLcPeriod"/>
            </a:pPr>
            <a:r>
              <a:rPr lang="en-US" b="1" dirty="0"/>
              <a:t>What evidence does the author use to support the main idea</a:t>
            </a:r>
            <a:r>
              <a:rPr lang="en-US" b="1" dirty="0" smtClean="0"/>
              <a:t>?</a:t>
            </a:r>
          </a:p>
          <a:p>
            <a:pPr marL="811530" lvl="1" indent="-514350">
              <a:buAutoNum type="alphaLcPeriod"/>
            </a:pPr>
            <a:r>
              <a:rPr lang="en-US" b="1" dirty="0" smtClean="0"/>
              <a:t>Do you agree with Zinn’s interpretation of Columbus and the Columbian Exchange?</a:t>
            </a:r>
            <a:endParaRPr lang="en-US" i="1" dirty="0" smtClean="0"/>
          </a:p>
          <a:p>
            <a:pPr marL="0" indent="0">
              <a:buNone/>
            </a:pPr>
            <a:endParaRPr lang="en-US" dirty="0"/>
          </a:p>
          <a:p>
            <a:pPr marL="0" indent="0">
              <a:buNone/>
            </a:pPr>
            <a:endParaRPr lang="en-US" dirty="0" smtClean="0"/>
          </a:p>
          <a:p>
            <a:pPr marL="514350" indent="-514350">
              <a:buFont typeface="+mj-lt"/>
              <a:buAutoNum type="arabicPeriod"/>
            </a:pPr>
            <a:endParaRPr lang="en-US" dirty="0"/>
          </a:p>
        </p:txBody>
      </p:sp>
      <p:sp>
        <p:nvSpPr>
          <p:cNvPr id="2" name="Title 1"/>
          <p:cNvSpPr>
            <a:spLocks noGrp="1"/>
          </p:cNvSpPr>
          <p:nvPr>
            <p:ph type="title"/>
          </p:nvPr>
        </p:nvSpPr>
        <p:spPr/>
        <p:txBody>
          <a:bodyPr/>
          <a:lstStyle/>
          <a:p>
            <a:r>
              <a:rPr lang="en-US" dirty="0" smtClean="0"/>
              <a:t>Christopher Columbus</a:t>
            </a:r>
            <a:endParaRPr lang="en-US" dirty="0"/>
          </a:p>
        </p:txBody>
      </p:sp>
      <p:pic>
        <p:nvPicPr>
          <p:cNvPr id="5" name="Picture 2" descr="File:Christopher Columbus .PNG">
            <a:hlinkClick r:id="rId2"/>
          </p:cNvPr>
          <p:cNvPicPr>
            <a:picLocks noChangeAspect="1" noChangeArrowheads="1"/>
          </p:cNvPicPr>
          <p:nvPr/>
        </p:nvPicPr>
        <p:blipFill>
          <a:blip r:embed="rId3" cstate="print"/>
          <a:srcRect/>
          <a:stretch>
            <a:fillRect/>
          </a:stretch>
        </p:blipFill>
        <p:spPr bwMode="auto">
          <a:xfrm>
            <a:off x="381000" y="1752600"/>
            <a:ext cx="2636802" cy="3648076"/>
          </a:xfrm>
          <a:prstGeom prst="rect">
            <a:avLst/>
          </a:prstGeom>
          <a:noFill/>
        </p:spPr>
      </p:pic>
    </p:spTree>
    <p:extLst>
      <p:ext uri="{BB962C8B-B14F-4D97-AF65-F5344CB8AC3E}">
        <p14:creationId xmlns:p14="http://schemas.microsoft.com/office/powerpoint/2010/main" val="368479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Historical interpretation/perspective</a:t>
            </a:r>
            <a:endParaRPr lang="en-US" dirty="0"/>
          </a:p>
        </p:txBody>
      </p:sp>
      <p:sp>
        <p:nvSpPr>
          <p:cNvPr id="6" name="Text Placeholder 5"/>
          <p:cNvSpPr>
            <a:spLocks noGrp="1"/>
          </p:cNvSpPr>
          <p:nvPr>
            <p:ph type="body" idx="1"/>
          </p:nvPr>
        </p:nvSpPr>
        <p:spPr/>
        <p:txBody>
          <a:bodyPr/>
          <a:lstStyle/>
          <a:p>
            <a:r>
              <a:rPr lang="en-US" dirty="0" smtClean="0"/>
              <a:t>Left Wing</a:t>
            </a:r>
            <a:endParaRPr lang="en-US" dirty="0"/>
          </a:p>
        </p:txBody>
      </p:sp>
      <p:sp>
        <p:nvSpPr>
          <p:cNvPr id="7" name="Content Placeholder 6"/>
          <p:cNvSpPr>
            <a:spLocks noGrp="1"/>
          </p:cNvSpPr>
          <p:nvPr>
            <p:ph sz="half" idx="2"/>
          </p:nvPr>
        </p:nvSpPr>
        <p:spPr/>
        <p:txBody>
          <a:bodyPr/>
          <a:lstStyle/>
          <a:p>
            <a:r>
              <a:rPr lang="en-US" dirty="0" smtClean="0"/>
              <a:t>Liberal</a:t>
            </a:r>
          </a:p>
          <a:p>
            <a:r>
              <a:rPr lang="en-US" dirty="0" smtClean="0"/>
              <a:t>Revisionist interpretation (new or uncommon interpretation)</a:t>
            </a:r>
          </a:p>
          <a:p>
            <a:r>
              <a:rPr lang="en-US" dirty="0" smtClean="0"/>
              <a:t>Social justice</a:t>
            </a:r>
          </a:p>
          <a:p>
            <a:r>
              <a:rPr lang="en-US" dirty="0" smtClean="0"/>
              <a:t>Attempts to correct the wrongs of the past</a:t>
            </a:r>
            <a:endParaRPr lang="en-US" dirty="0"/>
          </a:p>
        </p:txBody>
      </p:sp>
      <p:sp>
        <p:nvSpPr>
          <p:cNvPr id="8" name="Text Placeholder 7"/>
          <p:cNvSpPr>
            <a:spLocks noGrp="1"/>
          </p:cNvSpPr>
          <p:nvPr>
            <p:ph type="body" sz="quarter" idx="3"/>
          </p:nvPr>
        </p:nvSpPr>
        <p:spPr/>
        <p:txBody>
          <a:bodyPr/>
          <a:lstStyle/>
          <a:p>
            <a:r>
              <a:rPr lang="en-US" dirty="0" smtClean="0"/>
              <a:t>Right Wing</a:t>
            </a:r>
            <a:endParaRPr lang="en-US" dirty="0"/>
          </a:p>
        </p:txBody>
      </p:sp>
      <p:sp>
        <p:nvSpPr>
          <p:cNvPr id="9" name="Content Placeholder 8"/>
          <p:cNvSpPr>
            <a:spLocks noGrp="1"/>
          </p:cNvSpPr>
          <p:nvPr>
            <p:ph sz="quarter" idx="4"/>
          </p:nvPr>
        </p:nvSpPr>
        <p:spPr/>
        <p:txBody>
          <a:bodyPr/>
          <a:lstStyle/>
          <a:p>
            <a:r>
              <a:rPr lang="en-US" dirty="0" smtClean="0"/>
              <a:t>Conservative</a:t>
            </a:r>
          </a:p>
          <a:p>
            <a:r>
              <a:rPr lang="en-US" dirty="0" smtClean="0"/>
              <a:t>Traditional interpretation</a:t>
            </a:r>
          </a:p>
          <a:p>
            <a:r>
              <a:rPr lang="en-US" dirty="0" smtClean="0"/>
              <a:t>Stability</a:t>
            </a:r>
          </a:p>
          <a:p>
            <a:r>
              <a:rPr lang="en-US" dirty="0" smtClean="0"/>
              <a:t>Continuity</a:t>
            </a:r>
          </a:p>
          <a:p>
            <a:pPr marL="114300" indent="0">
              <a:buNone/>
            </a:pPr>
            <a:endParaRPr lang="en-US" dirty="0"/>
          </a:p>
        </p:txBody>
      </p:sp>
    </p:spTree>
    <p:extLst>
      <p:ext uri="{BB962C8B-B14F-4D97-AF65-F5344CB8AC3E}">
        <p14:creationId xmlns:p14="http://schemas.microsoft.com/office/powerpoint/2010/main" val="223917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315200" cy="1154097"/>
          </a:xfrm>
        </p:spPr>
        <p:txBody>
          <a:bodyPr/>
          <a:lstStyle/>
          <a:p>
            <a:r>
              <a:rPr lang="en-US" dirty="0" smtClean="0"/>
              <a:t>Theme</a:t>
            </a:r>
            <a:endParaRPr lang="en-US" dirty="0"/>
          </a:p>
        </p:txBody>
      </p:sp>
      <p:sp>
        <p:nvSpPr>
          <p:cNvPr id="5" name="Content Placeholder 4"/>
          <p:cNvSpPr>
            <a:spLocks noGrp="1"/>
          </p:cNvSpPr>
          <p:nvPr>
            <p:ph idx="1"/>
          </p:nvPr>
        </p:nvSpPr>
        <p:spPr>
          <a:xfrm>
            <a:off x="914400" y="2362200"/>
            <a:ext cx="8001000" cy="3935767"/>
          </a:xfrm>
        </p:spPr>
        <p:txBody>
          <a:bodyPr/>
          <a:lstStyle/>
          <a:p>
            <a:r>
              <a:rPr lang="en-US" altLang="en-US" sz="3200" dirty="0"/>
              <a:t>An organizing </a:t>
            </a:r>
            <a:r>
              <a:rPr lang="en-US" altLang="en-US" sz="3200" dirty="0" smtClean="0"/>
              <a:t>idea or concept; </a:t>
            </a:r>
            <a:r>
              <a:rPr lang="en-US" altLang="en-US" sz="3200" dirty="0"/>
              <a:t>a mental construct that is timeless, universal, abstract, represented by 1-2 words, </a:t>
            </a:r>
            <a:r>
              <a:rPr lang="en-US" altLang="en-US" sz="3200" dirty="0" smtClean="0"/>
              <a:t>examples may be factual and </a:t>
            </a:r>
            <a:r>
              <a:rPr lang="en-US" altLang="en-US" sz="3200" dirty="0"/>
              <a:t>share common attributes</a:t>
            </a:r>
          </a:p>
          <a:p>
            <a:endParaRPr lang="en-US" dirty="0"/>
          </a:p>
        </p:txBody>
      </p:sp>
    </p:spTree>
    <p:extLst>
      <p:ext uri="{BB962C8B-B14F-4D97-AF65-F5344CB8AC3E}">
        <p14:creationId xmlns:p14="http://schemas.microsoft.com/office/powerpoint/2010/main" val="315700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315200" cy="1154097"/>
          </a:xfrm>
        </p:spPr>
        <p:txBody>
          <a:bodyPr>
            <a:normAutofit fontScale="90000"/>
          </a:bodyPr>
          <a:lstStyle/>
          <a:p>
            <a:r>
              <a:rPr lang="en-US" dirty="0" smtClean="0"/>
              <a:t>Themes in American History 1</a:t>
            </a:r>
            <a:endParaRPr lang="en-GB" dirty="0"/>
          </a:p>
        </p:txBody>
      </p:sp>
      <p:sp>
        <p:nvSpPr>
          <p:cNvPr id="3" name="Content Placeholder 2"/>
          <p:cNvSpPr>
            <a:spLocks noGrp="1"/>
          </p:cNvSpPr>
          <p:nvPr>
            <p:ph sz="half" idx="4294967295"/>
          </p:nvPr>
        </p:nvSpPr>
        <p:spPr>
          <a:xfrm>
            <a:off x="457200" y="1920084"/>
            <a:ext cx="4191000" cy="4633115"/>
          </a:xfrm>
          <a:prstGeom prst="rect">
            <a:avLst/>
          </a:prstGeom>
        </p:spPr>
        <p:txBody>
          <a:bodyPr>
            <a:normAutofit fontScale="77500" lnSpcReduction="20000"/>
          </a:bodyPr>
          <a:lstStyle/>
          <a:p>
            <a:r>
              <a:rPr lang="en-US" dirty="0" smtClean="0"/>
              <a:t>In your group of three use your textbook and/or a website to research and display the following information about your assigned theme:</a:t>
            </a:r>
          </a:p>
          <a:p>
            <a:pPr lvl="1"/>
            <a:r>
              <a:rPr lang="en-US" b="1" dirty="0" smtClean="0"/>
              <a:t>A general definition of the theme written in one or two concise statements</a:t>
            </a:r>
          </a:p>
          <a:p>
            <a:pPr lvl="1"/>
            <a:r>
              <a:rPr lang="en-US" b="1" dirty="0" smtClean="0"/>
              <a:t>A  picture or symbolic representation of the theme</a:t>
            </a:r>
          </a:p>
          <a:p>
            <a:pPr lvl="1"/>
            <a:r>
              <a:rPr lang="en-US" b="1" dirty="0" smtClean="0"/>
              <a:t>Identify this theme’s significance in the study of history (So what?  Why is it important?)</a:t>
            </a:r>
          </a:p>
          <a:p>
            <a:pPr lvl="1"/>
            <a:r>
              <a:rPr lang="en-US" b="1" dirty="0" smtClean="0"/>
              <a:t>Provide a  list of three historical examples of this theme in action (include dates for these examples, what happened and who was involved)</a:t>
            </a:r>
            <a:endParaRPr lang="en-GB" dirty="0"/>
          </a:p>
        </p:txBody>
      </p:sp>
      <p:sp>
        <p:nvSpPr>
          <p:cNvPr id="4" name="Content Placeholder 3"/>
          <p:cNvSpPr>
            <a:spLocks noGrp="1"/>
          </p:cNvSpPr>
          <p:nvPr>
            <p:ph sz="half" idx="4294967295"/>
          </p:nvPr>
        </p:nvSpPr>
        <p:spPr>
          <a:xfrm>
            <a:off x="4648200" y="1920085"/>
            <a:ext cx="4038600" cy="4434840"/>
          </a:xfrm>
          <a:prstGeom prst="rect">
            <a:avLst/>
          </a:prstGeom>
        </p:spPr>
        <p:txBody>
          <a:bodyPr>
            <a:normAutofit fontScale="70000" lnSpcReduction="20000"/>
          </a:bodyPr>
          <a:lstStyle/>
          <a:p>
            <a:r>
              <a:rPr lang="en-US" b="1" dirty="0" smtClean="0"/>
              <a:t>Exploration </a:t>
            </a:r>
          </a:p>
          <a:p>
            <a:r>
              <a:rPr lang="en-US" b="1" dirty="0" smtClean="0"/>
              <a:t>Diversity</a:t>
            </a:r>
          </a:p>
          <a:p>
            <a:r>
              <a:rPr lang="en-US" b="1" dirty="0" smtClean="0"/>
              <a:t>Migration</a:t>
            </a:r>
          </a:p>
          <a:p>
            <a:r>
              <a:rPr lang="en-US" b="1" dirty="0" smtClean="0"/>
              <a:t>Conflict</a:t>
            </a:r>
          </a:p>
          <a:p>
            <a:r>
              <a:rPr lang="en-US" b="1" dirty="0" smtClean="0"/>
              <a:t>Compromise</a:t>
            </a:r>
          </a:p>
          <a:p>
            <a:r>
              <a:rPr lang="en-US" b="1" dirty="0" smtClean="0"/>
              <a:t>Expansion </a:t>
            </a:r>
          </a:p>
          <a:p>
            <a:r>
              <a:rPr lang="en-US" b="1" dirty="0" smtClean="0"/>
              <a:t>Liberty</a:t>
            </a:r>
          </a:p>
          <a:p>
            <a:r>
              <a:rPr lang="en-US" b="1" dirty="0" smtClean="0"/>
              <a:t>Equality</a:t>
            </a:r>
          </a:p>
          <a:p>
            <a:r>
              <a:rPr lang="en-US" b="1" dirty="0" smtClean="0"/>
              <a:t>Power</a:t>
            </a:r>
          </a:p>
          <a:p>
            <a:r>
              <a:rPr lang="en-US" b="1" dirty="0" smtClean="0"/>
              <a:t>Progress</a:t>
            </a:r>
          </a:p>
          <a:p>
            <a:r>
              <a:rPr lang="en-US" b="1" dirty="0" smtClean="0"/>
              <a:t>Reform</a:t>
            </a:r>
          </a:p>
          <a:p>
            <a:r>
              <a:rPr lang="en-US" b="1" dirty="0" smtClean="0"/>
              <a:t>Identity</a:t>
            </a:r>
          </a:p>
          <a:p>
            <a:endParaRPr lang="en-US" dirty="0"/>
          </a:p>
          <a:p>
            <a:r>
              <a:rPr lang="en-US" b="1" u="sng" dirty="0" smtClean="0"/>
              <a:t>This should be neatly completed on a poster.</a:t>
            </a:r>
          </a:p>
          <a:p>
            <a:r>
              <a:rPr lang="en-US" b="1" u="sng" dirty="0" smtClean="0"/>
              <a:t>Split your poster into a quad.</a:t>
            </a:r>
          </a:p>
          <a:p>
            <a:endParaRPr lang="en-GB" dirty="0"/>
          </a:p>
        </p:txBody>
      </p:sp>
    </p:spTree>
    <p:extLst>
      <p:ext uri="{BB962C8B-B14F-4D97-AF65-F5344CB8AC3E}">
        <p14:creationId xmlns:p14="http://schemas.microsoft.com/office/powerpoint/2010/main" val="14990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down)">
                                      <p:cBhvr>
                                        <p:cTn id="35" dur="500"/>
                                        <p:tgtEl>
                                          <p:spTgt spid="4">
                                            <p:txEl>
                                              <p:pRg st="0" end="0"/>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down)">
                                      <p:cBhvr>
                                        <p:cTn id="38" dur="500"/>
                                        <p:tgtEl>
                                          <p:spTgt spid="4">
                                            <p:txEl>
                                              <p:pRg st="1" end="1"/>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wipe(down)">
                                      <p:cBhvr>
                                        <p:cTn id="41" dur="500"/>
                                        <p:tgtEl>
                                          <p:spTgt spid="4">
                                            <p:txEl>
                                              <p:pRg st="2" end="2"/>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wipe(down)">
                                      <p:cBhvr>
                                        <p:cTn id="44" dur="500"/>
                                        <p:tgtEl>
                                          <p:spTgt spid="4">
                                            <p:txEl>
                                              <p:pRg st="3" end="3"/>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animEffect transition="in" filter="wipe(down)">
                                      <p:cBhvr>
                                        <p:cTn id="47" dur="500"/>
                                        <p:tgtEl>
                                          <p:spTgt spid="4">
                                            <p:txEl>
                                              <p:pRg st="4" end="4"/>
                                            </p:txEl>
                                          </p:spTgt>
                                        </p:tgtEl>
                                      </p:cBhvr>
                                    </p:animEffect>
                                  </p:childTnLst>
                                </p:cTn>
                              </p:par>
                              <p:par>
                                <p:cTn id="48" presetID="22" presetClass="entr" presetSubtype="4" fill="hold" nodeType="with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Effect transition="in" filter="wipe(down)">
                                      <p:cBhvr>
                                        <p:cTn id="50" dur="500"/>
                                        <p:tgtEl>
                                          <p:spTgt spid="4">
                                            <p:txEl>
                                              <p:pRg st="5" end="5"/>
                                            </p:txEl>
                                          </p:spTgt>
                                        </p:tgtEl>
                                      </p:cBhvr>
                                    </p:animEffect>
                                  </p:childTnLst>
                                </p:cTn>
                              </p:par>
                              <p:par>
                                <p:cTn id="51" presetID="22" presetClass="entr" presetSubtype="4" fill="hold" nodeType="with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Effect transition="in" filter="wipe(down)">
                                      <p:cBhvr>
                                        <p:cTn id="53" dur="500"/>
                                        <p:tgtEl>
                                          <p:spTgt spid="4">
                                            <p:txEl>
                                              <p:pRg st="6" end="6"/>
                                            </p:txEl>
                                          </p:spTgt>
                                        </p:tgtEl>
                                      </p:cBhvr>
                                    </p:animEffect>
                                  </p:childTnLst>
                                </p:cTn>
                              </p:par>
                              <p:par>
                                <p:cTn id="54" presetID="22" presetClass="entr" presetSubtype="4" fill="hold" nodeType="with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wipe(down)">
                                      <p:cBhvr>
                                        <p:cTn id="56" dur="500"/>
                                        <p:tgtEl>
                                          <p:spTgt spid="4">
                                            <p:txEl>
                                              <p:pRg st="7" end="7"/>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4">
                                            <p:txEl>
                                              <p:pRg st="8" end="8"/>
                                            </p:txEl>
                                          </p:spTgt>
                                        </p:tgtEl>
                                        <p:attrNameLst>
                                          <p:attrName>style.visibility</p:attrName>
                                        </p:attrNameLst>
                                      </p:cBhvr>
                                      <p:to>
                                        <p:strVal val="visible"/>
                                      </p:to>
                                    </p:set>
                                    <p:animEffect transition="in" filter="wipe(down)">
                                      <p:cBhvr>
                                        <p:cTn id="59" dur="500"/>
                                        <p:tgtEl>
                                          <p:spTgt spid="4">
                                            <p:txEl>
                                              <p:pRg st="8" end="8"/>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4">
                                            <p:txEl>
                                              <p:pRg st="9" end="9"/>
                                            </p:txEl>
                                          </p:spTgt>
                                        </p:tgtEl>
                                        <p:attrNameLst>
                                          <p:attrName>style.visibility</p:attrName>
                                        </p:attrNameLst>
                                      </p:cBhvr>
                                      <p:to>
                                        <p:strVal val="visible"/>
                                      </p:to>
                                    </p:set>
                                    <p:animEffect transition="in" filter="wipe(down)">
                                      <p:cBhvr>
                                        <p:cTn id="62" dur="500"/>
                                        <p:tgtEl>
                                          <p:spTgt spid="4">
                                            <p:txEl>
                                              <p:pRg st="9" end="9"/>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4">
                                            <p:txEl>
                                              <p:pRg st="10" end="10"/>
                                            </p:txEl>
                                          </p:spTgt>
                                        </p:tgtEl>
                                        <p:attrNameLst>
                                          <p:attrName>style.visibility</p:attrName>
                                        </p:attrNameLst>
                                      </p:cBhvr>
                                      <p:to>
                                        <p:strVal val="visible"/>
                                      </p:to>
                                    </p:set>
                                    <p:animEffect transition="in" filter="wipe(down)">
                                      <p:cBhvr>
                                        <p:cTn id="65" dur="500"/>
                                        <p:tgtEl>
                                          <p:spTgt spid="4">
                                            <p:txEl>
                                              <p:pRg st="10" end="10"/>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4">
                                            <p:txEl>
                                              <p:pRg st="11" end="11"/>
                                            </p:txEl>
                                          </p:spTgt>
                                        </p:tgtEl>
                                        <p:attrNameLst>
                                          <p:attrName>style.visibility</p:attrName>
                                        </p:attrNameLst>
                                      </p:cBhvr>
                                      <p:to>
                                        <p:strVal val="visible"/>
                                      </p:to>
                                    </p:set>
                                    <p:animEffect transition="in" filter="wipe(down)">
                                      <p:cBhvr>
                                        <p:cTn id="68" dur="500"/>
                                        <p:tgtEl>
                                          <p:spTgt spid="4">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4">
                                            <p:txEl>
                                              <p:pRg st="13" end="13"/>
                                            </p:txEl>
                                          </p:spTgt>
                                        </p:tgtEl>
                                        <p:attrNameLst>
                                          <p:attrName>style.visibility</p:attrName>
                                        </p:attrNameLst>
                                      </p:cBhvr>
                                      <p:to>
                                        <p:strVal val="visible"/>
                                      </p:to>
                                    </p:set>
                                    <p:animEffect transition="in" filter="barn(inVertical)">
                                      <p:cBhvr>
                                        <p:cTn id="73" dur="500"/>
                                        <p:tgtEl>
                                          <p:spTgt spid="4">
                                            <p:txEl>
                                              <p:pRg st="13" end="13"/>
                                            </p:txEl>
                                          </p:spTgt>
                                        </p:tgtEl>
                                      </p:cBhvr>
                                    </p:animEffect>
                                  </p:childTnLst>
                                </p:cTn>
                              </p:par>
                              <p:par>
                                <p:cTn id="74" presetID="16" presetClass="entr" presetSubtype="21" fill="hold" nodeType="withEffect">
                                  <p:stCondLst>
                                    <p:cond delay="0"/>
                                  </p:stCondLst>
                                  <p:childTnLst>
                                    <p:set>
                                      <p:cBhvr>
                                        <p:cTn id="75" dur="1" fill="hold">
                                          <p:stCondLst>
                                            <p:cond delay="0"/>
                                          </p:stCondLst>
                                        </p:cTn>
                                        <p:tgtEl>
                                          <p:spTgt spid="4">
                                            <p:txEl>
                                              <p:pRg st="14" end="14"/>
                                            </p:txEl>
                                          </p:spTgt>
                                        </p:tgtEl>
                                        <p:attrNameLst>
                                          <p:attrName>style.visibility</p:attrName>
                                        </p:attrNameLst>
                                      </p:cBhvr>
                                      <p:to>
                                        <p:strVal val="visible"/>
                                      </p:to>
                                    </p:set>
                                    <p:animEffect transition="in" filter="barn(inVertical)">
                                      <p:cBhvr>
                                        <p:cTn id="76"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Sign up in Edmodo for your 1</a:t>
            </a:r>
            <a:r>
              <a:rPr lang="en-US" baseline="30000" dirty="0" smtClean="0"/>
              <a:t>st</a:t>
            </a:r>
            <a:r>
              <a:rPr lang="en-US" dirty="0" smtClean="0"/>
              <a:t> period class</a:t>
            </a:r>
          </a:p>
          <a:p>
            <a:r>
              <a:rPr lang="en-US" dirty="0" smtClean="0"/>
              <a:t>Group Code:</a:t>
            </a:r>
            <a:r>
              <a:rPr lang="en-US" b="1" dirty="0" smtClean="0"/>
              <a:t>9bwujf</a:t>
            </a:r>
          </a:p>
          <a:p>
            <a:r>
              <a:rPr lang="en-US" dirty="0" smtClean="0"/>
              <a:t>Access PDF file for both Chapters 2 &amp; 3</a:t>
            </a:r>
          </a:p>
          <a:p>
            <a:pPr marL="114300" indent="0">
              <a:buNone/>
            </a:pPr>
            <a:endParaRPr lang="en-US" b="1" dirty="0"/>
          </a:p>
        </p:txBody>
      </p:sp>
      <p:sp>
        <p:nvSpPr>
          <p:cNvPr id="5" name="Text Placeholder 4"/>
          <p:cNvSpPr>
            <a:spLocks noGrp="1"/>
          </p:cNvSpPr>
          <p:nvPr>
            <p:ph type="body" idx="4294967295"/>
          </p:nvPr>
        </p:nvSpPr>
        <p:spPr>
          <a:xfrm>
            <a:off x="0" y="1722438"/>
            <a:ext cx="5715000" cy="639762"/>
          </a:xfrm>
        </p:spPr>
        <p:txBody>
          <a:bodyPr>
            <a:normAutofit/>
          </a:bodyPr>
          <a:lstStyle/>
          <a:p>
            <a:r>
              <a:rPr lang="en-US" b="1" dirty="0" smtClean="0"/>
              <a:t>1</a:t>
            </a:r>
            <a:r>
              <a:rPr lang="en-US" b="1" baseline="30000" dirty="0" smtClean="0"/>
              <a:t>st</a:t>
            </a:r>
            <a:r>
              <a:rPr lang="en-US" b="1" dirty="0" smtClean="0"/>
              <a:t> Period-American I-Edwards</a:t>
            </a:r>
            <a:endParaRPr lang="en-US" b="1" dirty="0"/>
          </a:p>
        </p:txBody>
      </p:sp>
    </p:spTree>
    <p:extLst>
      <p:ext uri="{BB962C8B-B14F-4D97-AF65-F5344CB8AC3E}">
        <p14:creationId xmlns:p14="http://schemas.microsoft.com/office/powerpoint/2010/main" val="3592646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Sign up in </a:t>
            </a:r>
            <a:r>
              <a:rPr lang="en-US" b="1" dirty="0" smtClean="0"/>
              <a:t>Edmodo</a:t>
            </a:r>
            <a:r>
              <a:rPr lang="en-US" dirty="0" smtClean="0"/>
              <a:t> for your 2</a:t>
            </a:r>
            <a:r>
              <a:rPr lang="en-US" baseline="30000" dirty="0" smtClean="0"/>
              <a:t>nd</a:t>
            </a:r>
            <a:r>
              <a:rPr lang="en-US" dirty="0" smtClean="0"/>
              <a:t> period class</a:t>
            </a:r>
          </a:p>
          <a:p>
            <a:r>
              <a:rPr lang="en-US" dirty="0" smtClean="0"/>
              <a:t>Group Code:  </a:t>
            </a:r>
            <a:r>
              <a:rPr lang="en-US" b="1" dirty="0"/>
              <a:t>x35ry3</a:t>
            </a:r>
            <a:endParaRPr lang="en-US" b="1" dirty="0"/>
          </a:p>
          <a:p>
            <a:r>
              <a:rPr lang="en-US" dirty="0" smtClean="0"/>
              <a:t>Access PDF file for both Chapters 2 &amp; 3</a:t>
            </a:r>
          </a:p>
          <a:p>
            <a:pPr marL="114300" indent="0">
              <a:buNone/>
            </a:pPr>
            <a:endParaRPr lang="en-US" b="1" dirty="0"/>
          </a:p>
        </p:txBody>
      </p:sp>
      <p:sp>
        <p:nvSpPr>
          <p:cNvPr id="5" name="Text Placeholder 4"/>
          <p:cNvSpPr>
            <a:spLocks noGrp="1"/>
          </p:cNvSpPr>
          <p:nvPr>
            <p:ph type="body" idx="4294967295"/>
          </p:nvPr>
        </p:nvSpPr>
        <p:spPr>
          <a:xfrm>
            <a:off x="0" y="1722438"/>
            <a:ext cx="5715000" cy="639762"/>
          </a:xfrm>
        </p:spPr>
        <p:txBody>
          <a:bodyPr>
            <a:normAutofit/>
          </a:bodyPr>
          <a:lstStyle/>
          <a:p>
            <a:r>
              <a:rPr lang="en-US" b="1" dirty="0" smtClean="0"/>
              <a:t>2</a:t>
            </a:r>
            <a:r>
              <a:rPr lang="en-US" b="1" baseline="30000" dirty="0" smtClean="0"/>
              <a:t>nd</a:t>
            </a:r>
            <a:r>
              <a:rPr lang="en-US" b="1" dirty="0" smtClean="0"/>
              <a:t>  Period-American I-Edwards</a:t>
            </a:r>
            <a:endParaRPr lang="en-US" b="1" dirty="0"/>
          </a:p>
        </p:txBody>
      </p:sp>
    </p:spTree>
    <p:extLst>
      <p:ext uri="{BB962C8B-B14F-4D97-AF65-F5344CB8AC3E}">
        <p14:creationId xmlns:p14="http://schemas.microsoft.com/office/powerpoint/2010/main" val="10362285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idx="1"/>
          </p:nvPr>
        </p:nvSpPr>
        <p:spPr>
          <a:xfrm>
            <a:off x="457200" y="2743200"/>
            <a:ext cx="8229600" cy="3382963"/>
          </a:xfrm>
        </p:spPr>
        <p:txBody>
          <a:bodyPr/>
          <a:lstStyle/>
          <a:p>
            <a:r>
              <a:rPr lang="en-US" dirty="0" smtClean="0"/>
              <a:t>Sign up in </a:t>
            </a:r>
            <a:r>
              <a:rPr lang="en-US" b="1" dirty="0" smtClean="0"/>
              <a:t>Edmodo</a:t>
            </a:r>
            <a:r>
              <a:rPr lang="en-US" dirty="0" smtClean="0"/>
              <a:t> for your 4</a:t>
            </a:r>
            <a:r>
              <a:rPr lang="en-US" baseline="30000" dirty="0" smtClean="0"/>
              <a:t>th</a:t>
            </a:r>
            <a:r>
              <a:rPr lang="en-US" dirty="0" smtClean="0"/>
              <a:t>  period class</a:t>
            </a:r>
          </a:p>
          <a:p>
            <a:r>
              <a:rPr lang="en-US" dirty="0" smtClean="0"/>
              <a:t>Group Code:</a:t>
            </a:r>
            <a:r>
              <a:rPr lang="en-US" b="1" dirty="0"/>
              <a:t> </a:t>
            </a:r>
            <a:r>
              <a:rPr lang="en-US" b="1" dirty="0" smtClean="0"/>
              <a:t> </a:t>
            </a:r>
            <a:r>
              <a:rPr lang="en-US" b="1" dirty="0"/>
              <a:t>d8x8z3</a:t>
            </a:r>
            <a:endParaRPr lang="en-US" b="1" dirty="0" smtClean="0"/>
          </a:p>
          <a:p>
            <a:r>
              <a:rPr lang="en-US" dirty="0" smtClean="0"/>
              <a:t>Access PDF file for both Chapters 2 &amp; 3</a:t>
            </a:r>
          </a:p>
          <a:p>
            <a:pPr marL="114300" indent="0">
              <a:buNone/>
            </a:pPr>
            <a:endParaRPr lang="en-US" b="1" dirty="0"/>
          </a:p>
        </p:txBody>
      </p:sp>
      <p:sp>
        <p:nvSpPr>
          <p:cNvPr id="5" name="Text Placeholder 4"/>
          <p:cNvSpPr>
            <a:spLocks noGrp="1"/>
          </p:cNvSpPr>
          <p:nvPr>
            <p:ph type="body" idx="4294967295"/>
          </p:nvPr>
        </p:nvSpPr>
        <p:spPr>
          <a:xfrm>
            <a:off x="0" y="1722438"/>
            <a:ext cx="5715000" cy="639762"/>
          </a:xfrm>
        </p:spPr>
        <p:txBody>
          <a:bodyPr>
            <a:normAutofit/>
          </a:bodyPr>
          <a:lstStyle/>
          <a:p>
            <a:pPr marL="114300" indent="0">
              <a:buNone/>
            </a:pPr>
            <a:r>
              <a:rPr lang="en-US" b="1" dirty="0" smtClean="0"/>
              <a:t>4</a:t>
            </a:r>
            <a:r>
              <a:rPr lang="en-US" b="1" baseline="30000" dirty="0" smtClean="0"/>
              <a:t>th</a:t>
            </a:r>
            <a:r>
              <a:rPr lang="en-US" b="1" dirty="0" smtClean="0"/>
              <a:t>  Period-American I-Edwards</a:t>
            </a:r>
            <a:endParaRPr lang="en-US" b="1" dirty="0"/>
          </a:p>
        </p:txBody>
      </p:sp>
    </p:spTree>
    <p:extLst>
      <p:ext uri="{BB962C8B-B14F-4D97-AF65-F5344CB8AC3E}">
        <p14:creationId xmlns:p14="http://schemas.microsoft.com/office/powerpoint/2010/main" val="1036228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fontScale="85000" lnSpcReduction="20000"/>
          </a:bodyPr>
          <a:lstStyle/>
          <a:p>
            <a:r>
              <a:rPr lang="en-US" dirty="0" smtClean="0"/>
              <a:t>Unit </a:t>
            </a:r>
            <a:r>
              <a:rPr lang="en-US" dirty="0" smtClean="0"/>
              <a:t>1-Should Christopher </a:t>
            </a:r>
            <a:r>
              <a:rPr lang="en-US" dirty="0" smtClean="0"/>
              <a:t>Columbus </a:t>
            </a:r>
            <a:r>
              <a:rPr lang="en-US" dirty="0" smtClean="0"/>
              <a:t>Be Remembered as a </a:t>
            </a:r>
            <a:r>
              <a:rPr lang="en-US" dirty="0" smtClean="0"/>
              <a:t>Hero?</a:t>
            </a:r>
            <a:endParaRPr lang="en-US" dirty="0"/>
          </a:p>
        </p:txBody>
      </p:sp>
      <p:sp>
        <p:nvSpPr>
          <p:cNvPr id="3" name="Title 2"/>
          <p:cNvSpPr>
            <a:spLocks noGrp="1"/>
          </p:cNvSpPr>
          <p:nvPr>
            <p:ph type="ctrTitle"/>
          </p:nvPr>
        </p:nvSpPr>
        <p:spPr>
          <a:xfrm>
            <a:off x="533400" y="3048000"/>
            <a:ext cx="6629400" cy="1371600"/>
          </a:xfrm>
        </p:spPr>
        <p:txBody>
          <a:bodyPr/>
          <a:lstStyle/>
          <a:p>
            <a:r>
              <a:rPr lang="en-US" dirty="0" smtClean="0"/>
              <a:t>Christopher Columbus</a:t>
            </a:r>
            <a:endParaRPr lang="en-US" dirty="0"/>
          </a:p>
        </p:txBody>
      </p:sp>
    </p:spTree>
    <p:extLst>
      <p:ext uri="{BB962C8B-B14F-4D97-AF65-F5344CB8AC3E}">
        <p14:creationId xmlns:p14="http://schemas.microsoft.com/office/powerpoint/2010/main" val="883664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838200"/>
            <a:ext cx="5111750" cy="5853113"/>
          </a:xfrm>
        </p:spPr>
        <p:txBody>
          <a:bodyPr>
            <a:normAutofit fontScale="92500" lnSpcReduction="10000"/>
          </a:bodyPr>
          <a:lstStyle/>
          <a:p>
            <a:r>
              <a:rPr lang="en-US" sz="2400" dirty="0" smtClean="0"/>
              <a:t>Grew up in Genoa, Italy</a:t>
            </a:r>
          </a:p>
          <a:p>
            <a:r>
              <a:rPr lang="en-US" sz="2400" dirty="0" smtClean="0"/>
              <a:t>Sailed on trading vessels as a child/learned to handle a caravel</a:t>
            </a:r>
          </a:p>
          <a:p>
            <a:r>
              <a:rPr lang="en-US" sz="2400" dirty="0" smtClean="0"/>
              <a:t>Moved to Lisbon, Portugal/center of European knowledge about sea travel</a:t>
            </a:r>
          </a:p>
          <a:p>
            <a:r>
              <a:rPr lang="en-US" sz="2400" dirty="0" smtClean="0"/>
              <a:t>Developed a theory about a Western route to Asia</a:t>
            </a:r>
          </a:p>
          <a:p>
            <a:r>
              <a:rPr lang="en-US" sz="2400" dirty="0" smtClean="0"/>
              <a:t>Spent most of 1480s trying to persuade European monarchs to sponsor westward voyage</a:t>
            </a:r>
          </a:p>
          <a:p>
            <a:r>
              <a:rPr lang="en-US" sz="2400" dirty="0" smtClean="0"/>
              <a:t>Queen Isabella of Spain accepted proposal</a:t>
            </a:r>
          </a:p>
          <a:p>
            <a:r>
              <a:rPr lang="en-US" sz="2400" dirty="0" smtClean="0"/>
              <a:t>1</a:t>
            </a:r>
            <a:r>
              <a:rPr lang="en-US" sz="2400" baseline="30000" dirty="0" smtClean="0"/>
              <a:t>st</a:t>
            </a:r>
            <a:r>
              <a:rPr lang="en-US" sz="2400" dirty="0" smtClean="0"/>
              <a:t> voyage left Spain on August 3, 1492 and landed in San Salvador on October 12, 1492</a:t>
            </a:r>
          </a:p>
          <a:p>
            <a:endParaRPr lang="en-US" dirty="0" smtClean="0"/>
          </a:p>
          <a:p>
            <a:endParaRPr lang="en-US" dirty="0"/>
          </a:p>
        </p:txBody>
      </p:sp>
      <p:sp>
        <p:nvSpPr>
          <p:cNvPr id="4" name="Text Placeholder 3"/>
          <p:cNvSpPr>
            <a:spLocks noGrp="1"/>
          </p:cNvSpPr>
          <p:nvPr>
            <p:ph type="body" sz="half" idx="2"/>
          </p:nvPr>
        </p:nvSpPr>
        <p:spPr/>
        <p:txBody>
          <a:bodyPr/>
          <a:lstStyle/>
          <a:p>
            <a:endParaRPr lang="en-US" dirty="0"/>
          </a:p>
        </p:txBody>
      </p:sp>
      <p:sp>
        <p:nvSpPr>
          <p:cNvPr id="2" name="Title 1"/>
          <p:cNvSpPr>
            <a:spLocks noGrp="1"/>
          </p:cNvSpPr>
          <p:nvPr>
            <p:ph type="title"/>
          </p:nvPr>
        </p:nvSpPr>
        <p:spPr>
          <a:xfrm>
            <a:off x="496887" y="152400"/>
            <a:ext cx="3008313" cy="1162050"/>
          </a:xfrm>
        </p:spPr>
        <p:txBody>
          <a:bodyPr>
            <a:noAutofit/>
          </a:bodyPr>
          <a:lstStyle/>
          <a:p>
            <a:r>
              <a:rPr lang="en-US" sz="2400" dirty="0" smtClean="0">
                <a:solidFill>
                  <a:srgbClr val="FF0000"/>
                </a:solidFill>
              </a:rPr>
              <a:t>Christopher Columbus </a:t>
            </a:r>
            <a:r>
              <a:rPr lang="en-US" sz="2400" dirty="0" smtClean="0"/>
              <a:t>Biography</a:t>
            </a:r>
            <a:endParaRPr lang="en-US" sz="2400" dirty="0"/>
          </a:p>
        </p:txBody>
      </p:sp>
      <p:pic>
        <p:nvPicPr>
          <p:cNvPr id="5" name="Picture 2" descr="File:Christopher Columbus .PNG">
            <a:hlinkClick r:id="rId2"/>
          </p:cNvPr>
          <p:cNvPicPr>
            <a:picLocks noChangeAspect="1" noChangeArrowheads="1"/>
          </p:cNvPicPr>
          <p:nvPr/>
        </p:nvPicPr>
        <p:blipFill>
          <a:blip r:embed="rId3" cstate="print"/>
          <a:srcRect/>
          <a:stretch>
            <a:fillRect/>
          </a:stretch>
        </p:blipFill>
        <p:spPr bwMode="auto">
          <a:xfrm>
            <a:off x="304800" y="1447800"/>
            <a:ext cx="3352800" cy="4638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File:1893 Nina Pinta Santa Maria replicas.jpg">
            <a:hlinkClick r:id="rId3"/>
          </p:cNvPr>
          <p:cNvPicPr>
            <a:picLocks noChangeAspect="1" noChangeArrowheads="1"/>
          </p:cNvPicPr>
          <p:nvPr/>
        </p:nvPicPr>
        <p:blipFill>
          <a:blip r:embed="rId4" cstate="print"/>
          <a:srcRect/>
          <a:stretch>
            <a:fillRect/>
          </a:stretch>
        </p:blipFill>
        <p:spPr bwMode="auto">
          <a:xfrm>
            <a:off x="609600" y="914400"/>
            <a:ext cx="7620000" cy="4752976"/>
          </a:xfrm>
          <a:prstGeom prst="rect">
            <a:avLst/>
          </a:prstGeom>
          <a:noFill/>
        </p:spPr>
      </p:pic>
      <p:sp>
        <p:nvSpPr>
          <p:cNvPr id="6" name="Rectangle 5"/>
          <p:cNvSpPr/>
          <p:nvPr/>
        </p:nvSpPr>
        <p:spPr>
          <a:xfrm>
            <a:off x="609600" y="5791200"/>
            <a:ext cx="7467600" cy="646331"/>
          </a:xfrm>
          <a:prstGeom prst="rect">
            <a:avLst/>
          </a:prstGeom>
        </p:spPr>
        <p:txBody>
          <a:bodyPr wrap="square">
            <a:spAutoFit/>
          </a:bodyPr>
          <a:lstStyle/>
          <a:p>
            <a:r>
              <a:rPr lang="en-US" b="1" dirty="0" smtClean="0"/>
              <a:t>Replicas of </a:t>
            </a:r>
            <a:r>
              <a:rPr lang="en-US" b="1" i="1" dirty="0" smtClean="0"/>
              <a:t>Niña</a:t>
            </a:r>
            <a:r>
              <a:rPr lang="en-US" b="1" dirty="0" smtClean="0"/>
              <a:t>, </a:t>
            </a:r>
            <a:r>
              <a:rPr lang="en-US" b="1" i="1" dirty="0" err="1" smtClean="0"/>
              <a:t>Pinta</a:t>
            </a:r>
            <a:r>
              <a:rPr lang="en-US" b="1" dirty="0" smtClean="0"/>
              <a:t> and </a:t>
            </a:r>
            <a:r>
              <a:rPr lang="en-US" b="1" i="1" dirty="0" smtClean="0"/>
              <a:t>Santa Maria</a:t>
            </a:r>
            <a:r>
              <a:rPr lang="en-US" b="1" dirty="0" smtClean="0"/>
              <a:t> sailed from Spain to the Chicago Columbian Exposition of 1893.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2480</TotalTime>
  <Words>1377</Words>
  <Application>Microsoft Office PowerPoint</Application>
  <PresentationFormat>On-screen Show (4:3)</PresentationFormat>
  <Paragraphs>125</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Apothecary</vt:lpstr>
      <vt:lpstr>Themes in American History I</vt:lpstr>
      <vt:lpstr>Theme</vt:lpstr>
      <vt:lpstr>Themes in American History 1</vt:lpstr>
      <vt:lpstr>Bellringer</vt:lpstr>
      <vt:lpstr>Bellringer</vt:lpstr>
      <vt:lpstr>Bellringer</vt:lpstr>
      <vt:lpstr>Christopher Columbus</vt:lpstr>
      <vt:lpstr>Christopher Columbus Biography</vt:lpstr>
      <vt:lpstr>PowerPoint Presentation</vt:lpstr>
      <vt:lpstr>PowerPoint Presentation</vt:lpstr>
      <vt:lpstr>PowerPoint Presentation</vt:lpstr>
      <vt:lpstr>PowerPoint Presentation</vt:lpstr>
      <vt:lpstr>Christopher Columbus Contact</vt:lpstr>
      <vt:lpstr>PowerPoint Presentation</vt:lpstr>
      <vt:lpstr>Christopher Columbus</vt:lpstr>
      <vt:lpstr>Christopher Columbus</vt:lpstr>
      <vt:lpstr>Historical interpretation/perspective</vt:lpstr>
    </vt:vector>
  </TitlesOfParts>
  <Company>Wake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dedwards4</dc:creator>
  <cp:lastModifiedBy>.</cp:lastModifiedBy>
  <cp:revision>78</cp:revision>
  <dcterms:created xsi:type="dcterms:W3CDTF">2011-09-14T20:25:42Z</dcterms:created>
  <dcterms:modified xsi:type="dcterms:W3CDTF">2015-08-27T20:18:45Z</dcterms:modified>
</cp:coreProperties>
</file>